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61"/>
  </p:notesMasterIdLst>
  <p:sldIdLst>
    <p:sldId id="269" r:id="rId2"/>
    <p:sldId id="352" r:id="rId3"/>
    <p:sldId id="317" r:id="rId4"/>
    <p:sldId id="399" r:id="rId5"/>
    <p:sldId id="394" r:id="rId6"/>
    <p:sldId id="603" r:id="rId7"/>
    <p:sldId id="652" r:id="rId8"/>
    <p:sldId id="642" r:id="rId9"/>
    <p:sldId id="655" r:id="rId10"/>
    <p:sldId id="645" r:id="rId11"/>
    <p:sldId id="361" r:id="rId12"/>
    <p:sldId id="646" r:id="rId13"/>
    <p:sldId id="360" r:id="rId14"/>
    <p:sldId id="413" r:id="rId15"/>
    <p:sldId id="402" r:id="rId16"/>
    <p:sldId id="409" r:id="rId17"/>
    <p:sldId id="648" r:id="rId18"/>
    <p:sldId id="403" r:id="rId19"/>
    <p:sldId id="417" r:id="rId20"/>
    <p:sldId id="404" r:id="rId21"/>
    <p:sldId id="411" r:id="rId22"/>
    <p:sldId id="407" r:id="rId23"/>
    <p:sldId id="653" r:id="rId24"/>
    <p:sldId id="567" r:id="rId25"/>
    <p:sldId id="640" r:id="rId26"/>
    <p:sldId id="533" r:id="rId27"/>
    <p:sldId id="531" r:id="rId28"/>
    <p:sldId id="319" r:id="rId29"/>
    <p:sldId id="604" r:id="rId30"/>
    <p:sldId id="650" r:id="rId31"/>
    <p:sldId id="636" r:id="rId32"/>
    <p:sldId id="637" r:id="rId33"/>
    <p:sldId id="592" r:id="rId34"/>
    <p:sldId id="589" r:id="rId35"/>
    <p:sldId id="590" r:id="rId36"/>
    <p:sldId id="591" r:id="rId37"/>
    <p:sldId id="593" r:id="rId38"/>
    <p:sldId id="656" r:id="rId39"/>
    <p:sldId id="605" r:id="rId40"/>
    <p:sldId id="606" r:id="rId41"/>
    <p:sldId id="607" r:id="rId42"/>
    <p:sldId id="599" r:id="rId43"/>
    <p:sldId id="634" r:id="rId44"/>
    <p:sldId id="635" r:id="rId45"/>
    <p:sldId id="353" r:id="rId46"/>
    <p:sldId id="286" r:id="rId47"/>
    <p:sldId id="312" r:id="rId48"/>
    <p:sldId id="639" r:id="rId49"/>
    <p:sldId id="643" r:id="rId50"/>
    <p:sldId id="412" r:id="rId51"/>
    <p:sldId id="414" r:id="rId52"/>
    <p:sldId id="415" r:id="rId53"/>
    <p:sldId id="416" r:id="rId54"/>
    <p:sldId id="651" r:id="rId55"/>
    <p:sldId id="584" r:id="rId56"/>
    <p:sldId id="585" r:id="rId57"/>
    <p:sldId id="586" r:id="rId58"/>
    <p:sldId id="587" r:id="rId59"/>
    <p:sldId id="594"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95A0A4"/>
    <a:srgbClr val="8E9393"/>
    <a:srgbClr val="8E93AE"/>
    <a:srgbClr val="3A9A2D"/>
    <a:srgbClr val="5F3F85"/>
    <a:srgbClr val="CA4546"/>
    <a:srgbClr val="B60805"/>
    <a:srgbClr val="9372BC"/>
    <a:srgbClr val="876E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3784" autoAdjust="0"/>
  </p:normalViewPr>
  <p:slideViewPr>
    <p:cSldViewPr snapToGrid="0">
      <p:cViewPr varScale="1">
        <p:scale>
          <a:sx n="49" d="100"/>
          <a:sy n="49" d="100"/>
        </p:scale>
        <p:origin x="212" y="36"/>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1" d="100"/>
          <a:sy n="91" d="100"/>
        </p:scale>
        <p:origin x="3173"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150B36-03E6-4D3A-8098-12EB1C30C067}" type="datetimeFigureOut">
              <a:rPr kumimoji="1" lang="ja-JP" altLang="en-US" smtClean="0"/>
              <a:t>2023/8/28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4BF75D-FAA7-4C74-927E-D481AAC481B6}" type="slidenum">
              <a:rPr kumimoji="1" lang="ja-JP" altLang="en-US" smtClean="0"/>
              <a:t>‹#›</a:t>
            </a:fld>
            <a:endParaRPr kumimoji="1" lang="ja-JP" altLang="en-US"/>
          </a:p>
        </p:txBody>
      </p:sp>
    </p:spTree>
    <p:extLst>
      <p:ext uri="{BB962C8B-B14F-4D97-AF65-F5344CB8AC3E}">
        <p14:creationId xmlns:p14="http://schemas.microsoft.com/office/powerpoint/2010/main" val="26980576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a:t>
            </a:fld>
            <a:endParaRPr kumimoji="1" lang="ja-JP" altLang="en-US"/>
          </a:p>
        </p:txBody>
      </p:sp>
    </p:spTree>
    <p:extLst>
      <p:ext uri="{BB962C8B-B14F-4D97-AF65-F5344CB8AC3E}">
        <p14:creationId xmlns:p14="http://schemas.microsoft.com/office/powerpoint/2010/main" val="4263122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this case, the optimization problem is minimizing the chemical dosing cost while satisfying water quality standards. The objective function f is formulated as the sum of the UF filtrate total chlorine of the optimization period. The main constraint conditions is water quality standards and upper or lower limit. This table shows each upper and lower limit about permeate EC and TOC. Especially, RO process operators monitor the logarithmic reduction value called LRV as standards. The LRV’s upper of EC is 2.5 and LRV’s upper of TOC is 2.0 in </a:t>
            </a:r>
            <a:r>
              <a:rPr lang="en-US" altLang="ja-JP" dirty="0"/>
              <a:t>Las </a:t>
            </a:r>
            <a:r>
              <a:rPr lang="en-US" altLang="ja-JP" dirty="0" err="1"/>
              <a:t>Virgenes</a:t>
            </a:r>
            <a:r>
              <a:rPr lang="en-US" altLang="ja-JP" dirty="0"/>
              <a:t> plant. Moreover, the permeate quality values are calculated by the prediction model at the previous part.</a:t>
            </a:r>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28</a:t>
            </a:fld>
            <a:endParaRPr kumimoji="1" lang="ja-JP" altLang="en-US"/>
          </a:p>
        </p:txBody>
      </p:sp>
    </p:spTree>
    <p:extLst>
      <p:ext uri="{BB962C8B-B14F-4D97-AF65-F5344CB8AC3E}">
        <p14:creationId xmlns:p14="http://schemas.microsoft.com/office/powerpoint/2010/main" val="24603965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this case, the optimization problem is minimizing the chemical dosing cost while satisfying water quality standards. The objective function f is formulated as the sum of the UF filtrate total chlorine of the optimization period. The main constraint conditions is water quality standards and upper or lower limit. This table shows each upper and lower limit about permeate EC and TOC. Especially, RO process operators monitor the logarithmic reduction value called LRV as standards. The LRV’s upper of EC is 2.5 and LRV’s upper of TOC is 2.0 in </a:t>
            </a:r>
            <a:r>
              <a:rPr lang="en-US" altLang="ja-JP" dirty="0"/>
              <a:t>Las </a:t>
            </a:r>
            <a:r>
              <a:rPr lang="en-US" altLang="ja-JP" dirty="0" err="1"/>
              <a:t>Virgenes</a:t>
            </a:r>
            <a:r>
              <a:rPr lang="en-US" altLang="ja-JP" dirty="0"/>
              <a:t> plant. Moreover, the permeate quality values are calculated by the prediction model at the previous part.</a:t>
            </a:r>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29</a:t>
            </a:fld>
            <a:endParaRPr kumimoji="1" lang="ja-JP" altLang="en-US"/>
          </a:p>
        </p:txBody>
      </p:sp>
    </p:spTree>
    <p:extLst>
      <p:ext uri="{BB962C8B-B14F-4D97-AF65-F5344CB8AC3E}">
        <p14:creationId xmlns:p14="http://schemas.microsoft.com/office/powerpoint/2010/main" val="2892320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Optimization solver for unconstrained nonlinear and Black-box optimization classes as well as Genetic Algorithm.</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30</a:t>
            </a:fld>
            <a:endParaRPr kumimoji="1" lang="ja-JP" altLang="en-US"/>
          </a:p>
        </p:txBody>
      </p:sp>
    </p:spTree>
    <p:extLst>
      <p:ext uri="{BB962C8B-B14F-4D97-AF65-F5344CB8AC3E}">
        <p14:creationId xmlns:p14="http://schemas.microsoft.com/office/powerpoint/2010/main" val="16266383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this case, the optimization problem is minimizing the chemical dosing cost while satisfying water quality standards. The objective function f is formulated as the sum of the UF filtrate total chlorine of the optimization period. The main constraint conditions is water quality standards and upper or lower limit. This table shows each upper and lower limit about permeate EC and TOC. Especially, RO process operators monitor the logarithmic reduction value called LRV as standards. The LRV’s upper of EC is 2.5 and LRV’s upper of TOC is 2.0 in </a:t>
            </a:r>
            <a:r>
              <a:rPr lang="en-US" altLang="ja-JP" dirty="0"/>
              <a:t>Las </a:t>
            </a:r>
            <a:r>
              <a:rPr lang="en-US" altLang="ja-JP" dirty="0" err="1"/>
              <a:t>Virgenes</a:t>
            </a:r>
            <a:r>
              <a:rPr lang="en-US" altLang="ja-JP" dirty="0"/>
              <a:t> plant. Moreover, the permeate quality values are calculated by the prediction model at the previous part.</a:t>
            </a:r>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31</a:t>
            </a:fld>
            <a:endParaRPr kumimoji="1" lang="ja-JP" altLang="en-US"/>
          </a:p>
        </p:txBody>
      </p:sp>
    </p:spTree>
    <p:extLst>
      <p:ext uri="{BB962C8B-B14F-4D97-AF65-F5344CB8AC3E}">
        <p14:creationId xmlns:p14="http://schemas.microsoft.com/office/powerpoint/2010/main" val="4209637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this case, the optimization problem is minimizing the chemical dosing cost while satisfying water quality standards. The objective function f is formulated as the sum of the UF filtrate total chlorine of the optimization period. The main constraint conditions is water quality standards and upper or lower limit. This table shows each upper and lower limit about permeate EC and TOC. Especially, RO process operators monitor the logarithmic reduction value called LRV as standards. The LRV’s upper of EC is 2.5 and LRV’s upper of TOC is 2.0 in </a:t>
            </a:r>
            <a:r>
              <a:rPr lang="en-US" altLang="ja-JP" dirty="0"/>
              <a:t>Las </a:t>
            </a:r>
            <a:r>
              <a:rPr lang="en-US" altLang="ja-JP" dirty="0" err="1"/>
              <a:t>Virgenes</a:t>
            </a:r>
            <a:r>
              <a:rPr lang="en-US" altLang="ja-JP" dirty="0"/>
              <a:t> plant. Moreover, the permeate quality values are calculated by the prediction model at the previous part.</a:t>
            </a:r>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32</a:t>
            </a:fld>
            <a:endParaRPr kumimoji="1" lang="ja-JP" altLang="en-US"/>
          </a:p>
        </p:txBody>
      </p:sp>
    </p:spTree>
    <p:extLst>
      <p:ext uri="{BB962C8B-B14F-4D97-AF65-F5344CB8AC3E}">
        <p14:creationId xmlns:p14="http://schemas.microsoft.com/office/powerpoint/2010/main" val="2333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46</a:t>
            </a:fld>
            <a:endParaRPr kumimoji="1" lang="ja-JP" altLang="en-US"/>
          </a:p>
        </p:txBody>
      </p:sp>
    </p:spTree>
    <p:extLst>
      <p:ext uri="{BB962C8B-B14F-4D97-AF65-F5344CB8AC3E}">
        <p14:creationId xmlns:p14="http://schemas.microsoft.com/office/powerpoint/2010/main" val="3932432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is today’s agenda. There are three parts, first part is RO Permeate Water Quality Prediction, second part is RO Membrane Fouling Modeling, third part is RO Optimization Concept. We’ll have a Q&amp;A in final part. If you have any questions, please save them until the end.</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a:t>
            </a:fld>
            <a:endParaRPr kumimoji="1" lang="ja-JP" altLang="en-US"/>
          </a:p>
        </p:txBody>
      </p:sp>
    </p:spTree>
    <p:extLst>
      <p:ext uri="{BB962C8B-B14F-4D97-AF65-F5344CB8AC3E}">
        <p14:creationId xmlns:p14="http://schemas.microsoft.com/office/powerpoint/2010/main" val="1460468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First, I explain RO data analysis and optimization policy. This shows potable water reuse process. Water from sewage plant is treated by this process and supplied to potable reuse.</a:t>
            </a:r>
          </a:p>
          <a:p>
            <a:r>
              <a:rPr kumimoji="1" lang="en-US" altLang="ja-JP" dirty="0"/>
              <a:t>It mainly consists of UF, RO, UV, and AOP process units. The objective of RO optimization shows operating costs are ~. There are important costs in many places, for example, chemical cost, RO membrane cleaning cost, and electricity cost. Moreover there are considering conditions in many places, for example, recover rate, water quality, and RO membrane life. So, optimization strategy is to select critical costs and conditions according to priority.</a:t>
            </a:r>
            <a:endParaRPr kumimoji="1" lang="ja-JP" altLang="en-US" dirty="0"/>
          </a:p>
          <a:p>
            <a:r>
              <a:rPr kumimoji="1" lang="en-US" altLang="ja-JP" dirty="0"/>
              <a:t>Based on the stages, RO analytical policy is to expand the control and considered value step by step. First stage is to control and consider yellow values. Green values are added in second stage and red values are added in third stage as well.</a:t>
            </a:r>
            <a:r>
              <a:rPr kumimoji="1" lang="ja-JP" altLang="en-US" dirty="0"/>
              <a:t> </a:t>
            </a:r>
            <a:r>
              <a:rPr kumimoji="1" lang="en-US" altLang="ja-JP" dirty="0"/>
              <a:t>But, gray regions are considered as given area in RO optimization, so they are fixed to actual value when calculation.</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a:t>
            </a:fld>
            <a:endParaRPr kumimoji="1" lang="ja-JP" altLang="en-US"/>
          </a:p>
        </p:txBody>
      </p:sp>
    </p:spTree>
    <p:extLst>
      <p:ext uri="{BB962C8B-B14F-4D97-AF65-F5344CB8AC3E}">
        <p14:creationId xmlns:p14="http://schemas.microsoft.com/office/powerpoint/2010/main" val="2040116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a:t>
            </a:fld>
            <a:endParaRPr kumimoji="1" lang="ja-JP" altLang="en-US"/>
          </a:p>
        </p:txBody>
      </p:sp>
    </p:spTree>
    <p:extLst>
      <p:ext uri="{BB962C8B-B14F-4D97-AF65-F5344CB8AC3E}">
        <p14:creationId xmlns:p14="http://schemas.microsoft.com/office/powerpoint/2010/main" val="2007096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RO optimization problem is formulated into a plant scheduling optimization. The procedure~. First step is drawing flow chart. In this chart, arrows connecting objects are assigned optimization variables. The object plays the role of exogenous variable, mathematical model, and predictive variable. Second step is formulation optimization problem. I define the minimizing the objective function and the constraints. Third step is calculation operational schedule. I solve the formulated problem using optimization algorithm.</a:t>
            </a:r>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5</a:t>
            </a:fld>
            <a:endParaRPr kumimoji="1" lang="ja-JP" altLang="en-US"/>
          </a:p>
        </p:txBody>
      </p:sp>
    </p:spTree>
    <p:extLst>
      <p:ext uri="{BB962C8B-B14F-4D97-AF65-F5344CB8AC3E}">
        <p14:creationId xmlns:p14="http://schemas.microsoft.com/office/powerpoint/2010/main" val="34682093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We have taken the following chart.</a:t>
            </a:r>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6</a:t>
            </a:fld>
            <a:endParaRPr kumimoji="1" lang="ja-JP" altLang="en-US"/>
          </a:p>
        </p:txBody>
      </p:sp>
    </p:spTree>
    <p:extLst>
      <p:ext uri="{BB962C8B-B14F-4D97-AF65-F5344CB8AC3E}">
        <p14:creationId xmlns:p14="http://schemas.microsoft.com/office/powerpoint/2010/main" val="488309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is today’s agenda. There are three parts, first part is RO Permeate Water Quality Prediction, second part is RO Membrane Fouling Modeling, third part is RO Optimization Concept. We’ll have a Q&amp;A in final part. If you have any questions, please save them until the end.</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7</a:t>
            </a:fld>
            <a:endParaRPr kumimoji="1" lang="ja-JP" altLang="en-US"/>
          </a:p>
        </p:txBody>
      </p:sp>
    </p:spTree>
    <p:extLst>
      <p:ext uri="{BB962C8B-B14F-4D97-AF65-F5344CB8AC3E}">
        <p14:creationId xmlns:p14="http://schemas.microsoft.com/office/powerpoint/2010/main" val="1999745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is today’s agenda. There are three parts, first part is RO Permeate Water Quality Prediction, second part is RO Membrane Fouling Modeling, third part is RO Optimization Concept. We’ll have a Q&amp;A in final part. If you have any questions, please save them until the end.</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23</a:t>
            </a:fld>
            <a:endParaRPr kumimoji="1" lang="ja-JP" altLang="en-US"/>
          </a:p>
        </p:txBody>
      </p:sp>
    </p:spTree>
    <p:extLst>
      <p:ext uri="{BB962C8B-B14F-4D97-AF65-F5344CB8AC3E}">
        <p14:creationId xmlns:p14="http://schemas.microsoft.com/office/powerpoint/2010/main" val="765974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This is the flow chart for </a:t>
            </a:r>
            <a:r>
              <a:rPr lang="en-US" altLang="ja-JP" dirty="0"/>
              <a:t>Las </a:t>
            </a:r>
            <a:r>
              <a:rPr lang="en-US" altLang="ja-JP" dirty="0" err="1"/>
              <a:t>Virgenes</a:t>
            </a:r>
            <a:r>
              <a:rPr lang="en-US" altLang="ja-JP" dirty="0"/>
              <a:t> model. I divided into the RO whole part and RO each stage part. </a:t>
            </a:r>
            <a:r>
              <a:rPr kumimoji="1" lang="en-US" altLang="ja-JP" dirty="0"/>
              <a:t>The storage object is exogenous variable and the square object is predictive variable that is water quality. The hexagon object is mathematical model and have both input and output variable. The arrow toward the object is input variable and the arrow from the object is output variable. Especially, the four objects enclosed in the square are the prediction model constructed by </a:t>
            </a:r>
            <a:r>
              <a:rPr kumimoji="1" lang="en-US" altLang="ja-JP" dirty="0" err="1"/>
              <a:t>Imoto-san</a:t>
            </a:r>
            <a:r>
              <a:rPr kumimoji="1" lang="en-US" altLang="ja-JP" dirty="0"/>
              <a:t>.</a:t>
            </a:r>
            <a:endParaRPr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27</a:t>
            </a:fld>
            <a:endParaRPr kumimoji="1" lang="ja-JP" altLang="en-US"/>
          </a:p>
        </p:txBody>
      </p:sp>
    </p:spTree>
    <p:extLst>
      <p:ext uri="{BB962C8B-B14F-4D97-AF65-F5344CB8AC3E}">
        <p14:creationId xmlns:p14="http://schemas.microsoft.com/office/powerpoint/2010/main" val="38561706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1"/>
        </a:solidFill>
        <a:effectLst/>
      </p:bgPr>
    </p:bg>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8536ED1-455B-4DD1-AC0E-800FB7E4ADA4}"/>
              </a:ext>
            </a:extLst>
          </p:cNvPr>
          <p:cNvSpPr/>
          <p:nvPr userDrawn="1"/>
        </p:nvSpPr>
        <p:spPr>
          <a:xfrm>
            <a:off x="0" y="0"/>
            <a:ext cx="3049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黒い背景に白い文字がある&#10;&#10;中程度の精度で自動的に生成された説明">
            <a:extLst>
              <a:ext uri="{FF2B5EF4-FFF2-40B4-BE49-F238E27FC236}">
                <a16:creationId xmlns:a16="http://schemas.microsoft.com/office/drawing/2014/main" id="{497ED59C-FE6C-4EF1-A50C-F72C2D9F3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102" y="410845"/>
            <a:ext cx="2152996" cy="605348"/>
          </a:xfrm>
          <a:prstGeom prst="rect">
            <a:avLst/>
          </a:prstGeom>
        </p:spPr>
      </p:pic>
      <p:pic>
        <p:nvPicPr>
          <p:cNvPr id="5" name="図 4" descr="モニター画面に映る文字&#10;&#10;自動的に生成された説明">
            <a:extLst>
              <a:ext uri="{FF2B5EF4-FFF2-40B4-BE49-F238E27FC236}">
                <a16:creationId xmlns:a16="http://schemas.microsoft.com/office/drawing/2014/main" id="{41E5647C-F0B0-41C0-BC1A-6102B76B0C4A}"/>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3049200" y="1758333"/>
            <a:ext cx="2326656" cy="3314089"/>
          </a:xfrm>
          <a:prstGeom prst="rect">
            <a:avLst/>
          </a:prstGeom>
        </p:spPr>
      </p:pic>
      <p:sp>
        <p:nvSpPr>
          <p:cNvPr id="7" name="タイトル 1">
            <a:extLst>
              <a:ext uri="{FF2B5EF4-FFF2-40B4-BE49-F238E27FC236}">
                <a16:creationId xmlns:a16="http://schemas.microsoft.com/office/drawing/2014/main" id="{A742C218-90A3-40E1-BF8B-7F384AAFC876}"/>
              </a:ext>
            </a:extLst>
          </p:cNvPr>
          <p:cNvSpPr>
            <a:spLocks noGrp="1"/>
          </p:cNvSpPr>
          <p:nvPr>
            <p:ph type="ctrTitle" hasCustomPrompt="1"/>
          </p:nvPr>
        </p:nvSpPr>
        <p:spPr>
          <a:xfrm>
            <a:off x="5264402" y="2536265"/>
            <a:ext cx="6512266" cy="1772496"/>
          </a:xfrm>
        </p:spPr>
        <p:txBody>
          <a:bodyPr anchor="ctr">
            <a:normAutofit/>
          </a:bodyPr>
          <a:lstStyle>
            <a:lvl1pPr>
              <a:defRPr sz="3200" b="1">
                <a:solidFill>
                  <a:schemeClr val="bg1"/>
                </a:solidFill>
                <a:latin typeface="+mn-lt"/>
              </a:defRPr>
            </a:lvl1pPr>
          </a:lstStyle>
          <a:p>
            <a:r>
              <a:rPr kumimoji="1" lang="en-US" altLang="ja-JP" dirty="0"/>
              <a:t>Presentation title here</a:t>
            </a:r>
            <a:endParaRPr kumimoji="1" lang="ja-JP" altLang="en-US" dirty="0"/>
          </a:p>
        </p:txBody>
      </p:sp>
      <p:sp>
        <p:nvSpPr>
          <p:cNvPr id="8" name="テキスト プレースホルダー 10">
            <a:extLst>
              <a:ext uri="{FF2B5EF4-FFF2-40B4-BE49-F238E27FC236}">
                <a16:creationId xmlns:a16="http://schemas.microsoft.com/office/drawing/2014/main" id="{714ACDEC-7535-4FC9-8AE9-A88C40E3C9CC}"/>
              </a:ext>
            </a:extLst>
          </p:cNvPr>
          <p:cNvSpPr>
            <a:spLocks noGrp="1"/>
          </p:cNvSpPr>
          <p:nvPr>
            <p:ph type="body" sz="quarter" idx="13" hasCustomPrompt="1"/>
          </p:nvPr>
        </p:nvSpPr>
        <p:spPr>
          <a:xfrm>
            <a:off x="5264402" y="4681725"/>
            <a:ext cx="5307863" cy="416078"/>
          </a:xfrm>
        </p:spPr>
        <p:txBody>
          <a:bodyPr anchor="b">
            <a:noAutofit/>
          </a:bodyPr>
          <a:lstStyle>
            <a:lvl1pPr marL="0" indent="0">
              <a:buFontTx/>
              <a:buNone/>
              <a:defRPr sz="2000" b="1">
                <a:solidFill>
                  <a:schemeClr val="bg1"/>
                </a:solidFill>
              </a:defRPr>
            </a:lvl1pPr>
          </a:lstStyle>
          <a:p>
            <a:pPr lvl="0"/>
            <a:r>
              <a:rPr kumimoji="1" lang="en-US" altLang="ja-JP" dirty="0"/>
              <a:t>Presenter Name</a:t>
            </a:r>
            <a:endParaRPr kumimoji="1" lang="ja-JP" altLang="en-US" dirty="0"/>
          </a:p>
        </p:txBody>
      </p:sp>
      <p:sp>
        <p:nvSpPr>
          <p:cNvPr id="9" name="テキスト プレースホルダー 10">
            <a:extLst>
              <a:ext uri="{FF2B5EF4-FFF2-40B4-BE49-F238E27FC236}">
                <a16:creationId xmlns:a16="http://schemas.microsoft.com/office/drawing/2014/main" id="{9E33A0B0-15A6-4DC2-965D-6436364BE558}"/>
              </a:ext>
            </a:extLst>
          </p:cNvPr>
          <p:cNvSpPr>
            <a:spLocks noGrp="1"/>
          </p:cNvSpPr>
          <p:nvPr>
            <p:ph type="body" sz="quarter" idx="14" hasCustomPrompt="1"/>
          </p:nvPr>
        </p:nvSpPr>
        <p:spPr>
          <a:xfrm>
            <a:off x="5264402" y="5093413"/>
            <a:ext cx="5307863" cy="630302"/>
          </a:xfrm>
        </p:spPr>
        <p:txBody>
          <a:bodyPr anchor="t">
            <a:noAutofit/>
          </a:bodyPr>
          <a:lstStyle>
            <a:lvl1pPr marL="0" indent="0">
              <a:lnSpc>
                <a:spcPct val="100000"/>
              </a:lnSpc>
              <a:spcBef>
                <a:spcPts val="600"/>
              </a:spcBef>
              <a:buFontTx/>
              <a:buNone/>
              <a:defRPr sz="1400" b="0">
                <a:solidFill>
                  <a:schemeClr val="bg1"/>
                </a:solidFill>
              </a:defRPr>
            </a:lvl1pPr>
          </a:lstStyle>
          <a:p>
            <a:pPr lvl="0"/>
            <a:r>
              <a:rPr kumimoji="1" lang="en-US" altLang="ja-JP" dirty="0"/>
              <a:t>Profile</a:t>
            </a:r>
          </a:p>
          <a:p>
            <a:pPr lvl="0"/>
            <a:r>
              <a:rPr kumimoji="1" lang="en-US" altLang="ja-JP" dirty="0"/>
              <a:t>Profile</a:t>
            </a:r>
          </a:p>
        </p:txBody>
      </p:sp>
      <p:sp>
        <p:nvSpPr>
          <p:cNvPr id="10" name="テキスト プレースホルダー 10">
            <a:extLst>
              <a:ext uri="{FF2B5EF4-FFF2-40B4-BE49-F238E27FC236}">
                <a16:creationId xmlns:a16="http://schemas.microsoft.com/office/drawing/2014/main" id="{1CD9B5D1-9BD4-49F9-8342-A74301BA0E53}"/>
              </a:ext>
            </a:extLst>
          </p:cNvPr>
          <p:cNvSpPr>
            <a:spLocks noGrp="1"/>
          </p:cNvSpPr>
          <p:nvPr>
            <p:ph type="body" sz="quarter" idx="15" hasCustomPrompt="1"/>
          </p:nvPr>
        </p:nvSpPr>
        <p:spPr>
          <a:xfrm>
            <a:off x="5264403" y="5787336"/>
            <a:ext cx="3867622" cy="267216"/>
          </a:xfrm>
        </p:spPr>
        <p:txBody>
          <a:bodyPr anchor="t">
            <a:noAutofit/>
          </a:bodyPr>
          <a:lstStyle>
            <a:lvl1pPr marL="0" indent="0">
              <a:buFontTx/>
              <a:buNone/>
              <a:defRPr sz="1400" b="0">
                <a:solidFill>
                  <a:schemeClr val="bg1"/>
                </a:solidFill>
              </a:defRPr>
            </a:lvl1pPr>
          </a:lstStyle>
          <a:p>
            <a:pPr lvl="0"/>
            <a:r>
              <a:rPr kumimoji="1" lang="en-US" altLang="ja-JP" dirty="0"/>
              <a:t>Month DD, YYYY</a:t>
            </a:r>
            <a:endParaRPr kumimoji="1" lang="ja-JP" altLang="en-US" dirty="0"/>
          </a:p>
        </p:txBody>
      </p:sp>
    </p:spTree>
    <p:extLst>
      <p:ext uri="{BB962C8B-B14F-4D97-AF65-F5344CB8AC3E}">
        <p14:creationId xmlns:p14="http://schemas.microsoft.com/office/powerpoint/2010/main" val="5021746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B-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a:t>
            </a:r>
            <a:r>
              <a:rPr kumimoji="1" lang="ja-JP" altLang="en-US" dirty="0"/>
              <a:t> （</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5" name="コンテンツ プレースホルダー 6">
            <a:extLst>
              <a:ext uri="{FF2B5EF4-FFF2-40B4-BE49-F238E27FC236}">
                <a16:creationId xmlns:a16="http://schemas.microsoft.com/office/drawing/2014/main" id="{9900876A-DF0D-4E40-B8CF-1DB937D26057}"/>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55D98167-FFB8-43AB-8223-CEB7D9DF32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445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B-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3D82198D-E071-4B75-9D47-FDE2D3CE49FC}"/>
              </a:ext>
            </a:extLst>
          </p:cNvPr>
          <p:cNvSpPr>
            <a:spLocks noGrp="1"/>
          </p:cNvSpPr>
          <p:nvPr>
            <p:ph sz="quarter" idx="12" hasCustomPrompt="1"/>
          </p:nvPr>
        </p:nvSpPr>
        <p:spPr>
          <a:xfrm>
            <a:off x="524571" y="2555875"/>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306D5901-EC09-488B-BF04-6F836C7AC064}"/>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r>
              <a:rPr kumimoji="1" lang="ja-JP" altLang="en-US" dirty="0"/>
              <a:t>）</a:t>
            </a:r>
          </a:p>
        </p:txBody>
      </p:sp>
      <p:cxnSp>
        <p:nvCxnSpPr>
          <p:cNvPr id="12" name="直線コネクタ 11">
            <a:extLst>
              <a:ext uri="{FF2B5EF4-FFF2-40B4-BE49-F238E27FC236}">
                <a16:creationId xmlns:a16="http://schemas.microsoft.com/office/drawing/2014/main" id="{B307D79A-52BE-4146-A331-7B04C4DDBD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132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C">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57"/>
          </a:xfr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r>
              <a:rPr kumimoji="1" lang="ja-JP" altLang="en-US" dirty="0"/>
              <a:t>箇条書きレベル</a:t>
            </a:r>
            <a:r>
              <a:rPr kumimoji="1" lang="en-US" altLang="ja-JP" dirty="0"/>
              <a:t>2</a:t>
            </a:r>
          </a:p>
          <a:p>
            <a:pPr lvl="2"/>
            <a:r>
              <a:rPr kumimoji="1" lang="en-US" altLang="ja-JP" dirty="0"/>
              <a:t>Bullets level 3 </a:t>
            </a:r>
            <a:r>
              <a:rPr kumimoji="1" lang="ja-JP" altLang="en-US" dirty="0"/>
              <a:t>箇条書きレベル</a:t>
            </a:r>
            <a:r>
              <a:rPr kumimoji="1" lang="en-US" altLang="ja-JP" dirty="0"/>
              <a:t>3</a:t>
            </a:r>
            <a:endParaRPr kumimoji="1" lang="ja-JP" altLang="en-US" dirty="0"/>
          </a:p>
        </p:txBody>
      </p:sp>
      <p:cxnSp>
        <p:nvCxnSpPr>
          <p:cNvPr id="12" name="直線コネクタ 11">
            <a:extLst>
              <a:ext uri="{FF2B5EF4-FFF2-40B4-BE49-F238E27FC236}">
                <a16:creationId xmlns:a16="http://schemas.microsoft.com/office/drawing/2014/main" id="{C41B10FA-8D83-4BCA-A608-4A184FC94190}"/>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431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C-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indent="-285750">
              <a:buClr>
                <a:schemeClr val="accent1"/>
              </a:buClr>
              <a:buFont typeface="Wingdings" panose="05000000000000000000" pitchFamily="2" charset="2"/>
              <a:buChar char="n"/>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1C5ED058-BE07-45DA-AE41-64A4727D56BD}"/>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  Contents area (Text, Chart, Image) </a:t>
            </a:r>
            <a:endParaRPr kumimoji="1" lang="ja-JP" altLang="en-US" dirty="0"/>
          </a:p>
        </p:txBody>
      </p:sp>
      <p:cxnSp>
        <p:nvCxnSpPr>
          <p:cNvPr id="12" name="直線コネクタ 11">
            <a:extLst>
              <a:ext uri="{FF2B5EF4-FFF2-40B4-BE49-F238E27FC236}">
                <a16:creationId xmlns:a16="http://schemas.microsoft.com/office/drawing/2014/main" id="{FD2BFE38-4F7B-4277-8905-6BAF4EA3B45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646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C-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 （</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9" name="コンテンツ プレースホルダー 6">
            <a:extLst>
              <a:ext uri="{FF2B5EF4-FFF2-40B4-BE49-F238E27FC236}">
                <a16:creationId xmlns:a16="http://schemas.microsoft.com/office/drawing/2014/main" id="{E5D7E7B2-4C8D-4EEA-9FE7-1F4F7895D8C1}"/>
              </a:ext>
            </a:extLst>
          </p:cNvPr>
          <p:cNvSpPr>
            <a:spLocks noGrp="1"/>
          </p:cNvSpPr>
          <p:nvPr>
            <p:ph sz="quarter" idx="12" hasCustomPrompt="1"/>
          </p:nvPr>
        </p:nvSpPr>
        <p:spPr>
          <a:xfrm>
            <a:off x="524571" y="2555875"/>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20" name="コンテンツ プレースホルダー 6">
            <a:extLst>
              <a:ext uri="{FF2B5EF4-FFF2-40B4-BE49-F238E27FC236}">
                <a16:creationId xmlns:a16="http://schemas.microsoft.com/office/drawing/2014/main" id="{BFC2A24A-338B-4F59-9444-366485FBAF8A}"/>
              </a:ext>
            </a:extLst>
          </p:cNvPr>
          <p:cNvSpPr>
            <a:spLocks noGrp="1"/>
          </p:cNvSpPr>
          <p:nvPr>
            <p:ph sz="quarter" idx="13" hasCustomPrompt="1"/>
          </p:nvPr>
        </p:nvSpPr>
        <p:spPr>
          <a:xfrm>
            <a:off x="6273454" y="2555874"/>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en-US" altLang="ja-JP" dirty="0"/>
              <a:t>Contents area (Text, Chart, Image) </a:t>
            </a:r>
            <a:endParaRPr kumimoji="1" lang="ja-JP" altLang="en-US" dirty="0"/>
          </a:p>
        </p:txBody>
      </p:sp>
      <p:cxnSp>
        <p:nvCxnSpPr>
          <p:cNvPr id="12" name="直線コネクタ 11">
            <a:extLst>
              <a:ext uri="{FF2B5EF4-FFF2-40B4-BE49-F238E27FC236}">
                <a16:creationId xmlns:a16="http://schemas.microsoft.com/office/drawing/2014/main" id="{58EBCA68-5498-4B3B-9FFE-F3070AC77FD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223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D-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12" name="テキスト プレースホルダー 2">
            <a:extLst>
              <a:ext uri="{FF2B5EF4-FFF2-40B4-BE49-F238E27FC236}">
                <a16:creationId xmlns:a16="http://schemas.microsoft.com/office/drawing/2014/main" id="{9C657823-6020-461F-BB81-9AE8A3BADC41}"/>
              </a:ext>
            </a:extLst>
          </p:cNvPr>
          <p:cNvSpPr>
            <a:spLocks noGrp="1"/>
          </p:cNvSpPr>
          <p:nvPr>
            <p:ph type="body" sz="quarter" idx="12" hasCustomPrompt="1"/>
          </p:nvPr>
        </p:nvSpPr>
        <p:spPr>
          <a:xfrm>
            <a:off x="517055" y="1256043"/>
            <a:ext cx="4485785" cy="4662435"/>
          </a:xfrm>
        </p:spPr>
        <p:txBody>
          <a:bodyPr>
            <a:noAutofit/>
          </a:bodyPr>
          <a:lstStyle>
            <a:lvl1pPr marL="0" marR="0" indent="0" algn="l" defTabSz="914400" rtl="0" eaLnBrk="1" fontAlgn="auto" latinLnBrk="0" hangingPunct="1">
              <a:lnSpc>
                <a:spcPct val="100000"/>
              </a:lnSpc>
              <a:spcBef>
                <a:spcPts val="1000"/>
              </a:spcBef>
              <a:spcAft>
                <a:spcPts val="600"/>
              </a:spcAft>
              <a:buClr>
                <a:schemeClr val="accent1"/>
              </a:buClr>
              <a:buSzTx/>
              <a:buFontTx/>
              <a:buNone/>
              <a:tabLst/>
              <a:defRPr sz="2400" b="1">
                <a:solidFill>
                  <a:schemeClr val="accent1"/>
                </a:solidFill>
              </a:defRPr>
            </a:lvl1pPr>
            <a:lvl2pPr marL="177800" indent="-177800">
              <a:lnSpc>
                <a:spcPct val="150000"/>
              </a:lnSpc>
              <a:spcBef>
                <a:spcPts val="1200"/>
              </a:spcBef>
              <a:buClr>
                <a:schemeClr val="accent1"/>
              </a:buClr>
              <a:buFont typeface="Arial" panose="020B0604020202020204" pitchFamily="34" charset="0"/>
              <a:buChar char="•"/>
              <a:defRPr sz="1800"/>
            </a:lvl2pPr>
            <a:lvl3pPr marL="1200150" indent="-285750">
              <a:buFont typeface="Arial" panose="020B0604020202020204" pitchFamily="34" charset="0"/>
              <a:buChar char="•"/>
              <a:defRPr sz="1400"/>
            </a:lvl3pPr>
            <a:lvl4pPr marL="1371600" indent="0">
              <a:buFontTx/>
              <a:buNone/>
              <a:defRPr sz="1800"/>
            </a:lvl4pPr>
            <a:lvl5pPr marL="1828800" indent="0">
              <a:buFontTx/>
              <a:buNone/>
              <a:defRPr sz="1800"/>
            </a:lvl5pPr>
          </a:lstStyle>
          <a:p>
            <a:pPr marL="0" marR="0" lvl="0" indent="0" algn="l" defTabSz="914400" rtl="0" eaLnBrk="1" fontAlgn="auto" latinLnBrk="0" hangingPunct="1">
              <a:lnSpc>
                <a:spcPct val="100000"/>
              </a:lnSpc>
              <a:spcBef>
                <a:spcPts val="1000"/>
              </a:spcBef>
              <a:spcAft>
                <a:spcPts val="600"/>
              </a:spcAft>
              <a:buClr>
                <a:schemeClr val="accent1"/>
              </a:buClr>
              <a:buSzTx/>
              <a:buFontTx/>
              <a:buNone/>
              <a:tabLst/>
              <a:defRPr/>
            </a:pPr>
            <a:r>
              <a:rPr kumimoji="1" lang="en-US" altLang="ja-JP" dirty="0"/>
              <a:t>Bullets</a:t>
            </a:r>
            <a:r>
              <a:rPr kumimoji="1" lang="ja-JP" altLang="en-US" dirty="0"/>
              <a:t> </a:t>
            </a:r>
            <a:r>
              <a:rPr kumimoji="1" lang="en-US" altLang="ja-JP" dirty="0"/>
              <a:t>level 1 </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endParaRPr kumimoji="1" lang="ja-JP" altLang="en-US" dirty="0"/>
          </a:p>
        </p:txBody>
      </p:sp>
      <p:sp>
        <p:nvSpPr>
          <p:cNvPr id="15" name="コンテンツ プレースホルダー 6">
            <a:extLst>
              <a:ext uri="{FF2B5EF4-FFF2-40B4-BE49-F238E27FC236}">
                <a16:creationId xmlns:a16="http://schemas.microsoft.com/office/drawing/2014/main" id="{938C2E17-BBCA-4F4F-9BCA-E2CE44D41D7D}"/>
              </a:ext>
            </a:extLst>
          </p:cNvPr>
          <p:cNvSpPr>
            <a:spLocks noGrp="1"/>
          </p:cNvSpPr>
          <p:nvPr>
            <p:ph sz="quarter" idx="13" hasCustomPrompt="1"/>
          </p:nvPr>
        </p:nvSpPr>
        <p:spPr>
          <a:xfrm>
            <a:off x="5303251" y="1256044"/>
            <a:ext cx="6371694" cy="4634384"/>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　</a:t>
            </a:r>
            <a:r>
              <a:rPr kumimoji="1" lang="en-US" altLang="ja-JP" dirty="0"/>
              <a:t>/  Contents area (Text, Chart, Image) </a:t>
            </a:r>
            <a:endParaRPr kumimoji="1" lang="ja-JP" altLang="en-US" dirty="0"/>
          </a:p>
        </p:txBody>
      </p:sp>
      <p:cxnSp>
        <p:nvCxnSpPr>
          <p:cNvPr id="16" name="直線コネクタ 15">
            <a:extLst>
              <a:ext uri="{FF2B5EF4-FFF2-40B4-BE49-F238E27FC236}">
                <a16:creationId xmlns:a16="http://schemas.microsoft.com/office/drawing/2014/main" id="{ABA07C0B-8D2A-4C03-A924-8EC9070994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735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_D-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256044"/>
            <a:ext cx="4476976" cy="4634387"/>
          </a:xfrm>
        </p:spPr>
        <p:txBody>
          <a:bodyPr wrap="square" anchor="ctr">
            <a:normAutofit/>
          </a:bodyPr>
          <a:lstStyle>
            <a:lvl1pPr marL="0" indent="0">
              <a:lnSpc>
                <a:spcPct val="150000"/>
              </a:lnSpc>
              <a:spcBef>
                <a:spcPts val="0"/>
              </a:spcBef>
              <a:buClr>
                <a:schemeClr val="bg2"/>
              </a:buClr>
              <a:buFontTx/>
              <a:buNone/>
              <a:defRPr sz="1800"/>
            </a:lvl1pPr>
            <a:lvl2pPr marL="341313" indent="0">
              <a:lnSpc>
                <a:spcPct val="150000"/>
              </a:lnSpc>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ja-JP" altLang="en-US" dirty="0"/>
              <a:t>説明文挿入 </a:t>
            </a:r>
            <a:r>
              <a:rPr kumimoji="1" lang="en-US" altLang="ja-JP" dirty="0"/>
              <a:t>/ Description</a:t>
            </a:r>
            <a:r>
              <a:rPr kumimoji="1" lang="ja-JP" altLang="en-US" dirty="0"/>
              <a:t>　</a:t>
            </a:r>
            <a:r>
              <a:rPr kumimoji="1" lang="en-US" altLang="ja-JP" dirty="0"/>
              <a:t>text </a:t>
            </a:r>
            <a:r>
              <a:rPr kumimoji="1" lang="ja-JP" altLang="en-US" dirty="0"/>
              <a:t>　</a:t>
            </a:r>
            <a:r>
              <a:rPr kumimoji="1" lang="en-US" altLang="ja-JP" dirty="0"/>
              <a:t>20pt.</a:t>
            </a:r>
            <a:endParaRPr kumimoji="1" lang="ja-JP" altLang="en-US" dirty="0"/>
          </a:p>
        </p:txBody>
      </p:sp>
      <p:sp>
        <p:nvSpPr>
          <p:cNvPr id="12" name="コンテンツ プレースホルダー 6">
            <a:extLst>
              <a:ext uri="{FF2B5EF4-FFF2-40B4-BE49-F238E27FC236}">
                <a16:creationId xmlns:a16="http://schemas.microsoft.com/office/drawing/2014/main" id="{23AB1C7E-2524-4AAF-8D8A-86C5BDDC4F67}"/>
              </a:ext>
            </a:extLst>
          </p:cNvPr>
          <p:cNvSpPr>
            <a:spLocks noGrp="1"/>
          </p:cNvSpPr>
          <p:nvPr>
            <p:ph sz="quarter" idx="12" hasCustomPrompt="1"/>
          </p:nvPr>
        </p:nvSpPr>
        <p:spPr>
          <a:xfrm>
            <a:off x="5303251" y="1256044"/>
            <a:ext cx="6371694" cy="4634384"/>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　</a:t>
            </a:r>
            <a:r>
              <a:rPr kumimoji="1" lang="en-US" altLang="ja-JP" dirty="0"/>
              <a:t>/  Contents area (Text, Chart, Image) </a:t>
            </a:r>
            <a:endParaRPr kumimoji="1" lang="ja-JP" altLang="en-US" dirty="0"/>
          </a:p>
        </p:txBody>
      </p:sp>
      <p:cxnSp>
        <p:nvCxnSpPr>
          <p:cNvPr id="15" name="直線コネクタ 14">
            <a:extLst>
              <a:ext uri="{FF2B5EF4-FFF2-40B4-BE49-F238E27FC236}">
                <a16:creationId xmlns:a16="http://schemas.microsoft.com/office/drawing/2014/main" id="{45FD2A67-0D0A-430A-BC49-DC401BD1E47E}"/>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407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inal">
    <p:bg>
      <p:bgPr>
        <a:solidFill>
          <a:schemeClr val="accent1"/>
        </a:solidFill>
        <a:effectLst/>
      </p:bgPr>
    </p:bg>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A9FF1E53-0F36-4477-A813-49E627229CD4}"/>
              </a:ext>
            </a:extLst>
          </p:cNvPr>
          <p:cNvSpPr/>
          <p:nvPr userDrawn="1"/>
        </p:nvSpPr>
        <p:spPr>
          <a:xfrm>
            <a:off x="-1" y="0"/>
            <a:ext cx="592310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descr="モニター画面に映る文字&#10;&#10;自動的に生成された説明">
            <a:extLst>
              <a:ext uri="{FF2B5EF4-FFF2-40B4-BE49-F238E27FC236}">
                <a16:creationId xmlns:a16="http://schemas.microsoft.com/office/drawing/2014/main" id="{BE7BC897-37ED-43ED-9DD4-52EE07FB6E56}"/>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923109" y="1758333"/>
            <a:ext cx="2326656" cy="3314089"/>
          </a:xfrm>
          <a:prstGeom prst="rect">
            <a:avLst/>
          </a:prstGeom>
        </p:spPr>
      </p:pic>
      <p:sp>
        <p:nvSpPr>
          <p:cNvPr id="7" name="スライド番号プレースホルダー 6">
            <a:extLst>
              <a:ext uri="{FF2B5EF4-FFF2-40B4-BE49-F238E27FC236}">
                <a16:creationId xmlns:a16="http://schemas.microsoft.com/office/drawing/2014/main" id="{2249F56A-214A-4DA4-8FB7-D71B442F3C47}"/>
              </a:ext>
            </a:extLst>
          </p:cNvPr>
          <p:cNvSpPr>
            <a:spLocks noGrp="1"/>
          </p:cNvSpPr>
          <p:nvPr>
            <p:ph type="sldNum" sz="quarter" idx="11"/>
          </p:nvPr>
        </p:nvSpPr>
        <p:spPr/>
        <p:txBody>
          <a:bodyPr/>
          <a:lstStyle>
            <a:lvl1pPr>
              <a:defRPr>
                <a:solidFill>
                  <a:schemeClr val="bg1">
                    <a:lumMod val="95000"/>
                  </a:schemeClr>
                </a:solidFill>
              </a:defRPr>
            </a:lvl1pPr>
          </a:lstStyle>
          <a:p>
            <a:fld id="{B3001740-FA51-4383-A84C-3DA006D12C29}" type="slidenum">
              <a:rPr lang="ja-JP" altLang="en-US" smtClean="0"/>
              <a:pPr/>
              <a:t>‹#›</a:t>
            </a:fld>
            <a:endParaRPr lang="ja-JP" altLang="en-US" dirty="0"/>
          </a:p>
        </p:txBody>
      </p:sp>
      <p:sp>
        <p:nvSpPr>
          <p:cNvPr id="14" name="テキスト プレースホルダー 13">
            <a:extLst>
              <a:ext uri="{FF2B5EF4-FFF2-40B4-BE49-F238E27FC236}">
                <a16:creationId xmlns:a16="http://schemas.microsoft.com/office/drawing/2014/main" id="{C1E429A5-622A-4AC9-8F75-D0628B521C8F}"/>
              </a:ext>
            </a:extLst>
          </p:cNvPr>
          <p:cNvSpPr>
            <a:spLocks noGrp="1"/>
          </p:cNvSpPr>
          <p:nvPr>
            <p:ph type="body" sz="quarter" idx="12" hasCustomPrompt="1"/>
          </p:nvPr>
        </p:nvSpPr>
        <p:spPr>
          <a:xfrm>
            <a:off x="382645" y="3932503"/>
            <a:ext cx="5103754" cy="369332"/>
          </a:xfrm>
        </p:spPr>
        <p:txBody>
          <a:bodyPr>
            <a:normAutofit/>
          </a:bodyPr>
          <a:lstStyle>
            <a:lvl1pPr marL="0" indent="0">
              <a:buNone/>
              <a:defRPr sz="2000" b="1"/>
            </a:lvl1pPr>
          </a:lstStyle>
          <a:p>
            <a:pPr lvl="0"/>
            <a:r>
              <a:rPr kumimoji="1" lang="en-US" altLang="ja-JP" dirty="0"/>
              <a:t>Ending comment</a:t>
            </a:r>
            <a:endParaRPr kumimoji="1" lang="ja-JP" altLang="en-US" dirty="0"/>
          </a:p>
        </p:txBody>
      </p:sp>
      <p:sp>
        <p:nvSpPr>
          <p:cNvPr id="6" name="正方形/長方形 5">
            <a:extLst>
              <a:ext uri="{FF2B5EF4-FFF2-40B4-BE49-F238E27FC236}">
                <a16:creationId xmlns:a16="http://schemas.microsoft.com/office/drawing/2014/main" id="{7320F9AC-8C1A-4A31-82F6-40F400435A2A}"/>
              </a:ext>
            </a:extLst>
          </p:cNvPr>
          <p:cNvSpPr/>
          <p:nvPr userDrawn="1"/>
        </p:nvSpPr>
        <p:spPr>
          <a:xfrm>
            <a:off x="295928" y="6356350"/>
            <a:ext cx="5190471" cy="338554"/>
          </a:xfrm>
          <a:prstGeom prst="rect">
            <a:avLst/>
          </a:prstGeom>
        </p:spPr>
        <p:txBody>
          <a:bodyPr wrap="square">
            <a:spAutoFit/>
          </a:bodyPr>
          <a:lstStyle/>
          <a:p>
            <a:pPr lvl="0"/>
            <a:r>
              <a:rPr lang="en-US" altLang="ja-JP" sz="800" dirty="0">
                <a:solidFill>
                  <a:schemeClr val="bg1">
                    <a:lumMod val="50000"/>
                  </a:schemeClr>
                </a:solidFill>
              </a:rPr>
              <a:t>The names of corporations, organizations, products and logos herein are either registered trademarks or trademarks of Yokogawa Electric Corporation and their respective holders.</a:t>
            </a:r>
            <a:endParaRPr lang="ja-JP" altLang="en-US" sz="800" dirty="0">
              <a:solidFill>
                <a:schemeClr val="bg1">
                  <a:lumMod val="50000"/>
                </a:schemeClr>
              </a:solidFill>
            </a:endParaRPr>
          </a:p>
        </p:txBody>
      </p:sp>
      <p:pic>
        <p:nvPicPr>
          <p:cNvPr id="8" name="図 7" descr="黒い背景に白い文字がある&#10;&#10;中程度の精度で自動的に生成された説明">
            <a:extLst>
              <a:ext uri="{FF2B5EF4-FFF2-40B4-BE49-F238E27FC236}">
                <a16:creationId xmlns:a16="http://schemas.microsoft.com/office/drawing/2014/main" id="{356EF9D2-6A59-4CEA-8286-7885D4590DF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448102" y="410845"/>
            <a:ext cx="2152996" cy="377496"/>
          </a:xfrm>
          <a:prstGeom prst="rect">
            <a:avLst/>
          </a:prstGeom>
        </p:spPr>
      </p:pic>
      <p:pic>
        <p:nvPicPr>
          <p:cNvPr id="4" name="図 3" descr="ロゴ&#10;&#10;自動的に生成された説明">
            <a:extLst>
              <a:ext uri="{FF2B5EF4-FFF2-40B4-BE49-F238E27FC236}">
                <a16:creationId xmlns:a16="http://schemas.microsoft.com/office/drawing/2014/main" id="{8F20482E-FD0D-4CED-99BC-09CDD9A1527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1989" y="3057175"/>
            <a:ext cx="5156095" cy="716400"/>
          </a:xfrm>
          <a:prstGeom prst="rect">
            <a:avLst/>
          </a:prstGeom>
        </p:spPr>
      </p:pic>
    </p:spTree>
    <p:extLst>
      <p:ext uri="{BB962C8B-B14F-4D97-AF65-F5344CB8AC3E}">
        <p14:creationId xmlns:p14="http://schemas.microsoft.com/office/powerpoint/2010/main" val="28386568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177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whit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84EAAFE-CFE5-40AD-8E95-5BFF290DC5CF}" type="slidenum">
              <a:rPr kumimoji="1" lang="ja-JP" altLang="en-US" smtClean="0"/>
              <a:t>‹#›</a:t>
            </a:fld>
            <a:endParaRPr kumimoji="1" lang="ja-JP" altLang="en-US"/>
          </a:p>
        </p:txBody>
      </p:sp>
    </p:spTree>
    <p:extLst>
      <p:ext uri="{BB962C8B-B14F-4D97-AF65-F5344CB8AC3E}">
        <p14:creationId xmlns:p14="http://schemas.microsoft.com/office/powerpoint/2010/main" val="1869025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_1">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38125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e_2">
    <p:bg>
      <p:bgPr>
        <a:solidFill>
          <a:srgbClr val="95A0A4"/>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2443423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31178" y="907142"/>
            <a:ext cx="8060367" cy="580013"/>
          </a:xfrm>
        </p:spPr>
        <p:txBody>
          <a:bodyPr anchor="ctr">
            <a:normAutofit/>
          </a:bodyPr>
          <a:lstStyle>
            <a:lvl1pPr>
              <a:defRPr sz="2800" b="1"/>
            </a:lvl1pPr>
          </a:lstStyle>
          <a:p>
            <a:r>
              <a:rPr kumimoji="1" lang="en-US" altLang="ja-JP" dirty="0"/>
              <a:t>Agenda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3" name="テキスト プレースホルダー 2">
            <a:extLst>
              <a:ext uri="{FF2B5EF4-FFF2-40B4-BE49-F238E27FC236}">
                <a16:creationId xmlns:a16="http://schemas.microsoft.com/office/drawing/2014/main" id="{10C44C11-53F0-4355-98C4-EB8B73C7989D}"/>
              </a:ext>
            </a:extLst>
          </p:cNvPr>
          <p:cNvSpPr>
            <a:spLocks noGrp="1"/>
          </p:cNvSpPr>
          <p:nvPr>
            <p:ph type="body" sz="quarter" idx="13" hasCustomPrompt="1"/>
          </p:nvPr>
        </p:nvSpPr>
        <p:spPr>
          <a:xfrm>
            <a:off x="663191" y="1758950"/>
            <a:ext cx="8018847" cy="4140200"/>
          </a:xfrm>
        </p:spPr>
        <p:txBody>
          <a:bodyPr/>
          <a:lstStyle>
            <a:lvl1pPr marL="514350" indent="-514350">
              <a:buFont typeface="+mj-lt"/>
              <a:buAutoNum type="arabicPeriod"/>
              <a:defRPr/>
            </a:lvl1pPr>
          </a:lstStyle>
          <a:p>
            <a:pPr lvl="0"/>
            <a:r>
              <a:rPr lang="en-US" altLang="ja-JP" dirty="0">
                <a:latin typeface="+mn-lt"/>
              </a:rPr>
              <a:t>High Lighted Contents</a:t>
            </a:r>
          </a:p>
          <a:p>
            <a:pPr lvl="0"/>
            <a:endParaRPr kumimoji="1" lang="ja-JP" altLang="en-US" dirty="0"/>
          </a:p>
        </p:txBody>
      </p:sp>
    </p:spTree>
    <p:extLst>
      <p:ext uri="{BB962C8B-B14F-4D97-AF65-F5344CB8AC3E}">
        <p14:creationId xmlns:p14="http://schemas.microsoft.com/office/powerpoint/2010/main" val="3311021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_free">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cxnSp>
        <p:nvCxnSpPr>
          <p:cNvPr id="12" name="直線コネクタ 11">
            <a:extLst>
              <a:ext uri="{FF2B5EF4-FFF2-40B4-BE49-F238E27FC236}">
                <a16:creationId xmlns:a16="http://schemas.microsoft.com/office/drawing/2014/main" id="{EDB5B0D9-1906-45DD-BEF5-11D82E39BED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602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_A">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cxnSp>
        <p:nvCxnSpPr>
          <p:cNvPr id="15" name="直線コネクタ 14">
            <a:extLst>
              <a:ext uri="{FF2B5EF4-FFF2-40B4-BE49-F238E27FC236}">
                <a16:creationId xmlns:a16="http://schemas.microsoft.com/office/drawing/2014/main" id="{104F7F1A-B91A-497F-A5DB-5E6916B6DB6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30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A-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5" name="コンテンツ プレースホルダー 6">
            <a:extLst>
              <a:ext uri="{FF2B5EF4-FFF2-40B4-BE49-F238E27FC236}">
                <a16:creationId xmlns:a16="http://schemas.microsoft.com/office/drawing/2014/main" id="{772436EF-038D-4313-AC03-5FFFE9166141}"/>
              </a:ext>
            </a:extLst>
          </p:cNvPr>
          <p:cNvSpPr>
            <a:spLocks noGrp="1"/>
          </p:cNvSpPr>
          <p:nvPr>
            <p:ph sz="quarter" idx="12" hasCustomPrompt="1"/>
          </p:nvPr>
        </p:nvSpPr>
        <p:spPr>
          <a:xfrm>
            <a:off x="524571" y="2181070"/>
            <a:ext cx="11149687" cy="3787930"/>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E462BAFC-C166-466D-BCD4-0A812FBFE0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159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_A-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2" name="コンテンツ プレースホルダー 6">
            <a:extLst>
              <a:ext uri="{FF2B5EF4-FFF2-40B4-BE49-F238E27FC236}">
                <a16:creationId xmlns:a16="http://schemas.microsoft.com/office/drawing/2014/main" id="{C542029F-B7BC-45F1-A6C3-3442B14C81BA}"/>
              </a:ext>
            </a:extLst>
          </p:cNvPr>
          <p:cNvSpPr>
            <a:spLocks noGrp="1"/>
          </p:cNvSpPr>
          <p:nvPr>
            <p:ph sz="quarter" idx="12" hasCustomPrompt="1"/>
          </p:nvPr>
        </p:nvSpPr>
        <p:spPr>
          <a:xfrm>
            <a:off x="524571" y="2555875"/>
            <a:ext cx="5393977" cy="3413125"/>
          </a:xfrm>
        </p:spPr>
        <p:txBody>
          <a:bodyPr>
            <a:normAutofit/>
          </a:bodyPr>
          <a:lstStyle>
            <a:lvl1pPr marL="0" indent="0">
              <a:buFontTx/>
              <a:buNone/>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97C67577-182D-48A6-9E68-A1EE36440543}"/>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endParaRPr kumimoji="1" lang="ja-JP" altLang="en-US" dirty="0"/>
          </a:p>
        </p:txBody>
      </p:sp>
      <p:cxnSp>
        <p:nvCxnSpPr>
          <p:cNvPr id="15" name="直線コネクタ 14">
            <a:extLst>
              <a:ext uri="{FF2B5EF4-FFF2-40B4-BE49-F238E27FC236}">
                <a16:creationId xmlns:a16="http://schemas.microsoft.com/office/drawing/2014/main" id="{6B82AE71-463C-4E40-AE94-9C561347421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238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B">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63"/>
          </a:xfrm>
        </p:spPr>
        <p:txBody>
          <a:bodyPr>
            <a:no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cxnSp>
        <p:nvCxnSpPr>
          <p:cNvPr id="12" name="直線コネクタ 11">
            <a:extLst>
              <a:ext uri="{FF2B5EF4-FFF2-40B4-BE49-F238E27FC236}">
                <a16:creationId xmlns:a16="http://schemas.microsoft.com/office/drawing/2014/main" id="{6B56B66F-04D8-4FF8-BBB3-B20DA456CF3C}"/>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96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Slide Number Placeholder 5"/>
          <p:cNvSpPr>
            <a:spLocks noGrp="1"/>
          </p:cNvSpPr>
          <p:nvPr>
            <p:ph type="sldNum" sz="quarter" idx="4"/>
          </p:nvPr>
        </p:nvSpPr>
        <p:spPr>
          <a:xfrm>
            <a:off x="11608823" y="6356350"/>
            <a:ext cx="398958" cy="365125"/>
          </a:xfrm>
          <a:prstGeom prst="rect">
            <a:avLst/>
          </a:prstGeom>
        </p:spPr>
        <p:txBody>
          <a:bodyPr vert="horz" wrap="none" lIns="91440" tIns="45720" rIns="91440" bIns="45720" rtlCol="0" anchor="ctr"/>
          <a:lstStyle>
            <a:lvl1pPr algn="r">
              <a:defRPr sz="1100" b="1">
                <a:solidFill>
                  <a:schemeClr val="tx1"/>
                </a:solidFill>
                <a:latin typeface="+mn-lt"/>
              </a:defRPr>
            </a:lvl1pPr>
          </a:lstStyle>
          <a:p>
            <a:fld id="{584EAAFE-CFE5-40AD-8E95-5BFF290DC5CF}" type="slidenum">
              <a:rPr kumimoji="1" lang="ja-JP" altLang="en-US" smtClean="0"/>
              <a:pPr/>
              <a:t>‹#›</a:t>
            </a:fld>
            <a:endParaRPr kumimoji="1" lang="ja-JP" altLang="en-US" dirty="0"/>
          </a:p>
        </p:txBody>
      </p:sp>
      <p:sp>
        <p:nvSpPr>
          <p:cNvPr id="7" name="テキスト ボックス 6">
            <a:extLst>
              <a:ext uri="{FF2B5EF4-FFF2-40B4-BE49-F238E27FC236}">
                <a16:creationId xmlns:a16="http://schemas.microsoft.com/office/drawing/2014/main" id="{F0D52A29-56AB-408C-80FF-70FF0C1F164A}"/>
              </a:ext>
            </a:extLst>
          </p:cNvPr>
          <p:cNvSpPr txBox="1"/>
          <p:nvPr userDrawn="1"/>
        </p:nvSpPr>
        <p:spPr>
          <a:xfrm>
            <a:off x="8670890" y="6356350"/>
            <a:ext cx="2937932" cy="338554"/>
          </a:xfrm>
          <a:prstGeom prst="rect">
            <a:avLst/>
          </a:prstGeom>
          <a:noFill/>
        </p:spPr>
        <p:txBody>
          <a:bodyPr wrap="square">
            <a:spAutoFit/>
          </a:bodyPr>
          <a:lstStyle/>
          <a:p>
            <a:pPr algn="r"/>
            <a:r>
              <a:rPr lang="en-US" altLang="ja-JP" sz="800" dirty="0">
                <a:solidFill>
                  <a:schemeClr val="bg1">
                    <a:lumMod val="75000"/>
                  </a:schemeClr>
                </a:solidFill>
              </a:rPr>
              <a:t>| Document Number 12345 | 2023 8 30 |  </a:t>
            </a:r>
          </a:p>
          <a:p>
            <a:pPr algn="r"/>
            <a:r>
              <a:rPr lang="en-US" altLang="ja-JP" sz="800" dirty="0">
                <a:solidFill>
                  <a:schemeClr val="bg1">
                    <a:lumMod val="75000"/>
                  </a:schemeClr>
                </a:solidFill>
              </a:rPr>
              <a:t>© Yokogawa Electric Corporation</a:t>
            </a:r>
          </a:p>
        </p:txBody>
      </p:sp>
    </p:spTree>
    <p:extLst>
      <p:ext uri="{BB962C8B-B14F-4D97-AF65-F5344CB8AC3E}">
        <p14:creationId xmlns:p14="http://schemas.microsoft.com/office/powerpoint/2010/main" val="285043785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17" r:id="rId3"/>
    <p:sldLayoutId id="2147483803"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02" r:id="rId17"/>
    <p:sldLayoutId id="2147483763" r:id="rId18"/>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0.png"/><Relationship Id="rId1" Type="http://schemas.openxmlformats.org/officeDocument/2006/relationships/slideLayout" Target="../slideLayouts/slideLayout5.xml"/><Relationship Id="rId5" Type="http://schemas.openxmlformats.org/officeDocument/2006/relationships/image" Target="../media/image140.png"/><Relationship Id="rId4" Type="http://schemas.openxmlformats.org/officeDocument/2006/relationships/image" Target="../media/image130.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5.xml"/><Relationship Id="rId5" Type="http://schemas.openxmlformats.org/officeDocument/2006/relationships/image" Target="../media/image20.sv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1.png"/></Relationships>
</file>

<file path=ppt/slides/_rels/slide31.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0.png"/><Relationship Id="rId7"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5.xml"/><Relationship Id="rId5" Type="http://schemas.openxmlformats.org/officeDocument/2006/relationships/image" Target="../media/image53.pn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4.png"/><Relationship Id="rId1" Type="http://schemas.openxmlformats.org/officeDocument/2006/relationships/slideLayout" Target="../slideLayouts/slideLayout5.xml"/><Relationship Id="rId5" Type="http://schemas.openxmlformats.org/officeDocument/2006/relationships/image" Target="../media/image59.png"/><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5.xml"/><Relationship Id="rId5" Type="http://schemas.openxmlformats.org/officeDocument/2006/relationships/image" Target="../media/image66.png"/><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1.png"/><Relationship Id="rId2" Type="http://schemas.openxmlformats.org/officeDocument/2006/relationships/image" Target="../media/image67.png"/><Relationship Id="rId1" Type="http://schemas.openxmlformats.org/officeDocument/2006/relationships/slideLayout" Target="../slideLayouts/slideLayout12.xml"/><Relationship Id="rId6" Type="http://schemas.openxmlformats.org/officeDocument/2006/relationships/image" Target="../media/image131.png"/><Relationship Id="rId5" Type="http://schemas.openxmlformats.org/officeDocument/2006/relationships/image" Target="../media/image70.png"/><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2.xml"/><Relationship Id="rId5" Type="http://schemas.openxmlformats.org/officeDocument/2006/relationships/image" Target="../media/image68.png"/><Relationship Id="rId4" Type="http://schemas.openxmlformats.org/officeDocument/2006/relationships/image" Target="../media/image1100.png"/></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200.png"/><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60.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280.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230.png"/><Relationship Id="rId21" Type="http://schemas.openxmlformats.org/officeDocument/2006/relationships/image" Target="../media/image41.png"/><Relationship Id="rId7" Type="http://schemas.openxmlformats.org/officeDocument/2006/relationships/image" Target="../media/image270.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notesSlide" Target="../notesSlides/notesSlide5.xml"/><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Layout" Target="../slideLayouts/slideLayout12.xml"/><Relationship Id="rId6" Type="http://schemas.openxmlformats.org/officeDocument/2006/relationships/image" Target="../media/image260.png"/><Relationship Id="rId11" Type="http://schemas.openxmlformats.org/officeDocument/2006/relationships/image" Target="../media/image310.png"/><Relationship Id="rId5" Type="http://schemas.openxmlformats.org/officeDocument/2006/relationships/image" Target="../media/image250.png"/><Relationship Id="rId15" Type="http://schemas.openxmlformats.org/officeDocument/2006/relationships/image" Target="../media/image35.png"/><Relationship Id="rId23" Type="http://schemas.openxmlformats.org/officeDocument/2006/relationships/image" Target="../media/image43.png"/><Relationship Id="rId10" Type="http://schemas.openxmlformats.org/officeDocument/2006/relationships/image" Target="../media/image300.png"/><Relationship Id="rId19" Type="http://schemas.openxmlformats.org/officeDocument/2006/relationships/image" Target="../media/image39.png"/><Relationship Id="rId4" Type="http://schemas.openxmlformats.org/officeDocument/2006/relationships/image" Target="../media/image240.png"/><Relationship Id="rId9" Type="http://schemas.openxmlformats.org/officeDocument/2006/relationships/image" Target="../media/image290.png"/><Relationship Id="rId14" Type="http://schemas.openxmlformats.org/officeDocument/2006/relationships/image" Target="../media/image34.png"/><Relationship Id="rId22" Type="http://schemas.openxmlformats.org/officeDocument/2006/relationships/image" Target="../media/image42.png"/></Relationships>
</file>

<file path=ppt/slides/_rels/slide5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810.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5.xml"/><Relationship Id="rId5" Type="http://schemas.openxmlformats.org/officeDocument/2006/relationships/image" Target="../media/image87.png"/><Relationship Id="rId4" Type="http://schemas.openxmlformats.org/officeDocument/2006/relationships/image" Target="../media/image86.png"/></Relationships>
</file>

<file path=ppt/slides/_rels/slide5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89.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5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5.xml"/><Relationship Id="rId5" Type="http://schemas.openxmlformats.org/officeDocument/2006/relationships/image" Target="../media/image99.png"/><Relationship Id="rId4" Type="http://schemas.openxmlformats.org/officeDocument/2006/relationships/image" Target="../media/image9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0E2552A-DDB9-40EF-BF0E-3C852FB057ED}"/>
              </a:ext>
            </a:extLst>
          </p:cNvPr>
          <p:cNvSpPr>
            <a:spLocks noGrp="1"/>
          </p:cNvSpPr>
          <p:nvPr>
            <p:ph type="ctrTitle"/>
          </p:nvPr>
        </p:nvSpPr>
        <p:spPr/>
        <p:txBody>
          <a:bodyPr>
            <a:normAutofit/>
          </a:bodyPr>
          <a:lstStyle/>
          <a:p>
            <a:r>
              <a:rPr lang="en-US" altLang="ja-JP" sz="2800" dirty="0"/>
              <a:t>NAWI RO Analysis</a:t>
            </a:r>
            <a:r>
              <a:rPr lang="ja-JP" altLang="en-US" sz="2800" dirty="0"/>
              <a:t> </a:t>
            </a:r>
            <a:r>
              <a:rPr lang="en-US" altLang="ja-JP" sz="2800" dirty="0"/>
              <a:t>Progress</a:t>
            </a:r>
            <a:r>
              <a:rPr lang="ja-JP" altLang="en-US" sz="2800" dirty="0"/>
              <a:t> </a:t>
            </a:r>
            <a:r>
              <a:rPr lang="en-US" altLang="ja-JP" sz="2800" dirty="0"/>
              <a:t>Report</a:t>
            </a:r>
            <a:endParaRPr lang="ja-JP" altLang="en-US" sz="2800" dirty="0"/>
          </a:p>
        </p:txBody>
      </p:sp>
      <p:sp>
        <p:nvSpPr>
          <p:cNvPr id="5" name="テキスト プレースホルダー 4">
            <a:extLst>
              <a:ext uri="{FF2B5EF4-FFF2-40B4-BE49-F238E27FC236}">
                <a16:creationId xmlns:a16="http://schemas.microsoft.com/office/drawing/2014/main" id="{8708777E-B80C-4799-B931-E2F3C145D1E5}"/>
              </a:ext>
            </a:extLst>
          </p:cNvPr>
          <p:cNvSpPr>
            <a:spLocks noGrp="1"/>
          </p:cNvSpPr>
          <p:nvPr>
            <p:ph type="body" sz="quarter" idx="13"/>
          </p:nvPr>
        </p:nvSpPr>
        <p:spPr>
          <a:xfrm>
            <a:off x="5264402" y="4681725"/>
            <a:ext cx="5613148" cy="416078"/>
          </a:xfrm>
        </p:spPr>
        <p:txBody>
          <a:bodyPr/>
          <a:lstStyle/>
          <a:p>
            <a:r>
              <a:rPr lang="en-US" altLang="ja-JP" dirty="0"/>
              <a:t>W. Kumagai, H. Soya, R. </a:t>
            </a:r>
            <a:r>
              <a:rPr lang="en-US" altLang="ja-JP" dirty="0" err="1"/>
              <a:t>Imoto</a:t>
            </a:r>
            <a:endParaRPr lang="ja-JP" altLang="en-US" dirty="0"/>
          </a:p>
        </p:txBody>
      </p:sp>
      <p:sp>
        <p:nvSpPr>
          <p:cNvPr id="6" name="テキスト プレースホルダー 5">
            <a:extLst>
              <a:ext uri="{FF2B5EF4-FFF2-40B4-BE49-F238E27FC236}">
                <a16:creationId xmlns:a16="http://schemas.microsoft.com/office/drawing/2014/main" id="{3A0A8E59-A952-4AF8-9C16-E3626B2E36B9}"/>
              </a:ext>
            </a:extLst>
          </p:cNvPr>
          <p:cNvSpPr>
            <a:spLocks noGrp="1"/>
          </p:cNvSpPr>
          <p:nvPr>
            <p:ph type="body" sz="quarter" idx="14"/>
          </p:nvPr>
        </p:nvSpPr>
        <p:spPr/>
        <p:txBody>
          <a:bodyPr/>
          <a:lstStyle/>
          <a:p>
            <a:r>
              <a:rPr lang="en-US" altLang="ja-JP" dirty="0"/>
              <a:t>Operational Excellence Gr., Project Design Dev., </a:t>
            </a:r>
          </a:p>
          <a:p>
            <a:r>
              <a:rPr lang="en-US" altLang="ja-JP" dirty="0"/>
              <a:t>Innovation Center, MKHQ, YHQ</a:t>
            </a:r>
          </a:p>
        </p:txBody>
      </p:sp>
      <p:sp>
        <p:nvSpPr>
          <p:cNvPr id="7" name="テキスト プレースホルダー 6">
            <a:extLst>
              <a:ext uri="{FF2B5EF4-FFF2-40B4-BE49-F238E27FC236}">
                <a16:creationId xmlns:a16="http://schemas.microsoft.com/office/drawing/2014/main" id="{22282EF1-087D-4A23-B09D-4F88CE396B79}"/>
              </a:ext>
            </a:extLst>
          </p:cNvPr>
          <p:cNvSpPr>
            <a:spLocks noGrp="1"/>
          </p:cNvSpPr>
          <p:nvPr>
            <p:ph type="body" sz="quarter" idx="15"/>
          </p:nvPr>
        </p:nvSpPr>
        <p:spPr/>
        <p:txBody>
          <a:bodyPr/>
          <a:lstStyle/>
          <a:p>
            <a:r>
              <a:rPr lang="en-US" altLang="ja-JP" dirty="0"/>
              <a:t>August 30th, 2023</a:t>
            </a:r>
            <a:endParaRPr lang="ja-JP" altLang="en-US" dirty="0"/>
          </a:p>
        </p:txBody>
      </p:sp>
      <p:sp>
        <p:nvSpPr>
          <p:cNvPr id="8" name="サブタイトル 1">
            <a:extLst>
              <a:ext uri="{FF2B5EF4-FFF2-40B4-BE49-F238E27FC236}">
                <a16:creationId xmlns:a16="http://schemas.microsoft.com/office/drawing/2014/main" id="{F712EF0B-7DA3-4CB5-AAA1-F1379FEABDB7}"/>
              </a:ext>
            </a:extLst>
          </p:cNvPr>
          <p:cNvSpPr txBox="1">
            <a:spLocks/>
          </p:cNvSpPr>
          <p:nvPr/>
        </p:nvSpPr>
        <p:spPr>
          <a:xfrm>
            <a:off x="5264402" y="2472644"/>
            <a:ext cx="5286786" cy="4070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solidFill>
                  <a:schemeClr val="bg1"/>
                </a:solidFill>
              </a:rPr>
              <a:t>SGDC</a:t>
            </a:r>
            <a:endParaRPr lang="ja-JP" altLang="en-US" sz="2400" dirty="0">
              <a:solidFill>
                <a:schemeClr val="bg1"/>
              </a:solidFill>
            </a:endParaRPr>
          </a:p>
        </p:txBody>
      </p:sp>
    </p:spTree>
    <p:extLst>
      <p:ext uri="{BB962C8B-B14F-4D97-AF65-F5344CB8AC3E}">
        <p14:creationId xmlns:p14="http://schemas.microsoft.com/office/powerpoint/2010/main" val="185215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2A8C16-1BBD-7384-1E6D-FB5F3E21D5AA}"/>
              </a:ext>
            </a:extLst>
          </p:cNvPr>
          <p:cNvSpPr>
            <a:spLocks noGrp="1"/>
          </p:cNvSpPr>
          <p:nvPr>
            <p:ph type="title"/>
          </p:nvPr>
        </p:nvSpPr>
        <p:spPr>
          <a:xfrm>
            <a:off x="517055" y="220172"/>
            <a:ext cx="11400125" cy="518094"/>
          </a:xfrm>
        </p:spPr>
        <p:txBody>
          <a:bodyPr>
            <a:normAutofit/>
          </a:bodyPr>
          <a:lstStyle/>
          <a:p>
            <a:r>
              <a:rPr lang="en-US" altLang="ja-JP" dirty="0"/>
              <a:t>Sequential Prediction (1 week Training and 1 week Prediction)</a:t>
            </a:r>
            <a:endParaRPr kumimoji="1" lang="ja-JP" altLang="en-US" dirty="0"/>
          </a:p>
        </p:txBody>
      </p:sp>
      <p:sp>
        <p:nvSpPr>
          <p:cNvPr id="3" name="スライド番号プレースホルダー 2">
            <a:extLst>
              <a:ext uri="{FF2B5EF4-FFF2-40B4-BE49-F238E27FC236}">
                <a16:creationId xmlns:a16="http://schemas.microsoft.com/office/drawing/2014/main" id="{F46C80BF-0E93-4F08-138D-1506BD6BB205}"/>
              </a:ext>
            </a:extLst>
          </p:cNvPr>
          <p:cNvSpPr>
            <a:spLocks noGrp="1"/>
          </p:cNvSpPr>
          <p:nvPr>
            <p:ph type="sldNum" sz="quarter" idx="10"/>
          </p:nvPr>
        </p:nvSpPr>
        <p:spPr/>
        <p:txBody>
          <a:bodyPr/>
          <a:lstStyle/>
          <a:p>
            <a:fld id="{584EAAFE-CFE5-40AD-8E95-5BFF290DC5CF}" type="slidenum">
              <a:rPr kumimoji="1" lang="ja-JP" altLang="en-US" smtClean="0"/>
              <a:pPr/>
              <a:t>10</a:t>
            </a:fld>
            <a:endParaRPr kumimoji="1" lang="ja-JP" altLang="en-US"/>
          </a:p>
        </p:txBody>
      </p:sp>
      <p:sp>
        <p:nvSpPr>
          <p:cNvPr id="5" name="テキスト ボックス 4">
            <a:extLst>
              <a:ext uri="{FF2B5EF4-FFF2-40B4-BE49-F238E27FC236}">
                <a16:creationId xmlns:a16="http://schemas.microsoft.com/office/drawing/2014/main" id="{57C5CFB2-9F10-9EEA-B1F5-4DB80EF7DF81}"/>
              </a:ext>
            </a:extLst>
          </p:cNvPr>
          <p:cNvSpPr txBox="1"/>
          <p:nvPr/>
        </p:nvSpPr>
        <p:spPr>
          <a:xfrm>
            <a:off x="571983" y="-20412"/>
            <a:ext cx="5776565" cy="338554"/>
          </a:xfrm>
          <a:prstGeom prst="rect">
            <a:avLst/>
          </a:prstGeom>
          <a:noFill/>
        </p:spPr>
        <p:txBody>
          <a:bodyPr wrap="square" rtlCol="0">
            <a:spAutoFit/>
          </a:bodyPr>
          <a:lstStyle/>
          <a:p>
            <a:r>
              <a:rPr lang="en-US" altLang="ja-JP" sz="1600" b="1" dirty="0">
                <a:solidFill>
                  <a:schemeClr val="bg1"/>
                </a:solidFill>
              </a:rPr>
              <a:t>2.1 RO Permeate Water Quality Prediction &gt; Introduction</a:t>
            </a:r>
          </a:p>
        </p:txBody>
      </p:sp>
      <p:sp>
        <p:nvSpPr>
          <p:cNvPr id="4" name="正方形/長方形 3">
            <a:extLst>
              <a:ext uri="{FF2B5EF4-FFF2-40B4-BE49-F238E27FC236}">
                <a16:creationId xmlns:a16="http://schemas.microsoft.com/office/drawing/2014/main" id="{7B7D9BD6-A675-913B-6D0E-2FE4FEAF1502}"/>
              </a:ext>
            </a:extLst>
          </p:cNvPr>
          <p:cNvSpPr/>
          <p:nvPr/>
        </p:nvSpPr>
        <p:spPr>
          <a:xfrm>
            <a:off x="1587268" y="4279043"/>
            <a:ext cx="8971052" cy="1936247"/>
          </a:xfrm>
          <a:prstGeom prst="rect">
            <a:avLst/>
          </a:prstGeom>
          <a:noFill/>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dirty="0">
              <a:solidFill>
                <a:schemeClr val="tx1"/>
              </a:solidFill>
            </a:endParaRPr>
          </a:p>
        </p:txBody>
      </p:sp>
      <p:sp>
        <p:nvSpPr>
          <p:cNvPr id="25" name="テキスト ボックス 24">
            <a:extLst>
              <a:ext uri="{FF2B5EF4-FFF2-40B4-BE49-F238E27FC236}">
                <a16:creationId xmlns:a16="http://schemas.microsoft.com/office/drawing/2014/main" id="{3088202B-559D-C0DD-3584-4A18736EE9DC}"/>
              </a:ext>
            </a:extLst>
          </p:cNvPr>
          <p:cNvSpPr txBox="1"/>
          <p:nvPr/>
        </p:nvSpPr>
        <p:spPr>
          <a:xfrm>
            <a:off x="7962900" y="1942068"/>
            <a:ext cx="530915" cy="369332"/>
          </a:xfrm>
          <a:prstGeom prst="rect">
            <a:avLst/>
          </a:prstGeom>
          <a:noFill/>
        </p:spPr>
        <p:txBody>
          <a:bodyPr wrap="none" rtlCol="0">
            <a:spAutoFit/>
          </a:bodyPr>
          <a:lstStyle/>
          <a:p>
            <a:r>
              <a:rPr kumimoji="1" lang="ja-JP" altLang="en-US" dirty="0"/>
              <a:t>・・・</a:t>
            </a:r>
          </a:p>
        </p:txBody>
      </p:sp>
      <p:sp>
        <p:nvSpPr>
          <p:cNvPr id="26" name="正方形/長方形 25">
            <a:extLst>
              <a:ext uri="{FF2B5EF4-FFF2-40B4-BE49-F238E27FC236}">
                <a16:creationId xmlns:a16="http://schemas.microsoft.com/office/drawing/2014/main" id="{E3C5DAA8-28AB-3978-3227-C2F47CFBD32B}"/>
              </a:ext>
            </a:extLst>
          </p:cNvPr>
          <p:cNvSpPr/>
          <p:nvPr/>
        </p:nvSpPr>
        <p:spPr>
          <a:xfrm>
            <a:off x="9027886" y="932541"/>
            <a:ext cx="1975394" cy="24964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正方形/長方形 26">
            <a:extLst>
              <a:ext uri="{FF2B5EF4-FFF2-40B4-BE49-F238E27FC236}">
                <a16:creationId xmlns:a16="http://schemas.microsoft.com/office/drawing/2014/main" id="{4C42F4B0-4D90-8FED-438F-259343A68180}"/>
              </a:ext>
            </a:extLst>
          </p:cNvPr>
          <p:cNvSpPr/>
          <p:nvPr/>
        </p:nvSpPr>
        <p:spPr>
          <a:xfrm>
            <a:off x="9203870" y="1585685"/>
            <a:ext cx="468000" cy="1458686"/>
          </a:xfrm>
          <a:prstGeom prst="rect">
            <a:avLst/>
          </a:prstGeom>
          <a:solidFill>
            <a:srgbClr val="E3F4F5"/>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dirty="0">
                <a:solidFill>
                  <a:schemeClr val="tx1"/>
                </a:solidFill>
              </a:rPr>
              <a:t>We</a:t>
            </a:r>
          </a:p>
          <a:p>
            <a:pPr algn="ctr"/>
            <a:r>
              <a:rPr kumimoji="1" lang="en-US" altLang="ja-JP" dirty="0">
                <a:solidFill>
                  <a:schemeClr val="tx1"/>
                </a:solidFill>
              </a:rPr>
              <a:t>e</a:t>
            </a:r>
          </a:p>
          <a:p>
            <a:pPr algn="ctr"/>
            <a:r>
              <a:rPr kumimoji="1" lang="en-US" altLang="ja-JP" dirty="0">
                <a:solidFill>
                  <a:schemeClr val="tx1"/>
                </a:solidFill>
              </a:rPr>
              <a:t>k 55</a:t>
            </a:r>
            <a:endParaRPr kumimoji="1" lang="ja-JP" altLang="en-US" dirty="0">
              <a:solidFill>
                <a:schemeClr val="tx1"/>
              </a:solidFill>
            </a:endParaRPr>
          </a:p>
        </p:txBody>
      </p:sp>
      <p:sp>
        <p:nvSpPr>
          <p:cNvPr id="28" name="正方形/長方形 27">
            <a:extLst>
              <a:ext uri="{FF2B5EF4-FFF2-40B4-BE49-F238E27FC236}">
                <a16:creationId xmlns:a16="http://schemas.microsoft.com/office/drawing/2014/main" id="{35C0776F-2F83-C790-9C2F-2765F09E65C7}"/>
              </a:ext>
            </a:extLst>
          </p:cNvPr>
          <p:cNvSpPr/>
          <p:nvPr/>
        </p:nvSpPr>
        <p:spPr>
          <a:xfrm>
            <a:off x="10324320" y="1585685"/>
            <a:ext cx="468000" cy="1458686"/>
          </a:xfrm>
          <a:prstGeom prst="rect">
            <a:avLst/>
          </a:prstGeom>
          <a:solidFill>
            <a:srgbClr val="F3D6D5"/>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dirty="0">
                <a:solidFill>
                  <a:schemeClr val="tx1"/>
                </a:solidFill>
              </a:rPr>
              <a:t>We</a:t>
            </a:r>
          </a:p>
          <a:p>
            <a:pPr algn="ctr"/>
            <a:r>
              <a:rPr kumimoji="1" lang="en-US" altLang="ja-JP" dirty="0">
                <a:solidFill>
                  <a:schemeClr val="tx1"/>
                </a:solidFill>
              </a:rPr>
              <a:t>e</a:t>
            </a:r>
          </a:p>
          <a:p>
            <a:pPr algn="ctr"/>
            <a:r>
              <a:rPr kumimoji="1" lang="en-US" altLang="ja-JP" dirty="0">
                <a:solidFill>
                  <a:schemeClr val="tx1"/>
                </a:solidFill>
              </a:rPr>
              <a:t>k 56</a:t>
            </a:r>
            <a:endParaRPr kumimoji="1" lang="ja-JP" altLang="en-US" dirty="0">
              <a:solidFill>
                <a:schemeClr val="tx1"/>
              </a:solidFill>
            </a:endParaRPr>
          </a:p>
        </p:txBody>
      </p:sp>
      <p:sp>
        <p:nvSpPr>
          <p:cNvPr id="34" name="正方形/長方形 33">
            <a:extLst>
              <a:ext uri="{FF2B5EF4-FFF2-40B4-BE49-F238E27FC236}">
                <a16:creationId xmlns:a16="http://schemas.microsoft.com/office/drawing/2014/main" id="{4C35AE2F-6C6A-2F7B-7BB1-7915855AFB89}"/>
              </a:ext>
            </a:extLst>
          </p:cNvPr>
          <p:cNvSpPr/>
          <p:nvPr/>
        </p:nvSpPr>
        <p:spPr>
          <a:xfrm>
            <a:off x="2600729" y="4594033"/>
            <a:ext cx="467936" cy="1458686"/>
          </a:xfrm>
          <a:prstGeom prst="rect">
            <a:avLst/>
          </a:prstGeom>
          <a:solidFill>
            <a:srgbClr val="F3D6D5"/>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dirty="0">
                <a:solidFill>
                  <a:schemeClr val="tx1"/>
                </a:solidFill>
              </a:rPr>
              <a:t>We</a:t>
            </a:r>
          </a:p>
          <a:p>
            <a:pPr algn="ctr"/>
            <a:r>
              <a:rPr kumimoji="1" lang="en-US" altLang="ja-JP" dirty="0">
                <a:solidFill>
                  <a:schemeClr val="tx1"/>
                </a:solidFill>
              </a:rPr>
              <a:t>e</a:t>
            </a:r>
          </a:p>
          <a:p>
            <a:pPr algn="ctr"/>
            <a:r>
              <a:rPr kumimoji="1" lang="en-US" altLang="ja-JP" dirty="0">
                <a:solidFill>
                  <a:schemeClr val="tx1"/>
                </a:solidFill>
              </a:rPr>
              <a:t>k 2</a:t>
            </a:r>
            <a:endParaRPr kumimoji="1" lang="ja-JP" altLang="en-US" dirty="0">
              <a:solidFill>
                <a:schemeClr val="tx1"/>
              </a:solidFill>
            </a:endParaRPr>
          </a:p>
        </p:txBody>
      </p:sp>
      <p:sp>
        <p:nvSpPr>
          <p:cNvPr id="37" name="正方形/長方形 36">
            <a:extLst>
              <a:ext uri="{FF2B5EF4-FFF2-40B4-BE49-F238E27FC236}">
                <a16:creationId xmlns:a16="http://schemas.microsoft.com/office/drawing/2014/main" id="{E044B5C2-2524-8324-54E2-329B3D0B7369}"/>
              </a:ext>
            </a:extLst>
          </p:cNvPr>
          <p:cNvSpPr/>
          <p:nvPr/>
        </p:nvSpPr>
        <p:spPr>
          <a:xfrm>
            <a:off x="3126988" y="4590637"/>
            <a:ext cx="467936" cy="1458686"/>
          </a:xfrm>
          <a:prstGeom prst="rect">
            <a:avLst/>
          </a:prstGeom>
          <a:solidFill>
            <a:srgbClr val="F3D6D5"/>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dirty="0">
                <a:solidFill>
                  <a:schemeClr val="tx1"/>
                </a:solidFill>
              </a:rPr>
              <a:t>We</a:t>
            </a:r>
          </a:p>
          <a:p>
            <a:pPr algn="ctr"/>
            <a:r>
              <a:rPr kumimoji="1" lang="en-US" altLang="ja-JP" dirty="0">
                <a:solidFill>
                  <a:schemeClr val="tx1"/>
                </a:solidFill>
              </a:rPr>
              <a:t>e</a:t>
            </a:r>
          </a:p>
          <a:p>
            <a:pPr algn="ctr"/>
            <a:r>
              <a:rPr kumimoji="1" lang="en-US" altLang="ja-JP" dirty="0">
                <a:solidFill>
                  <a:schemeClr val="tx1"/>
                </a:solidFill>
              </a:rPr>
              <a:t>k 3</a:t>
            </a:r>
            <a:endParaRPr kumimoji="1" lang="ja-JP" altLang="en-US" dirty="0">
              <a:solidFill>
                <a:schemeClr val="tx1"/>
              </a:solidFill>
            </a:endParaRPr>
          </a:p>
        </p:txBody>
      </p:sp>
      <p:sp>
        <p:nvSpPr>
          <p:cNvPr id="49" name="正方形/長方形 48">
            <a:extLst>
              <a:ext uri="{FF2B5EF4-FFF2-40B4-BE49-F238E27FC236}">
                <a16:creationId xmlns:a16="http://schemas.microsoft.com/office/drawing/2014/main" id="{1F2C2BBB-B90A-8256-1AEC-4DD62029FFBC}"/>
              </a:ext>
            </a:extLst>
          </p:cNvPr>
          <p:cNvSpPr/>
          <p:nvPr/>
        </p:nvSpPr>
        <p:spPr>
          <a:xfrm>
            <a:off x="3660758" y="4590637"/>
            <a:ext cx="467936" cy="1458686"/>
          </a:xfrm>
          <a:prstGeom prst="rect">
            <a:avLst/>
          </a:prstGeom>
          <a:solidFill>
            <a:srgbClr val="F3D6D5"/>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dirty="0">
                <a:solidFill>
                  <a:schemeClr val="tx1"/>
                </a:solidFill>
              </a:rPr>
              <a:t>We</a:t>
            </a:r>
          </a:p>
          <a:p>
            <a:pPr algn="ctr"/>
            <a:r>
              <a:rPr kumimoji="1" lang="en-US" altLang="ja-JP" dirty="0">
                <a:solidFill>
                  <a:schemeClr val="tx1"/>
                </a:solidFill>
              </a:rPr>
              <a:t>e</a:t>
            </a:r>
          </a:p>
          <a:p>
            <a:pPr algn="ctr"/>
            <a:r>
              <a:rPr kumimoji="1" lang="en-US" altLang="ja-JP" dirty="0">
                <a:solidFill>
                  <a:schemeClr val="tx1"/>
                </a:solidFill>
              </a:rPr>
              <a:t>k</a:t>
            </a:r>
            <a:r>
              <a:rPr kumimoji="1" lang="ja-JP" altLang="en-US" dirty="0">
                <a:solidFill>
                  <a:schemeClr val="tx1"/>
                </a:solidFill>
              </a:rPr>
              <a:t>４</a:t>
            </a:r>
          </a:p>
        </p:txBody>
      </p:sp>
      <p:sp>
        <p:nvSpPr>
          <p:cNvPr id="55" name="テキスト ボックス 54">
            <a:extLst>
              <a:ext uri="{FF2B5EF4-FFF2-40B4-BE49-F238E27FC236}">
                <a16:creationId xmlns:a16="http://schemas.microsoft.com/office/drawing/2014/main" id="{D8C636CE-D1EF-CBB6-9268-1444A16AE200}"/>
              </a:ext>
            </a:extLst>
          </p:cNvPr>
          <p:cNvSpPr txBox="1"/>
          <p:nvPr/>
        </p:nvSpPr>
        <p:spPr>
          <a:xfrm>
            <a:off x="4281789" y="5084546"/>
            <a:ext cx="530915" cy="369332"/>
          </a:xfrm>
          <a:prstGeom prst="rect">
            <a:avLst/>
          </a:prstGeom>
          <a:noFill/>
        </p:spPr>
        <p:txBody>
          <a:bodyPr wrap="none" rtlCol="0">
            <a:spAutoFit/>
          </a:bodyPr>
          <a:lstStyle/>
          <a:p>
            <a:r>
              <a:rPr kumimoji="1" lang="ja-JP" altLang="en-US" dirty="0"/>
              <a:t>・・・</a:t>
            </a:r>
          </a:p>
        </p:txBody>
      </p:sp>
      <p:cxnSp>
        <p:nvCxnSpPr>
          <p:cNvPr id="56" name="直線矢印コネクタ 55">
            <a:extLst>
              <a:ext uri="{FF2B5EF4-FFF2-40B4-BE49-F238E27FC236}">
                <a16:creationId xmlns:a16="http://schemas.microsoft.com/office/drawing/2014/main" id="{6D0BEF7D-9F94-F9E3-4031-6A234D3148FD}"/>
              </a:ext>
            </a:extLst>
          </p:cNvPr>
          <p:cNvCxnSpPr>
            <a:cxnSpLocks/>
            <a:stCxn id="28" idx="2"/>
            <a:endCxn id="59" idx="0"/>
          </p:cNvCxnSpPr>
          <p:nvPr/>
        </p:nvCxnSpPr>
        <p:spPr>
          <a:xfrm flipH="1">
            <a:off x="5070340" y="3044371"/>
            <a:ext cx="5487980" cy="1546266"/>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sp>
        <p:nvSpPr>
          <p:cNvPr id="59" name="正方形/長方形 58">
            <a:extLst>
              <a:ext uri="{FF2B5EF4-FFF2-40B4-BE49-F238E27FC236}">
                <a16:creationId xmlns:a16="http://schemas.microsoft.com/office/drawing/2014/main" id="{FA1CD7EC-9EAC-A4DE-F0C6-94DD8DFE468C}"/>
              </a:ext>
            </a:extLst>
          </p:cNvPr>
          <p:cNvSpPr/>
          <p:nvPr/>
        </p:nvSpPr>
        <p:spPr>
          <a:xfrm>
            <a:off x="4836372" y="4590637"/>
            <a:ext cx="467936" cy="1458686"/>
          </a:xfrm>
          <a:prstGeom prst="rect">
            <a:avLst/>
          </a:prstGeom>
          <a:solidFill>
            <a:srgbClr val="F3D6D5"/>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dirty="0">
                <a:solidFill>
                  <a:schemeClr val="tx1"/>
                </a:solidFill>
              </a:rPr>
              <a:t>We</a:t>
            </a:r>
          </a:p>
          <a:p>
            <a:pPr algn="ctr"/>
            <a:r>
              <a:rPr kumimoji="1" lang="en-US" altLang="ja-JP" dirty="0">
                <a:solidFill>
                  <a:schemeClr val="tx1"/>
                </a:solidFill>
              </a:rPr>
              <a:t>e</a:t>
            </a:r>
          </a:p>
          <a:p>
            <a:pPr algn="ctr"/>
            <a:r>
              <a:rPr kumimoji="1" lang="en-US" altLang="ja-JP" dirty="0">
                <a:solidFill>
                  <a:schemeClr val="tx1"/>
                </a:solidFill>
              </a:rPr>
              <a:t>k 56</a:t>
            </a:r>
            <a:endParaRPr kumimoji="1" lang="ja-JP" altLang="en-US" dirty="0">
              <a:solidFill>
                <a:schemeClr val="tx1"/>
              </a:solidFill>
            </a:endParaRPr>
          </a:p>
        </p:txBody>
      </p:sp>
      <p:sp>
        <p:nvSpPr>
          <p:cNvPr id="77" name="正方形/長方形 76">
            <a:extLst>
              <a:ext uri="{FF2B5EF4-FFF2-40B4-BE49-F238E27FC236}">
                <a16:creationId xmlns:a16="http://schemas.microsoft.com/office/drawing/2014/main" id="{8C6AF10A-5AFD-6C63-0CF7-311D2DE56908}"/>
              </a:ext>
            </a:extLst>
          </p:cNvPr>
          <p:cNvSpPr/>
          <p:nvPr/>
        </p:nvSpPr>
        <p:spPr>
          <a:xfrm>
            <a:off x="5448426" y="948723"/>
            <a:ext cx="1975394" cy="24964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8" name="正方形/長方形 77">
            <a:extLst>
              <a:ext uri="{FF2B5EF4-FFF2-40B4-BE49-F238E27FC236}">
                <a16:creationId xmlns:a16="http://schemas.microsoft.com/office/drawing/2014/main" id="{F4B07CFD-FB91-2B11-2023-6B44795E6BB2}"/>
              </a:ext>
            </a:extLst>
          </p:cNvPr>
          <p:cNvSpPr/>
          <p:nvPr/>
        </p:nvSpPr>
        <p:spPr>
          <a:xfrm>
            <a:off x="5624410" y="1601867"/>
            <a:ext cx="468000" cy="1458686"/>
          </a:xfrm>
          <a:prstGeom prst="rect">
            <a:avLst/>
          </a:prstGeom>
          <a:solidFill>
            <a:srgbClr val="E3F4F5"/>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dirty="0">
                <a:solidFill>
                  <a:schemeClr val="tx1"/>
                </a:solidFill>
              </a:rPr>
              <a:t>We</a:t>
            </a:r>
          </a:p>
          <a:p>
            <a:pPr algn="ctr"/>
            <a:r>
              <a:rPr kumimoji="1" lang="en-US" altLang="ja-JP" dirty="0">
                <a:solidFill>
                  <a:schemeClr val="tx1"/>
                </a:solidFill>
              </a:rPr>
              <a:t>e</a:t>
            </a:r>
          </a:p>
          <a:p>
            <a:pPr algn="ctr"/>
            <a:r>
              <a:rPr kumimoji="1" lang="en-US" altLang="ja-JP" dirty="0">
                <a:solidFill>
                  <a:schemeClr val="tx1"/>
                </a:solidFill>
              </a:rPr>
              <a:t>k 3</a:t>
            </a:r>
            <a:endParaRPr kumimoji="1" lang="ja-JP" altLang="en-US" dirty="0">
              <a:solidFill>
                <a:schemeClr val="tx1"/>
              </a:solidFill>
            </a:endParaRPr>
          </a:p>
        </p:txBody>
      </p:sp>
      <p:sp>
        <p:nvSpPr>
          <p:cNvPr id="79" name="正方形/長方形 78">
            <a:extLst>
              <a:ext uri="{FF2B5EF4-FFF2-40B4-BE49-F238E27FC236}">
                <a16:creationId xmlns:a16="http://schemas.microsoft.com/office/drawing/2014/main" id="{B48774D5-2369-257F-D035-36129B0A197F}"/>
              </a:ext>
            </a:extLst>
          </p:cNvPr>
          <p:cNvSpPr/>
          <p:nvPr/>
        </p:nvSpPr>
        <p:spPr>
          <a:xfrm>
            <a:off x="6744860" y="1601867"/>
            <a:ext cx="468000" cy="1458686"/>
          </a:xfrm>
          <a:prstGeom prst="rect">
            <a:avLst/>
          </a:prstGeom>
          <a:solidFill>
            <a:srgbClr val="F3D6D5"/>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dirty="0">
                <a:solidFill>
                  <a:schemeClr val="tx1"/>
                </a:solidFill>
              </a:rPr>
              <a:t>We</a:t>
            </a:r>
          </a:p>
          <a:p>
            <a:pPr algn="ctr"/>
            <a:r>
              <a:rPr kumimoji="1" lang="en-US" altLang="ja-JP" dirty="0">
                <a:solidFill>
                  <a:schemeClr val="tx1"/>
                </a:solidFill>
              </a:rPr>
              <a:t>e</a:t>
            </a:r>
          </a:p>
          <a:p>
            <a:pPr algn="ctr"/>
            <a:r>
              <a:rPr kumimoji="1" lang="en-US" altLang="ja-JP" dirty="0">
                <a:solidFill>
                  <a:schemeClr val="tx1"/>
                </a:solidFill>
              </a:rPr>
              <a:t>k 4</a:t>
            </a:r>
            <a:endParaRPr kumimoji="1" lang="ja-JP" altLang="en-US" dirty="0">
              <a:solidFill>
                <a:schemeClr val="tx1"/>
              </a:solidFill>
            </a:endParaRPr>
          </a:p>
        </p:txBody>
      </p:sp>
      <p:cxnSp>
        <p:nvCxnSpPr>
          <p:cNvPr id="48" name="直線矢印コネクタ 47">
            <a:extLst>
              <a:ext uri="{FF2B5EF4-FFF2-40B4-BE49-F238E27FC236}">
                <a16:creationId xmlns:a16="http://schemas.microsoft.com/office/drawing/2014/main" id="{2B69B76D-8C4F-B161-C51F-36BB2E352743}"/>
              </a:ext>
            </a:extLst>
          </p:cNvPr>
          <p:cNvCxnSpPr>
            <a:cxnSpLocks/>
            <a:stCxn id="79" idx="2"/>
            <a:endCxn id="49" idx="0"/>
          </p:cNvCxnSpPr>
          <p:nvPr/>
        </p:nvCxnSpPr>
        <p:spPr>
          <a:xfrm flipH="1">
            <a:off x="3894726" y="3060553"/>
            <a:ext cx="3084134" cy="1530084"/>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sp>
        <p:nvSpPr>
          <p:cNvPr id="83" name="正方形/長方形 82">
            <a:extLst>
              <a:ext uri="{FF2B5EF4-FFF2-40B4-BE49-F238E27FC236}">
                <a16:creationId xmlns:a16="http://schemas.microsoft.com/office/drawing/2014/main" id="{7274EA58-3C75-D02A-F0F8-C7CF8CC038EC}"/>
              </a:ext>
            </a:extLst>
          </p:cNvPr>
          <p:cNvSpPr/>
          <p:nvPr/>
        </p:nvSpPr>
        <p:spPr>
          <a:xfrm>
            <a:off x="3185632" y="934424"/>
            <a:ext cx="1975394" cy="24964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4" name="正方形/長方形 83">
            <a:extLst>
              <a:ext uri="{FF2B5EF4-FFF2-40B4-BE49-F238E27FC236}">
                <a16:creationId xmlns:a16="http://schemas.microsoft.com/office/drawing/2014/main" id="{8A994558-8FD6-E42E-19E1-474F7D201E00}"/>
              </a:ext>
            </a:extLst>
          </p:cNvPr>
          <p:cNvSpPr/>
          <p:nvPr/>
        </p:nvSpPr>
        <p:spPr>
          <a:xfrm>
            <a:off x="3361616" y="1587568"/>
            <a:ext cx="468000" cy="1458686"/>
          </a:xfrm>
          <a:prstGeom prst="rect">
            <a:avLst/>
          </a:prstGeom>
          <a:solidFill>
            <a:srgbClr val="E3F4F5"/>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dirty="0">
                <a:solidFill>
                  <a:schemeClr val="tx1"/>
                </a:solidFill>
              </a:rPr>
              <a:t>We</a:t>
            </a:r>
          </a:p>
          <a:p>
            <a:pPr algn="ctr"/>
            <a:r>
              <a:rPr kumimoji="1" lang="en-US" altLang="ja-JP" dirty="0">
                <a:solidFill>
                  <a:schemeClr val="tx1"/>
                </a:solidFill>
              </a:rPr>
              <a:t>e</a:t>
            </a:r>
          </a:p>
          <a:p>
            <a:pPr algn="ctr"/>
            <a:r>
              <a:rPr kumimoji="1" lang="en-US" altLang="ja-JP" dirty="0">
                <a:solidFill>
                  <a:schemeClr val="tx1"/>
                </a:solidFill>
              </a:rPr>
              <a:t>k 2</a:t>
            </a:r>
            <a:endParaRPr kumimoji="1" lang="ja-JP" altLang="en-US" dirty="0">
              <a:solidFill>
                <a:schemeClr val="tx1"/>
              </a:solidFill>
            </a:endParaRPr>
          </a:p>
        </p:txBody>
      </p:sp>
      <p:sp>
        <p:nvSpPr>
          <p:cNvPr id="85" name="正方形/長方形 84">
            <a:extLst>
              <a:ext uri="{FF2B5EF4-FFF2-40B4-BE49-F238E27FC236}">
                <a16:creationId xmlns:a16="http://schemas.microsoft.com/office/drawing/2014/main" id="{28BE156F-C4A8-E8E1-134F-76A9FC20E3A5}"/>
              </a:ext>
            </a:extLst>
          </p:cNvPr>
          <p:cNvSpPr/>
          <p:nvPr/>
        </p:nvSpPr>
        <p:spPr>
          <a:xfrm>
            <a:off x="4482066" y="1587568"/>
            <a:ext cx="468000" cy="1458686"/>
          </a:xfrm>
          <a:prstGeom prst="rect">
            <a:avLst/>
          </a:prstGeom>
          <a:solidFill>
            <a:srgbClr val="F3D6D5"/>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dirty="0">
                <a:solidFill>
                  <a:schemeClr val="tx1"/>
                </a:solidFill>
              </a:rPr>
              <a:t>We</a:t>
            </a:r>
          </a:p>
          <a:p>
            <a:pPr algn="ctr"/>
            <a:r>
              <a:rPr kumimoji="1" lang="en-US" altLang="ja-JP" dirty="0">
                <a:solidFill>
                  <a:schemeClr val="tx1"/>
                </a:solidFill>
              </a:rPr>
              <a:t>e</a:t>
            </a:r>
          </a:p>
          <a:p>
            <a:pPr algn="ctr"/>
            <a:r>
              <a:rPr kumimoji="1" lang="en-US" altLang="ja-JP" dirty="0">
                <a:solidFill>
                  <a:schemeClr val="tx1"/>
                </a:solidFill>
              </a:rPr>
              <a:t>k 3</a:t>
            </a:r>
            <a:endParaRPr kumimoji="1" lang="ja-JP" altLang="en-US" dirty="0">
              <a:solidFill>
                <a:schemeClr val="tx1"/>
              </a:solidFill>
            </a:endParaRPr>
          </a:p>
        </p:txBody>
      </p:sp>
      <p:cxnSp>
        <p:nvCxnSpPr>
          <p:cNvPr id="44" name="直線矢印コネクタ 43">
            <a:extLst>
              <a:ext uri="{FF2B5EF4-FFF2-40B4-BE49-F238E27FC236}">
                <a16:creationId xmlns:a16="http://schemas.microsoft.com/office/drawing/2014/main" id="{4B33F940-0B87-EBB8-6A4B-8E63A64B0561}"/>
              </a:ext>
            </a:extLst>
          </p:cNvPr>
          <p:cNvCxnSpPr>
            <a:cxnSpLocks/>
            <a:stCxn id="85" idx="2"/>
            <a:endCxn id="37" idx="0"/>
          </p:cNvCxnSpPr>
          <p:nvPr/>
        </p:nvCxnSpPr>
        <p:spPr>
          <a:xfrm flipH="1">
            <a:off x="3360956" y="3046254"/>
            <a:ext cx="1355110" cy="1544383"/>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sp>
        <p:nvSpPr>
          <p:cNvPr id="89" name="正方形/長方形 88">
            <a:extLst>
              <a:ext uri="{FF2B5EF4-FFF2-40B4-BE49-F238E27FC236}">
                <a16:creationId xmlns:a16="http://schemas.microsoft.com/office/drawing/2014/main" id="{1B8FB5D6-3CF2-688F-E5AD-3369A7A796DF}"/>
              </a:ext>
            </a:extLst>
          </p:cNvPr>
          <p:cNvSpPr/>
          <p:nvPr/>
        </p:nvSpPr>
        <p:spPr>
          <a:xfrm>
            <a:off x="925857" y="932542"/>
            <a:ext cx="1975394" cy="24964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0" name="正方形/長方形 89">
            <a:extLst>
              <a:ext uri="{FF2B5EF4-FFF2-40B4-BE49-F238E27FC236}">
                <a16:creationId xmlns:a16="http://schemas.microsoft.com/office/drawing/2014/main" id="{A9A274E5-DC64-57FE-0B83-8C4AE7D6AAA8}"/>
              </a:ext>
            </a:extLst>
          </p:cNvPr>
          <p:cNvSpPr/>
          <p:nvPr/>
        </p:nvSpPr>
        <p:spPr>
          <a:xfrm>
            <a:off x="1101841" y="1585686"/>
            <a:ext cx="468000" cy="1458686"/>
          </a:xfrm>
          <a:prstGeom prst="rect">
            <a:avLst/>
          </a:prstGeom>
          <a:solidFill>
            <a:srgbClr val="E3F4F5"/>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dirty="0">
                <a:solidFill>
                  <a:schemeClr val="tx1"/>
                </a:solidFill>
              </a:rPr>
              <a:t>We</a:t>
            </a:r>
          </a:p>
          <a:p>
            <a:pPr algn="ctr"/>
            <a:r>
              <a:rPr kumimoji="1" lang="en-US" altLang="ja-JP" dirty="0">
                <a:solidFill>
                  <a:schemeClr val="tx1"/>
                </a:solidFill>
              </a:rPr>
              <a:t>e</a:t>
            </a:r>
          </a:p>
          <a:p>
            <a:pPr algn="ctr"/>
            <a:r>
              <a:rPr kumimoji="1" lang="en-US" altLang="ja-JP" dirty="0">
                <a:solidFill>
                  <a:schemeClr val="tx1"/>
                </a:solidFill>
              </a:rPr>
              <a:t>k 1</a:t>
            </a:r>
            <a:endParaRPr kumimoji="1" lang="ja-JP" altLang="en-US" dirty="0">
              <a:solidFill>
                <a:schemeClr val="tx1"/>
              </a:solidFill>
            </a:endParaRPr>
          </a:p>
        </p:txBody>
      </p:sp>
      <p:sp>
        <p:nvSpPr>
          <p:cNvPr id="91" name="正方形/長方形 90">
            <a:extLst>
              <a:ext uri="{FF2B5EF4-FFF2-40B4-BE49-F238E27FC236}">
                <a16:creationId xmlns:a16="http://schemas.microsoft.com/office/drawing/2014/main" id="{8D1C1041-F5EE-D498-461E-BA4046CEDAFA}"/>
              </a:ext>
            </a:extLst>
          </p:cNvPr>
          <p:cNvSpPr/>
          <p:nvPr/>
        </p:nvSpPr>
        <p:spPr>
          <a:xfrm>
            <a:off x="2222291" y="1585686"/>
            <a:ext cx="468000" cy="1458686"/>
          </a:xfrm>
          <a:prstGeom prst="rect">
            <a:avLst/>
          </a:prstGeom>
          <a:solidFill>
            <a:srgbClr val="F3D6D5"/>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dirty="0">
                <a:solidFill>
                  <a:schemeClr val="tx1"/>
                </a:solidFill>
              </a:rPr>
              <a:t>We</a:t>
            </a:r>
          </a:p>
          <a:p>
            <a:pPr algn="ctr"/>
            <a:r>
              <a:rPr kumimoji="1" lang="en-US" altLang="ja-JP" dirty="0">
                <a:solidFill>
                  <a:schemeClr val="tx1"/>
                </a:solidFill>
              </a:rPr>
              <a:t>e</a:t>
            </a:r>
          </a:p>
          <a:p>
            <a:pPr algn="ctr"/>
            <a:r>
              <a:rPr kumimoji="1" lang="en-US" altLang="ja-JP" dirty="0">
                <a:solidFill>
                  <a:schemeClr val="tx1"/>
                </a:solidFill>
              </a:rPr>
              <a:t>k 2</a:t>
            </a:r>
            <a:endParaRPr kumimoji="1" lang="ja-JP" altLang="en-US" dirty="0">
              <a:solidFill>
                <a:schemeClr val="tx1"/>
              </a:solidFill>
            </a:endParaRPr>
          </a:p>
        </p:txBody>
      </p:sp>
      <p:sp>
        <p:nvSpPr>
          <p:cNvPr id="92" name="吹き出し: 四角形 91">
            <a:extLst>
              <a:ext uri="{FF2B5EF4-FFF2-40B4-BE49-F238E27FC236}">
                <a16:creationId xmlns:a16="http://schemas.microsoft.com/office/drawing/2014/main" id="{64FC53D7-1E44-539E-7A31-F532FAC8B60D}"/>
              </a:ext>
            </a:extLst>
          </p:cNvPr>
          <p:cNvSpPr/>
          <p:nvPr/>
        </p:nvSpPr>
        <p:spPr>
          <a:xfrm>
            <a:off x="979406" y="986224"/>
            <a:ext cx="1047570" cy="435428"/>
          </a:xfrm>
          <a:prstGeom prst="wedgeRectCallout">
            <a:avLst>
              <a:gd name="adj1" fmla="val -20833"/>
              <a:gd name="adj2" fmla="val 80000"/>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dirty="0"/>
              <a:t>Training</a:t>
            </a:r>
            <a:endParaRPr kumimoji="1" lang="ja-JP" altLang="en-US" dirty="0">
              <a:solidFill>
                <a:schemeClr val="tx1"/>
              </a:solidFill>
            </a:endParaRPr>
          </a:p>
        </p:txBody>
      </p:sp>
      <p:cxnSp>
        <p:nvCxnSpPr>
          <p:cNvPr id="32" name="直線矢印コネクタ 31">
            <a:extLst>
              <a:ext uri="{FF2B5EF4-FFF2-40B4-BE49-F238E27FC236}">
                <a16:creationId xmlns:a16="http://schemas.microsoft.com/office/drawing/2014/main" id="{094C0D25-1D84-3A91-C093-1F035180715F}"/>
              </a:ext>
            </a:extLst>
          </p:cNvPr>
          <p:cNvCxnSpPr>
            <a:cxnSpLocks/>
            <a:stCxn id="91" idx="2"/>
            <a:endCxn id="34" idx="0"/>
          </p:cNvCxnSpPr>
          <p:nvPr/>
        </p:nvCxnSpPr>
        <p:spPr>
          <a:xfrm>
            <a:off x="2456291" y="3044372"/>
            <a:ext cx="378406" cy="1549661"/>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sp>
        <p:nvSpPr>
          <p:cNvPr id="50" name="テキスト ボックス 49">
            <a:extLst>
              <a:ext uri="{FF2B5EF4-FFF2-40B4-BE49-F238E27FC236}">
                <a16:creationId xmlns:a16="http://schemas.microsoft.com/office/drawing/2014/main" id="{981F7E13-2318-EE98-DA37-4C58BCF483E3}"/>
              </a:ext>
            </a:extLst>
          </p:cNvPr>
          <p:cNvSpPr txBox="1"/>
          <p:nvPr/>
        </p:nvSpPr>
        <p:spPr>
          <a:xfrm>
            <a:off x="1577027" y="3880519"/>
            <a:ext cx="2050561" cy="40011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r>
              <a:rPr kumimoji="1" lang="en-US" altLang="ja-JP" sz="2000" dirty="0"/>
              <a:t>Prediction trend </a:t>
            </a:r>
            <a:endParaRPr kumimoji="1" lang="ja-JP" altLang="en-US" sz="2000" dirty="0"/>
          </a:p>
        </p:txBody>
      </p:sp>
      <p:grpSp>
        <p:nvGrpSpPr>
          <p:cNvPr id="100" name="グループ化 99">
            <a:extLst>
              <a:ext uri="{FF2B5EF4-FFF2-40B4-BE49-F238E27FC236}">
                <a16:creationId xmlns:a16="http://schemas.microsoft.com/office/drawing/2014/main" id="{96D7470A-E78C-0B82-F3E5-DFB71C6CD82E}"/>
              </a:ext>
            </a:extLst>
          </p:cNvPr>
          <p:cNvGrpSpPr/>
          <p:nvPr/>
        </p:nvGrpSpPr>
        <p:grpSpPr>
          <a:xfrm>
            <a:off x="9728095" y="1471237"/>
            <a:ext cx="540000" cy="1729015"/>
            <a:chOff x="9728095" y="1471237"/>
            <a:chExt cx="540000" cy="1729015"/>
          </a:xfrm>
        </p:grpSpPr>
        <p:sp>
          <p:nvSpPr>
            <p:cNvPr id="74" name="矢印: 右 73">
              <a:extLst>
                <a:ext uri="{FF2B5EF4-FFF2-40B4-BE49-F238E27FC236}">
                  <a16:creationId xmlns:a16="http://schemas.microsoft.com/office/drawing/2014/main" id="{EAD9FB37-58CE-1B52-8FB9-F3C8532755A9}"/>
                </a:ext>
              </a:extLst>
            </p:cNvPr>
            <p:cNvSpPr/>
            <p:nvPr/>
          </p:nvSpPr>
          <p:spPr>
            <a:xfrm>
              <a:off x="9728095" y="1471237"/>
              <a:ext cx="540000" cy="172901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96" name="テキスト ボックス 95">
              <a:extLst>
                <a:ext uri="{FF2B5EF4-FFF2-40B4-BE49-F238E27FC236}">
                  <a16:creationId xmlns:a16="http://schemas.microsoft.com/office/drawing/2014/main" id="{9C1FFD25-7829-DB3A-9B88-411262EAABC7}"/>
                </a:ext>
              </a:extLst>
            </p:cNvPr>
            <p:cNvSpPr txBox="1"/>
            <p:nvPr/>
          </p:nvSpPr>
          <p:spPr>
            <a:xfrm>
              <a:off x="9767262" y="1957645"/>
              <a:ext cx="461665" cy="784830"/>
            </a:xfrm>
            <a:prstGeom prst="rect">
              <a:avLst/>
            </a:prstGeom>
            <a:noFill/>
          </p:spPr>
          <p:txBody>
            <a:bodyPr vert="eaVert" wrap="none" rtlCol="0">
              <a:spAutoFit/>
            </a:bodyPr>
            <a:lstStyle/>
            <a:p>
              <a:r>
                <a:rPr kumimoji="1" lang="en-US" altLang="ja-JP" dirty="0"/>
                <a:t>predict</a:t>
              </a:r>
              <a:endParaRPr kumimoji="1" lang="ja-JP" altLang="en-US" dirty="0"/>
            </a:p>
          </p:txBody>
        </p:sp>
      </p:grpSp>
      <p:sp>
        <p:nvSpPr>
          <p:cNvPr id="97" name="吹き出し: 四角形 96">
            <a:extLst>
              <a:ext uri="{FF2B5EF4-FFF2-40B4-BE49-F238E27FC236}">
                <a16:creationId xmlns:a16="http://schemas.microsoft.com/office/drawing/2014/main" id="{3D37957C-96C4-8C67-E322-72C274E25196}"/>
              </a:ext>
            </a:extLst>
          </p:cNvPr>
          <p:cNvSpPr/>
          <p:nvPr/>
        </p:nvSpPr>
        <p:spPr>
          <a:xfrm>
            <a:off x="3236247" y="986224"/>
            <a:ext cx="1047570" cy="435428"/>
          </a:xfrm>
          <a:prstGeom prst="wedgeRectCallout">
            <a:avLst>
              <a:gd name="adj1" fmla="val -20833"/>
              <a:gd name="adj2" fmla="val 80000"/>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dirty="0"/>
              <a:t>Training</a:t>
            </a:r>
            <a:endParaRPr kumimoji="1" lang="ja-JP" altLang="en-US" dirty="0">
              <a:solidFill>
                <a:schemeClr val="tx1"/>
              </a:solidFill>
            </a:endParaRPr>
          </a:p>
        </p:txBody>
      </p:sp>
      <p:sp>
        <p:nvSpPr>
          <p:cNvPr id="98" name="吹き出し: 四角形 97">
            <a:extLst>
              <a:ext uri="{FF2B5EF4-FFF2-40B4-BE49-F238E27FC236}">
                <a16:creationId xmlns:a16="http://schemas.microsoft.com/office/drawing/2014/main" id="{214EB569-D3D9-67E1-ABF6-BECD3060F525}"/>
              </a:ext>
            </a:extLst>
          </p:cNvPr>
          <p:cNvSpPr/>
          <p:nvPr/>
        </p:nvSpPr>
        <p:spPr>
          <a:xfrm>
            <a:off x="5503908" y="983460"/>
            <a:ext cx="1047570" cy="435428"/>
          </a:xfrm>
          <a:prstGeom prst="wedgeRectCallout">
            <a:avLst>
              <a:gd name="adj1" fmla="val -20833"/>
              <a:gd name="adj2" fmla="val 80000"/>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dirty="0"/>
              <a:t>Training</a:t>
            </a:r>
            <a:endParaRPr kumimoji="1" lang="ja-JP" altLang="en-US" dirty="0">
              <a:solidFill>
                <a:schemeClr val="tx1"/>
              </a:solidFill>
            </a:endParaRPr>
          </a:p>
        </p:txBody>
      </p:sp>
      <p:sp>
        <p:nvSpPr>
          <p:cNvPr id="99" name="吹き出し: 四角形 98">
            <a:extLst>
              <a:ext uri="{FF2B5EF4-FFF2-40B4-BE49-F238E27FC236}">
                <a16:creationId xmlns:a16="http://schemas.microsoft.com/office/drawing/2014/main" id="{C6A281DC-5A45-6C6F-4D97-8B83EDA30AD2}"/>
              </a:ext>
            </a:extLst>
          </p:cNvPr>
          <p:cNvSpPr/>
          <p:nvPr/>
        </p:nvSpPr>
        <p:spPr>
          <a:xfrm>
            <a:off x="9085308" y="980410"/>
            <a:ext cx="1047570" cy="435428"/>
          </a:xfrm>
          <a:prstGeom prst="wedgeRectCallout">
            <a:avLst>
              <a:gd name="adj1" fmla="val -20833"/>
              <a:gd name="adj2" fmla="val 80000"/>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dirty="0"/>
              <a:t>Training</a:t>
            </a:r>
            <a:endParaRPr kumimoji="1" lang="ja-JP" altLang="en-US" dirty="0">
              <a:solidFill>
                <a:schemeClr val="tx1"/>
              </a:solidFill>
            </a:endParaRPr>
          </a:p>
        </p:txBody>
      </p:sp>
      <p:grpSp>
        <p:nvGrpSpPr>
          <p:cNvPr id="102" name="グループ化 101">
            <a:extLst>
              <a:ext uri="{FF2B5EF4-FFF2-40B4-BE49-F238E27FC236}">
                <a16:creationId xmlns:a16="http://schemas.microsoft.com/office/drawing/2014/main" id="{B7D8DEB9-DCAC-4F26-BBE6-39A1DE553AAA}"/>
              </a:ext>
            </a:extLst>
          </p:cNvPr>
          <p:cNvGrpSpPr/>
          <p:nvPr/>
        </p:nvGrpSpPr>
        <p:grpSpPr>
          <a:xfrm>
            <a:off x="6148635" y="1485552"/>
            <a:ext cx="540000" cy="1729015"/>
            <a:chOff x="9728095" y="1471237"/>
            <a:chExt cx="540000" cy="1729015"/>
          </a:xfrm>
        </p:grpSpPr>
        <p:sp>
          <p:nvSpPr>
            <p:cNvPr id="103" name="矢印: 右 102">
              <a:extLst>
                <a:ext uri="{FF2B5EF4-FFF2-40B4-BE49-F238E27FC236}">
                  <a16:creationId xmlns:a16="http://schemas.microsoft.com/office/drawing/2014/main" id="{866A6BC0-FCDD-587C-FD86-70FEF4D3E81B}"/>
                </a:ext>
              </a:extLst>
            </p:cNvPr>
            <p:cNvSpPr/>
            <p:nvPr/>
          </p:nvSpPr>
          <p:spPr>
            <a:xfrm>
              <a:off x="9728095" y="1471237"/>
              <a:ext cx="540000" cy="172901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4" name="テキスト ボックス 103">
              <a:extLst>
                <a:ext uri="{FF2B5EF4-FFF2-40B4-BE49-F238E27FC236}">
                  <a16:creationId xmlns:a16="http://schemas.microsoft.com/office/drawing/2014/main" id="{5DE1165C-EB40-CA02-F99B-1D08E534CE04}"/>
                </a:ext>
              </a:extLst>
            </p:cNvPr>
            <p:cNvSpPr txBox="1"/>
            <p:nvPr/>
          </p:nvSpPr>
          <p:spPr>
            <a:xfrm>
              <a:off x="9767262" y="1957645"/>
              <a:ext cx="461665" cy="784830"/>
            </a:xfrm>
            <a:prstGeom prst="rect">
              <a:avLst/>
            </a:prstGeom>
            <a:noFill/>
          </p:spPr>
          <p:txBody>
            <a:bodyPr vert="eaVert" wrap="none" rtlCol="0">
              <a:spAutoFit/>
            </a:bodyPr>
            <a:lstStyle/>
            <a:p>
              <a:r>
                <a:rPr kumimoji="1" lang="en-US" altLang="ja-JP" dirty="0"/>
                <a:t>predict</a:t>
              </a:r>
              <a:endParaRPr kumimoji="1" lang="ja-JP" altLang="en-US" dirty="0"/>
            </a:p>
          </p:txBody>
        </p:sp>
      </p:grpSp>
      <p:grpSp>
        <p:nvGrpSpPr>
          <p:cNvPr id="105" name="グループ化 104">
            <a:extLst>
              <a:ext uri="{FF2B5EF4-FFF2-40B4-BE49-F238E27FC236}">
                <a16:creationId xmlns:a16="http://schemas.microsoft.com/office/drawing/2014/main" id="{BC5734C4-7CE7-4C78-EEC4-4351913C010F}"/>
              </a:ext>
            </a:extLst>
          </p:cNvPr>
          <p:cNvGrpSpPr/>
          <p:nvPr/>
        </p:nvGrpSpPr>
        <p:grpSpPr>
          <a:xfrm>
            <a:off x="3911486" y="1498360"/>
            <a:ext cx="540000" cy="1729015"/>
            <a:chOff x="9728095" y="1471237"/>
            <a:chExt cx="540000" cy="1729015"/>
          </a:xfrm>
        </p:grpSpPr>
        <p:sp>
          <p:nvSpPr>
            <p:cNvPr id="106" name="矢印: 右 105">
              <a:extLst>
                <a:ext uri="{FF2B5EF4-FFF2-40B4-BE49-F238E27FC236}">
                  <a16:creationId xmlns:a16="http://schemas.microsoft.com/office/drawing/2014/main" id="{2CD1A99C-AEB8-B85D-F995-83C8B97CAC74}"/>
                </a:ext>
              </a:extLst>
            </p:cNvPr>
            <p:cNvSpPr/>
            <p:nvPr/>
          </p:nvSpPr>
          <p:spPr>
            <a:xfrm>
              <a:off x="9728095" y="1471237"/>
              <a:ext cx="540000" cy="172901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7" name="テキスト ボックス 106">
              <a:extLst>
                <a:ext uri="{FF2B5EF4-FFF2-40B4-BE49-F238E27FC236}">
                  <a16:creationId xmlns:a16="http://schemas.microsoft.com/office/drawing/2014/main" id="{19E02D79-CE96-F89F-4EFD-B880181B4BF9}"/>
                </a:ext>
              </a:extLst>
            </p:cNvPr>
            <p:cNvSpPr txBox="1"/>
            <p:nvPr/>
          </p:nvSpPr>
          <p:spPr>
            <a:xfrm>
              <a:off x="9767262" y="1957645"/>
              <a:ext cx="461665" cy="784830"/>
            </a:xfrm>
            <a:prstGeom prst="rect">
              <a:avLst/>
            </a:prstGeom>
            <a:noFill/>
          </p:spPr>
          <p:txBody>
            <a:bodyPr vert="eaVert" wrap="none" rtlCol="0">
              <a:spAutoFit/>
            </a:bodyPr>
            <a:lstStyle/>
            <a:p>
              <a:r>
                <a:rPr kumimoji="1" lang="en-US" altLang="ja-JP" dirty="0"/>
                <a:t>predict</a:t>
              </a:r>
              <a:endParaRPr kumimoji="1" lang="ja-JP" altLang="en-US" dirty="0"/>
            </a:p>
          </p:txBody>
        </p:sp>
      </p:grpSp>
      <p:grpSp>
        <p:nvGrpSpPr>
          <p:cNvPr id="109" name="グループ化 108">
            <a:extLst>
              <a:ext uri="{FF2B5EF4-FFF2-40B4-BE49-F238E27FC236}">
                <a16:creationId xmlns:a16="http://schemas.microsoft.com/office/drawing/2014/main" id="{14A06629-FBE0-9547-D09F-2D1D7A217DC2}"/>
              </a:ext>
            </a:extLst>
          </p:cNvPr>
          <p:cNvGrpSpPr/>
          <p:nvPr/>
        </p:nvGrpSpPr>
        <p:grpSpPr>
          <a:xfrm>
            <a:off x="1641356" y="1498360"/>
            <a:ext cx="540000" cy="1729015"/>
            <a:chOff x="9728095" y="1471237"/>
            <a:chExt cx="540000" cy="1729015"/>
          </a:xfrm>
        </p:grpSpPr>
        <p:sp>
          <p:nvSpPr>
            <p:cNvPr id="110" name="矢印: 右 109">
              <a:extLst>
                <a:ext uri="{FF2B5EF4-FFF2-40B4-BE49-F238E27FC236}">
                  <a16:creationId xmlns:a16="http://schemas.microsoft.com/office/drawing/2014/main" id="{4C545E51-41AA-F7ED-6673-8804E22597C6}"/>
                </a:ext>
              </a:extLst>
            </p:cNvPr>
            <p:cNvSpPr/>
            <p:nvPr/>
          </p:nvSpPr>
          <p:spPr>
            <a:xfrm>
              <a:off x="9728095" y="1471237"/>
              <a:ext cx="540000" cy="172901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11" name="テキスト ボックス 110">
              <a:extLst>
                <a:ext uri="{FF2B5EF4-FFF2-40B4-BE49-F238E27FC236}">
                  <a16:creationId xmlns:a16="http://schemas.microsoft.com/office/drawing/2014/main" id="{0F9A5444-D13F-4CA6-F9A1-0C78B631F102}"/>
                </a:ext>
              </a:extLst>
            </p:cNvPr>
            <p:cNvSpPr txBox="1"/>
            <p:nvPr/>
          </p:nvSpPr>
          <p:spPr>
            <a:xfrm>
              <a:off x="9767262" y="1957645"/>
              <a:ext cx="461665" cy="784830"/>
            </a:xfrm>
            <a:prstGeom prst="rect">
              <a:avLst/>
            </a:prstGeom>
            <a:noFill/>
          </p:spPr>
          <p:txBody>
            <a:bodyPr vert="eaVert" wrap="none" rtlCol="0">
              <a:spAutoFit/>
            </a:bodyPr>
            <a:lstStyle/>
            <a:p>
              <a:r>
                <a:rPr kumimoji="1" lang="en-US" altLang="ja-JP" dirty="0"/>
                <a:t>predict</a:t>
              </a:r>
              <a:endParaRPr kumimoji="1" lang="ja-JP" altLang="en-US" dirty="0"/>
            </a:p>
          </p:txBody>
        </p:sp>
      </p:grpSp>
      <p:sp>
        <p:nvSpPr>
          <p:cNvPr id="11" name="テキスト ボックス 10">
            <a:extLst>
              <a:ext uri="{FF2B5EF4-FFF2-40B4-BE49-F238E27FC236}">
                <a16:creationId xmlns:a16="http://schemas.microsoft.com/office/drawing/2014/main" id="{40F1EFC2-6818-FFBF-9572-CFF23D66E221}"/>
              </a:ext>
            </a:extLst>
          </p:cNvPr>
          <p:cNvSpPr txBox="1"/>
          <p:nvPr/>
        </p:nvSpPr>
        <p:spPr>
          <a:xfrm>
            <a:off x="6348549" y="4496474"/>
            <a:ext cx="3823057" cy="1569660"/>
          </a:xfrm>
          <a:prstGeom prst="rect">
            <a:avLst/>
          </a:prstGeom>
          <a:noFill/>
        </p:spPr>
        <p:txBody>
          <a:bodyPr wrap="square" rtlCol="0">
            <a:spAutoFit/>
          </a:bodyPr>
          <a:lstStyle/>
          <a:p>
            <a:r>
              <a:rPr kumimoji="1" lang="en-US" altLang="ja-JP" sz="2400" dirty="0"/>
              <a:t>“Prediction trend” is totally compiled with  each weekly prediction trend all through the period.</a:t>
            </a:r>
            <a:endParaRPr kumimoji="1" lang="ja-JP" altLang="en-US" sz="2400" dirty="0"/>
          </a:p>
        </p:txBody>
      </p:sp>
      <p:sp>
        <p:nvSpPr>
          <p:cNvPr id="16" name="正方形/長方形 15">
            <a:extLst>
              <a:ext uri="{FF2B5EF4-FFF2-40B4-BE49-F238E27FC236}">
                <a16:creationId xmlns:a16="http://schemas.microsoft.com/office/drawing/2014/main" id="{68CC3ADB-7CD4-1B60-9786-FBBA6982844D}"/>
              </a:ext>
            </a:extLst>
          </p:cNvPr>
          <p:cNvSpPr/>
          <p:nvPr/>
        </p:nvSpPr>
        <p:spPr>
          <a:xfrm>
            <a:off x="2524352" y="4496474"/>
            <a:ext cx="2916898" cy="1642057"/>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3971313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2A8C16-1BBD-7384-1E6D-FB5F3E21D5AA}"/>
              </a:ext>
            </a:extLst>
          </p:cNvPr>
          <p:cNvSpPr>
            <a:spLocks noGrp="1"/>
          </p:cNvSpPr>
          <p:nvPr>
            <p:ph type="title"/>
          </p:nvPr>
        </p:nvSpPr>
        <p:spPr>
          <a:xfrm>
            <a:off x="517055" y="220172"/>
            <a:ext cx="11400125" cy="518094"/>
          </a:xfrm>
        </p:spPr>
        <p:txBody>
          <a:bodyPr>
            <a:normAutofit/>
          </a:bodyPr>
          <a:lstStyle/>
          <a:p>
            <a:r>
              <a:rPr kumimoji="1" lang="en-US" altLang="ja-JP" dirty="0"/>
              <a:t>Today’s Topic Agenda</a:t>
            </a:r>
            <a:endParaRPr kumimoji="1" lang="ja-JP" altLang="en-US" dirty="0"/>
          </a:p>
        </p:txBody>
      </p:sp>
      <p:sp>
        <p:nvSpPr>
          <p:cNvPr id="3" name="スライド番号プレースホルダー 2">
            <a:extLst>
              <a:ext uri="{FF2B5EF4-FFF2-40B4-BE49-F238E27FC236}">
                <a16:creationId xmlns:a16="http://schemas.microsoft.com/office/drawing/2014/main" id="{F46C80BF-0E93-4F08-138D-1506BD6BB205}"/>
              </a:ext>
            </a:extLst>
          </p:cNvPr>
          <p:cNvSpPr>
            <a:spLocks noGrp="1"/>
          </p:cNvSpPr>
          <p:nvPr>
            <p:ph type="sldNum" sz="quarter" idx="10"/>
          </p:nvPr>
        </p:nvSpPr>
        <p:spPr/>
        <p:txBody>
          <a:bodyPr/>
          <a:lstStyle/>
          <a:p>
            <a:fld id="{584EAAFE-CFE5-40AD-8E95-5BFF290DC5CF}" type="slidenum">
              <a:rPr kumimoji="1" lang="ja-JP" altLang="en-US" smtClean="0"/>
              <a:pPr/>
              <a:t>11</a:t>
            </a:fld>
            <a:endParaRPr kumimoji="1" lang="ja-JP" altLang="en-US"/>
          </a:p>
        </p:txBody>
      </p:sp>
      <p:sp>
        <p:nvSpPr>
          <p:cNvPr id="4" name="テキスト プレースホルダー 3">
            <a:extLst>
              <a:ext uri="{FF2B5EF4-FFF2-40B4-BE49-F238E27FC236}">
                <a16:creationId xmlns:a16="http://schemas.microsoft.com/office/drawing/2014/main" id="{608DC670-2A7A-7786-183E-F0284CF5D620}"/>
              </a:ext>
            </a:extLst>
          </p:cNvPr>
          <p:cNvSpPr>
            <a:spLocks noGrp="1"/>
          </p:cNvSpPr>
          <p:nvPr>
            <p:ph type="body" sz="quarter" idx="11"/>
          </p:nvPr>
        </p:nvSpPr>
        <p:spPr>
          <a:xfrm>
            <a:off x="186973" y="911927"/>
            <a:ext cx="11820808" cy="5809548"/>
          </a:xfrm>
        </p:spPr>
        <p:txBody>
          <a:bodyPr/>
          <a:lstStyle/>
          <a:p>
            <a:pPr marL="546100" indent="-457200">
              <a:buFont typeface="+mj-lt"/>
              <a:buAutoNum type="alphaUcParenR"/>
            </a:pPr>
            <a:r>
              <a:rPr kumimoji="1" lang="en-US" altLang="ja-JP" b="0" dirty="0"/>
              <a:t>Multiple Regression Model</a:t>
            </a:r>
            <a:endParaRPr lang="en-US" altLang="ja-JP" sz="2000" dirty="0"/>
          </a:p>
          <a:p>
            <a:pPr marL="1003300" lvl="2" indent="0">
              <a:buNone/>
            </a:pPr>
            <a:r>
              <a:rPr lang="en-US" altLang="ja-JP" sz="2000" dirty="0"/>
              <a:t>A-1</a:t>
            </a:r>
            <a:r>
              <a:rPr lang="ja-JP" altLang="en-US" sz="2000" dirty="0"/>
              <a:t>：</a:t>
            </a:r>
            <a:r>
              <a:rPr lang="en-US" altLang="ja-JP" sz="2000" dirty="0"/>
              <a:t>Prediction results from systematically pre-processed data</a:t>
            </a:r>
          </a:p>
          <a:p>
            <a:pPr marL="1974850" lvl="4" indent="-342900">
              <a:lnSpc>
                <a:spcPct val="50000"/>
              </a:lnSpc>
              <a:buFont typeface="Arial" panose="020B0604020202020204" pitchFamily="34" charset="0"/>
              <a:buChar char="•"/>
            </a:pPr>
            <a:r>
              <a:rPr lang="en-US" altLang="ja-JP" sz="2000" dirty="0"/>
              <a:t>Target</a:t>
            </a:r>
            <a:r>
              <a:rPr lang="ja-JP" altLang="en-US" sz="2000" dirty="0"/>
              <a:t>①</a:t>
            </a:r>
            <a:r>
              <a:rPr lang="en-US" altLang="ja-JP" sz="2000" dirty="0"/>
              <a:t> / Target</a:t>
            </a:r>
            <a:r>
              <a:rPr lang="ja-JP" altLang="en-US" sz="2000" dirty="0"/>
              <a:t>④</a:t>
            </a:r>
            <a:endParaRPr lang="en-US" altLang="ja-JP" sz="2000" dirty="0"/>
          </a:p>
          <a:p>
            <a:pPr marL="100330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1" lang="en-US" altLang="ja-JP" sz="2000" b="0" i="0" u="none" strike="noStrike" kern="1200" cap="none" spc="0" normalizeH="0" baseline="0" noProof="0" dirty="0">
                <a:ln>
                  <a:noFill/>
                </a:ln>
                <a:solidFill>
                  <a:prstClr val="black"/>
                </a:solidFill>
                <a:effectLst/>
                <a:uLnTx/>
                <a:uFillTx/>
                <a:latin typeface="Arial"/>
                <a:ea typeface="Meiryo UI"/>
                <a:cs typeface="+mn-cs"/>
              </a:rPr>
              <a:t>A-2</a:t>
            </a:r>
            <a:r>
              <a:rPr kumimoji="1" lang="ja-JP" altLang="en-US" sz="2000" b="0" i="0" u="none" strike="noStrike" kern="1200" cap="none" spc="0" normalizeH="0" baseline="0" noProof="0" dirty="0">
                <a:ln>
                  <a:noFill/>
                </a:ln>
                <a:solidFill>
                  <a:prstClr val="black"/>
                </a:solidFill>
                <a:effectLst/>
                <a:uLnTx/>
                <a:uFillTx/>
                <a:latin typeface="Arial"/>
                <a:ea typeface="Meiryo UI"/>
                <a:cs typeface="+mn-cs"/>
              </a:rPr>
              <a:t>：</a:t>
            </a:r>
            <a:r>
              <a:rPr kumimoji="1" lang="en-US" altLang="ja-JP" sz="2000" b="0" i="0" u="none" strike="noStrike" kern="1200" cap="none" spc="0" normalizeH="0" baseline="0" noProof="0" dirty="0">
                <a:ln>
                  <a:noFill/>
                </a:ln>
                <a:solidFill>
                  <a:prstClr val="black"/>
                </a:solidFill>
                <a:effectLst/>
                <a:uLnTx/>
                <a:uFillTx/>
                <a:latin typeface="Arial"/>
                <a:ea typeface="Meiryo UI"/>
                <a:cs typeface="+mn-cs"/>
              </a:rPr>
              <a:t>Difference in prediction results with and without preprocessing</a:t>
            </a:r>
          </a:p>
          <a:p>
            <a:pPr marL="1631950" lvl="4">
              <a:lnSpc>
                <a:spcPct val="50000"/>
              </a:lnSpc>
            </a:pPr>
            <a:endParaRPr kumimoji="1" lang="en-US" altLang="ja-JP" dirty="0"/>
          </a:p>
          <a:p>
            <a:pPr marL="546100" indent="-457200">
              <a:buFont typeface="+mj-ea"/>
              <a:buAutoNum type="alphaUcParenR"/>
            </a:pPr>
            <a:r>
              <a:rPr kumimoji="1" lang="en-US" altLang="ja-JP" b="0" dirty="0"/>
              <a:t>Radom Forest</a:t>
            </a:r>
            <a:r>
              <a:rPr kumimoji="1" lang="ja-JP" altLang="en-US" b="0" dirty="0"/>
              <a:t>（</a:t>
            </a:r>
            <a:r>
              <a:rPr kumimoji="1" lang="en-US" altLang="ja-JP" b="0" dirty="0"/>
              <a:t>New Approach</a:t>
            </a:r>
            <a:r>
              <a:rPr kumimoji="1" lang="ja-JP" altLang="en-US" b="0" dirty="0"/>
              <a:t>）</a:t>
            </a:r>
            <a:endParaRPr lang="en-US" altLang="ja-JP" b="0" dirty="0"/>
          </a:p>
          <a:p>
            <a:pPr marL="1003300" lvl="2" indent="0">
              <a:buNone/>
            </a:pPr>
            <a:r>
              <a:rPr lang="en-US" altLang="ja-JP" sz="2000" dirty="0"/>
              <a:t>B-1</a:t>
            </a:r>
            <a:r>
              <a:rPr lang="ja-JP" altLang="en-US" sz="2000" dirty="0"/>
              <a:t>：</a:t>
            </a:r>
            <a:r>
              <a:rPr lang="en-US" altLang="ja-JP" sz="2000" dirty="0"/>
              <a:t>Prediction results from systematically pre-processed data with Radom Forest Model</a:t>
            </a:r>
          </a:p>
          <a:p>
            <a:pPr marL="1974850" lvl="4" indent="-342900">
              <a:lnSpc>
                <a:spcPct val="50000"/>
              </a:lnSpc>
              <a:buFont typeface="Arial" panose="020B0604020202020204" pitchFamily="34" charset="0"/>
              <a:buChar char="•"/>
            </a:pPr>
            <a:r>
              <a:rPr lang="en-US" altLang="ja-JP" sz="2000" dirty="0"/>
              <a:t>Target</a:t>
            </a:r>
            <a:r>
              <a:rPr lang="ja-JP" altLang="en-US" sz="2000" dirty="0"/>
              <a:t>①</a:t>
            </a:r>
            <a:r>
              <a:rPr lang="en-US" altLang="ja-JP" sz="2000" dirty="0"/>
              <a:t> / Target</a:t>
            </a:r>
            <a:r>
              <a:rPr lang="ja-JP" altLang="en-US" sz="2000" dirty="0"/>
              <a:t>④</a:t>
            </a:r>
            <a:endParaRPr lang="en-US" altLang="ja-JP" sz="2000" dirty="0"/>
          </a:p>
          <a:p>
            <a:pPr marL="1003300" lvl="2" indent="0">
              <a:buNone/>
            </a:pPr>
            <a:r>
              <a:rPr lang="en-US" altLang="ja-JP" sz="2000" dirty="0"/>
              <a:t>B-2</a:t>
            </a:r>
            <a:r>
              <a:rPr lang="ja-JP" altLang="en-US" sz="2000" dirty="0"/>
              <a:t>：</a:t>
            </a:r>
            <a:r>
              <a:rPr lang="en-US" altLang="ja-JP" sz="2000" dirty="0"/>
              <a:t>Difference in prediction results </a:t>
            </a:r>
            <a:br>
              <a:rPr lang="en-US" altLang="ja-JP" sz="2000" dirty="0"/>
            </a:br>
            <a:r>
              <a:rPr lang="ja-JP" altLang="en-US" sz="2000" dirty="0"/>
              <a:t>　　　　</a:t>
            </a:r>
            <a:r>
              <a:rPr lang="en-US" altLang="ja-JP" sz="2000" dirty="0"/>
              <a:t>between Multiple Regression Model</a:t>
            </a:r>
            <a:r>
              <a:rPr lang="ja-JP" altLang="en-US" sz="2000" dirty="0"/>
              <a:t>（</a:t>
            </a:r>
            <a:r>
              <a:rPr lang="en-US" altLang="ja-JP" sz="2000" dirty="0"/>
              <a:t>A-1</a:t>
            </a:r>
            <a:r>
              <a:rPr lang="ja-JP" altLang="en-US" sz="2000" dirty="0"/>
              <a:t>）</a:t>
            </a:r>
            <a:r>
              <a:rPr lang="en-US" altLang="ja-JP" sz="2000" dirty="0"/>
              <a:t> and Radom Forest Model</a:t>
            </a:r>
            <a:r>
              <a:rPr lang="ja-JP" altLang="en-US" sz="2000" dirty="0"/>
              <a:t>（</a:t>
            </a:r>
            <a:r>
              <a:rPr lang="en-US" altLang="ja-JP" sz="2000" dirty="0"/>
              <a:t>B-1</a:t>
            </a:r>
            <a:r>
              <a:rPr lang="ja-JP" altLang="en-US" sz="2000" dirty="0"/>
              <a:t>）</a:t>
            </a:r>
            <a:endParaRPr lang="en-US" altLang="ja-JP" sz="2000" dirty="0"/>
          </a:p>
          <a:p>
            <a:pPr marL="1003300" lvl="2" indent="0">
              <a:buNone/>
            </a:pPr>
            <a:r>
              <a:rPr kumimoji="1" lang="en-US" altLang="ja-JP" sz="2000" dirty="0"/>
              <a:t>B-3</a:t>
            </a:r>
            <a:r>
              <a:rPr kumimoji="1" lang="ja-JP" altLang="en-US" sz="2000" dirty="0"/>
              <a:t>：</a:t>
            </a:r>
            <a:r>
              <a:rPr lang="en-US" altLang="ja-JP" sz="2000" dirty="0"/>
              <a:t>C</a:t>
            </a:r>
            <a:r>
              <a:rPr kumimoji="1" lang="en-US" altLang="ja-JP" sz="2000" dirty="0"/>
              <a:t>onsideration of B-2 </a:t>
            </a:r>
            <a:r>
              <a:rPr kumimoji="1" lang="ja-JP" altLang="en-US" sz="2000" dirty="0"/>
              <a:t>（</a:t>
            </a:r>
            <a:r>
              <a:rPr kumimoji="1" lang="en-US" altLang="ja-JP" sz="2000" dirty="0"/>
              <a:t>Characteristics of Random Forest</a:t>
            </a:r>
            <a:r>
              <a:rPr kumimoji="1" lang="ja-JP" altLang="en-US" sz="2000" dirty="0"/>
              <a:t>）</a:t>
            </a:r>
            <a:endParaRPr kumimoji="1" lang="en-US" altLang="ja-JP" sz="2000" dirty="0"/>
          </a:p>
          <a:p>
            <a:pPr marL="1003300" lvl="2" indent="0">
              <a:buNone/>
            </a:pPr>
            <a:endParaRPr lang="en-US" altLang="ja-JP" sz="2000" dirty="0"/>
          </a:p>
          <a:p>
            <a:pPr marL="546100" marR="0" lvl="0" indent="-457200" algn="l" defTabSz="914400" rtl="0" eaLnBrk="1" fontAlgn="auto" latinLnBrk="0" hangingPunct="1">
              <a:lnSpc>
                <a:spcPct val="90000"/>
              </a:lnSpc>
              <a:spcBef>
                <a:spcPts val="1000"/>
              </a:spcBef>
              <a:spcAft>
                <a:spcPts val="0"/>
              </a:spcAft>
              <a:buClr>
                <a:srgbClr val="00316C"/>
              </a:buClr>
              <a:buSzTx/>
              <a:buFont typeface="+mj-ea"/>
              <a:buAutoNum type="alphaUcParenR"/>
              <a:tabLst/>
              <a:defRPr/>
            </a:pPr>
            <a:r>
              <a:rPr kumimoji="1" lang="en-US" altLang="ja-JP" sz="2400" b="0" i="0" u="none" strike="noStrike" kern="1200" cap="none" spc="0" normalizeH="0" baseline="0" noProof="0" dirty="0">
                <a:ln>
                  <a:noFill/>
                </a:ln>
                <a:solidFill>
                  <a:prstClr val="black"/>
                </a:solidFill>
                <a:effectLst/>
                <a:uLnTx/>
                <a:uFillTx/>
                <a:latin typeface="Arial"/>
                <a:ea typeface="Meiryo UI"/>
                <a:cs typeface="+mn-cs"/>
              </a:rPr>
              <a:t>Extra Trial</a:t>
            </a:r>
            <a:r>
              <a:rPr kumimoji="1" lang="ja-JP" altLang="en-US" sz="2000" b="0" i="0" u="none" strike="noStrike" kern="1200" cap="none" spc="0" normalizeH="0" baseline="0" noProof="0" dirty="0">
                <a:ln>
                  <a:noFill/>
                </a:ln>
                <a:solidFill>
                  <a:prstClr val="black"/>
                </a:solidFill>
                <a:effectLst/>
                <a:uLnTx/>
                <a:uFillTx/>
                <a:latin typeface="Arial"/>
                <a:ea typeface="Meiryo UI"/>
                <a:cs typeface="+mn-cs"/>
              </a:rPr>
              <a:t>（</a:t>
            </a:r>
            <a:r>
              <a:rPr kumimoji="1" lang="en-US" altLang="ja-JP" sz="2000" b="0" i="0" u="none" strike="noStrike" kern="1200" cap="none" spc="0" normalizeH="0" baseline="0" noProof="0" dirty="0">
                <a:ln>
                  <a:noFill/>
                </a:ln>
                <a:solidFill>
                  <a:prstClr val="black"/>
                </a:solidFill>
                <a:effectLst/>
                <a:uLnTx/>
                <a:uFillTx/>
                <a:latin typeface="Arial"/>
                <a:ea typeface="Meiryo UI"/>
                <a:cs typeface="+mn-cs"/>
              </a:rPr>
              <a:t>variation of A-1 and B-1</a:t>
            </a:r>
            <a:r>
              <a:rPr kumimoji="1" lang="ja-JP" altLang="en-US" sz="2000" b="0" i="0" u="none" strike="noStrike" kern="1200" cap="none" spc="0" normalizeH="0" baseline="0" noProof="0" dirty="0">
                <a:ln>
                  <a:noFill/>
                </a:ln>
                <a:solidFill>
                  <a:prstClr val="black"/>
                </a:solidFill>
                <a:effectLst/>
                <a:uLnTx/>
                <a:uFillTx/>
                <a:latin typeface="Arial"/>
                <a:ea typeface="Meiryo UI"/>
                <a:cs typeface="+mn-cs"/>
              </a:rPr>
              <a:t>：</a:t>
            </a:r>
            <a:r>
              <a:rPr kumimoji="1" lang="en-US" altLang="ja-JP" sz="2000" b="0" i="0" u="none" strike="noStrike" kern="1200" cap="none" spc="0" normalizeH="0" baseline="0" noProof="0" dirty="0">
                <a:ln>
                  <a:noFill/>
                </a:ln>
                <a:solidFill>
                  <a:prstClr val="black"/>
                </a:solidFill>
                <a:effectLst/>
                <a:uLnTx/>
                <a:uFillTx/>
                <a:latin typeface="Arial"/>
                <a:ea typeface="Meiryo UI"/>
                <a:cs typeface="+mn-cs"/>
              </a:rPr>
              <a:t>systematically pre-processing with minor manual tuning</a:t>
            </a:r>
            <a:r>
              <a:rPr kumimoji="1" lang="ja-JP" altLang="en-US" sz="2000" b="0" i="0" u="none" strike="noStrike" kern="1200" cap="none" spc="0" normalizeH="0" baseline="0" noProof="0" dirty="0">
                <a:ln>
                  <a:noFill/>
                </a:ln>
                <a:solidFill>
                  <a:prstClr val="black"/>
                </a:solidFill>
                <a:effectLst/>
                <a:uLnTx/>
                <a:uFillTx/>
                <a:latin typeface="Arial"/>
                <a:ea typeface="Meiryo UI"/>
                <a:cs typeface="+mn-cs"/>
              </a:rPr>
              <a:t>）</a:t>
            </a:r>
            <a:endParaRPr kumimoji="1" lang="en-US" altLang="ja-JP" sz="2000" b="0" i="0" u="none" strike="noStrike" kern="1200" cap="none" spc="0" normalizeH="0" baseline="0" noProof="0" dirty="0">
              <a:ln>
                <a:noFill/>
              </a:ln>
              <a:solidFill>
                <a:prstClr val="black"/>
              </a:solidFill>
              <a:effectLst/>
              <a:uLnTx/>
              <a:uFillTx/>
              <a:latin typeface="Arial"/>
              <a:ea typeface="Meiryo UI"/>
              <a:cs typeface="+mn-cs"/>
            </a:endParaRPr>
          </a:p>
          <a:p>
            <a:pPr marL="341313" lvl="1" indent="0">
              <a:lnSpc>
                <a:spcPct val="90000"/>
              </a:lnSpc>
              <a:spcBef>
                <a:spcPts val="1000"/>
              </a:spcBef>
              <a:buClr>
                <a:srgbClr val="00316C"/>
              </a:buClr>
              <a:buNone/>
              <a:defRPr/>
            </a:pPr>
            <a:r>
              <a:rPr lang="en-US" altLang="ja-JP" dirty="0">
                <a:solidFill>
                  <a:prstClr val="black"/>
                </a:solidFill>
                <a:latin typeface="Arial"/>
                <a:ea typeface="Meiryo UI"/>
              </a:rPr>
              <a:t>	</a:t>
            </a:r>
            <a:r>
              <a:rPr kumimoji="1" lang="en-US" altLang="ja-JP" b="0" i="0" u="none" strike="noStrike" kern="1200" cap="none" spc="0" normalizeH="0" baseline="0" noProof="0" dirty="0">
                <a:ln>
                  <a:noFill/>
                </a:ln>
                <a:solidFill>
                  <a:prstClr val="black"/>
                </a:solidFill>
                <a:effectLst/>
                <a:uLnTx/>
                <a:uFillTx/>
                <a:latin typeface="Arial"/>
                <a:ea typeface="Meiryo UI"/>
                <a:cs typeface="+mn-cs"/>
              </a:rPr>
              <a:t>A-1-α</a:t>
            </a:r>
            <a:r>
              <a:rPr kumimoji="1" lang="ja-JP" altLang="en-US" b="0" i="0" u="none" strike="noStrike" kern="1200" cap="none" spc="0" normalizeH="0" baseline="0" noProof="0" dirty="0">
                <a:ln>
                  <a:noFill/>
                </a:ln>
                <a:solidFill>
                  <a:prstClr val="black"/>
                </a:solidFill>
                <a:effectLst/>
                <a:uLnTx/>
                <a:uFillTx/>
                <a:latin typeface="Arial"/>
                <a:ea typeface="Meiryo UI"/>
                <a:cs typeface="+mn-cs"/>
              </a:rPr>
              <a:t>：</a:t>
            </a:r>
            <a:r>
              <a:rPr kumimoji="1" lang="en-US" altLang="ja-JP" b="0" i="0" u="none" strike="noStrike" kern="1200" cap="none" spc="0" normalizeH="0" baseline="0" noProof="0" dirty="0">
                <a:ln>
                  <a:noFill/>
                </a:ln>
                <a:solidFill>
                  <a:prstClr val="black"/>
                </a:solidFill>
                <a:effectLst/>
                <a:uLnTx/>
                <a:uFillTx/>
                <a:latin typeface="Arial"/>
                <a:ea typeface="Meiryo UI"/>
                <a:cs typeface="+mn-cs"/>
              </a:rPr>
              <a:t>Prediction results from systematically pre-processing with minor manual tuning</a:t>
            </a:r>
          </a:p>
          <a:p>
            <a:pPr marL="341313" lvl="1" indent="0">
              <a:lnSpc>
                <a:spcPct val="90000"/>
              </a:lnSpc>
              <a:spcBef>
                <a:spcPts val="1000"/>
              </a:spcBef>
              <a:buClr>
                <a:srgbClr val="00316C"/>
              </a:buClr>
              <a:buNone/>
              <a:defRPr/>
            </a:pPr>
            <a:r>
              <a:rPr kumimoji="1" lang="en-US" altLang="ja-JP" b="0" i="0" u="none" strike="noStrike" kern="1200" cap="none" spc="0" normalizeH="0" baseline="0" noProof="0" dirty="0">
                <a:ln>
                  <a:noFill/>
                </a:ln>
                <a:solidFill>
                  <a:prstClr val="black"/>
                </a:solidFill>
                <a:effectLst/>
                <a:uLnTx/>
                <a:uFillTx/>
                <a:latin typeface="Arial"/>
                <a:ea typeface="Meiryo UI"/>
                <a:cs typeface="+mn-cs"/>
              </a:rPr>
              <a:t>	B-1-α</a:t>
            </a:r>
            <a:r>
              <a:rPr kumimoji="1" lang="ja-JP" altLang="en-US" b="0" i="0" u="none" strike="noStrike" kern="1200" cap="none" spc="0" normalizeH="0" baseline="0" noProof="0" dirty="0">
                <a:ln>
                  <a:noFill/>
                </a:ln>
                <a:solidFill>
                  <a:prstClr val="black"/>
                </a:solidFill>
                <a:effectLst/>
                <a:uLnTx/>
                <a:uFillTx/>
                <a:latin typeface="Arial"/>
                <a:ea typeface="Meiryo UI"/>
                <a:cs typeface="+mn-cs"/>
              </a:rPr>
              <a:t>：</a:t>
            </a:r>
            <a:r>
              <a:rPr kumimoji="1" lang="en-US" altLang="ja-JP" b="0" i="0" u="none" strike="noStrike" kern="1200" cap="none" spc="0" normalizeH="0" baseline="0" noProof="0" dirty="0">
                <a:ln>
                  <a:noFill/>
                </a:ln>
                <a:solidFill>
                  <a:prstClr val="black"/>
                </a:solidFill>
                <a:effectLst/>
                <a:uLnTx/>
                <a:uFillTx/>
                <a:latin typeface="Arial"/>
                <a:ea typeface="Meiryo UI"/>
                <a:cs typeface="+mn-cs"/>
              </a:rPr>
              <a:t>Prediction results from systematically pre-processing with minor manual tuning</a:t>
            </a:r>
          </a:p>
          <a:p>
            <a:pPr marL="546100" marR="0" lvl="0" indent="-457200" algn="l" defTabSz="914400" rtl="0" eaLnBrk="1" fontAlgn="auto" latinLnBrk="0" hangingPunct="1">
              <a:lnSpc>
                <a:spcPct val="90000"/>
              </a:lnSpc>
              <a:spcBef>
                <a:spcPts val="1000"/>
              </a:spcBef>
              <a:spcAft>
                <a:spcPts val="0"/>
              </a:spcAft>
              <a:buClr>
                <a:srgbClr val="00316C"/>
              </a:buClr>
              <a:buSzTx/>
              <a:buFont typeface="+mj-ea"/>
              <a:buAutoNum type="alphaUcParenR"/>
              <a:tabLst/>
              <a:defRPr/>
            </a:pPr>
            <a:endParaRPr kumimoji="1" lang="en-US" altLang="ja-JP" sz="2400" b="0" i="0" u="none" strike="noStrike" kern="1200" cap="none" spc="0" normalizeH="0" baseline="0" noProof="0" dirty="0">
              <a:ln>
                <a:noFill/>
              </a:ln>
              <a:solidFill>
                <a:prstClr val="black"/>
              </a:solidFill>
              <a:effectLst/>
              <a:uLnTx/>
              <a:uFillTx/>
              <a:latin typeface="Arial"/>
              <a:ea typeface="Meiryo UI"/>
              <a:cs typeface="+mn-cs"/>
            </a:endParaRPr>
          </a:p>
          <a:p>
            <a:pPr marL="1003300" lvl="2" indent="0">
              <a:buNone/>
            </a:pPr>
            <a:endParaRPr lang="en-US" altLang="ja-JP" sz="2000" dirty="0"/>
          </a:p>
          <a:p>
            <a:pPr marL="798513" marR="0" lvl="1" indent="-457200" algn="l" defTabSz="914400" rtl="0" eaLnBrk="1" fontAlgn="auto" latinLnBrk="0" hangingPunct="1">
              <a:lnSpc>
                <a:spcPct val="100000"/>
              </a:lnSpc>
              <a:spcBef>
                <a:spcPts val="1200"/>
              </a:spcBef>
              <a:spcAft>
                <a:spcPts val="0"/>
              </a:spcAft>
              <a:buClrTx/>
              <a:buSzTx/>
              <a:buFont typeface="+mj-ea"/>
              <a:buAutoNum type="alphaUcParenR"/>
              <a:tabLst/>
              <a:defRPr/>
            </a:pPr>
            <a:endParaRPr kumimoji="1" lang="en-US" altLang="ja-JP" sz="2000" b="0" i="0" u="none" strike="noStrike" kern="1200" cap="none" spc="0" normalizeH="0" baseline="0" noProof="0" dirty="0">
              <a:ln>
                <a:noFill/>
              </a:ln>
              <a:solidFill>
                <a:prstClr val="black"/>
              </a:solidFill>
              <a:effectLst/>
              <a:uLnTx/>
              <a:uFillTx/>
              <a:latin typeface="Arial"/>
              <a:ea typeface="Meiryo UI"/>
              <a:cs typeface="+mn-cs"/>
            </a:endParaRPr>
          </a:p>
          <a:p>
            <a:pPr marL="341313" marR="0" lvl="1" indent="0" algn="l" defTabSz="914400" rtl="0" eaLnBrk="1" fontAlgn="auto" latinLnBrk="0" hangingPunct="1">
              <a:lnSpc>
                <a:spcPct val="100000"/>
              </a:lnSpc>
              <a:spcBef>
                <a:spcPts val="1200"/>
              </a:spcBef>
              <a:spcAft>
                <a:spcPts val="0"/>
              </a:spcAft>
              <a:buClrTx/>
              <a:buSzTx/>
              <a:buNone/>
              <a:tabLst/>
              <a:defRPr/>
            </a:pPr>
            <a:endParaRPr kumimoji="1" lang="en-US" altLang="ja-JP" sz="2000" b="0" i="0" u="none" strike="noStrike" kern="1200" cap="none" spc="0" normalizeH="0" baseline="0" noProof="0" dirty="0">
              <a:ln>
                <a:noFill/>
              </a:ln>
              <a:solidFill>
                <a:prstClr val="black"/>
              </a:solidFill>
              <a:effectLst/>
              <a:uLnTx/>
              <a:uFillTx/>
              <a:latin typeface="Arial"/>
              <a:ea typeface="Meiryo UI"/>
              <a:cs typeface="+mn-cs"/>
            </a:endParaRPr>
          </a:p>
          <a:p>
            <a:pPr marL="914400" lvl="2" indent="0">
              <a:buNone/>
            </a:pPr>
            <a:endParaRPr lang="en-US" altLang="ja-JP" sz="2000" dirty="0"/>
          </a:p>
        </p:txBody>
      </p:sp>
      <p:sp>
        <p:nvSpPr>
          <p:cNvPr id="5" name="テキスト ボックス 4">
            <a:extLst>
              <a:ext uri="{FF2B5EF4-FFF2-40B4-BE49-F238E27FC236}">
                <a16:creationId xmlns:a16="http://schemas.microsoft.com/office/drawing/2014/main" id="{57C5CFB2-9F10-9EEA-B1F5-4DB80EF7DF81}"/>
              </a:ext>
            </a:extLst>
          </p:cNvPr>
          <p:cNvSpPr txBox="1"/>
          <p:nvPr/>
        </p:nvSpPr>
        <p:spPr>
          <a:xfrm>
            <a:off x="571983" y="-20412"/>
            <a:ext cx="8743467" cy="338554"/>
          </a:xfrm>
          <a:prstGeom prst="rect">
            <a:avLst/>
          </a:prstGeom>
          <a:noFill/>
        </p:spPr>
        <p:txBody>
          <a:bodyPr wrap="square" rtlCol="0">
            <a:spAutoFit/>
          </a:bodyPr>
          <a:lstStyle/>
          <a:p>
            <a:r>
              <a:rPr lang="en-US" altLang="ja-JP" sz="1600" b="1" dirty="0">
                <a:solidFill>
                  <a:schemeClr val="bg1"/>
                </a:solidFill>
              </a:rPr>
              <a:t>2.2 RO Permeate Water Quality Prediction &gt; Prediction and Preprocessing Results</a:t>
            </a:r>
          </a:p>
        </p:txBody>
      </p:sp>
    </p:spTree>
    <p:extLst>
      <p:ext uri="{BB962C8B-B14F-4D97-AF65-F5344CB8AC3E}">
        <p14:creationId xmlns:p14="http://schemas.microsoft.com/office/powerpoint/2010/main" val="4165366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61B219AF-DED9-A58E-4FC0-9C3E7216CD6B}"/>
              </a:ext>
            </a:extLst>
          </p:cNvPr>
          <p:cNvSpPr/>
          <p:nvPr/>
        </p:nvSpPr>
        <p:spPr>
          <a:xfrm>
            <a:off x="296090" y="923109"/>
            <a:ext cx="9535887" cy="1341120"/>
          </a:xfrm>
          <a:prstGeom prst="rect">
            <a:avLst/>
          </a:prstGeom>
          <a:solidFill>
            <a:srgbClr val="E3F4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C92A8C16-1BBD-7384-1E6D-FB5F3E21D5AA}"/>
              </a:ext>
            </a:extLst>
          </p:cNvPr>
          <p:cNvSpPr>
            <a:spLocks noGrp="1"/>
          </p:cNvSpPr>
          <p:nvPr>
            <p:ph type="title"/>
          </p:nvPr>
        </p:nvSpPr>
        <p:spPr>
          <a:xfrm>
            <a:off x="517055" y="220172"/>
            <a:ext cx="11400125" cy="518094"/>
          </a:xfrm>
        </p:spPr>
        <p:txBody>
          <a:bodyPr>
            <a:normAutofit/>
          </a:bodyPr>
          <a:lstStyle/>
          <a:p>
            <a:r>
              <a:rPr kumimoji="1" lang="en-US" altLang="ja-JP" dirty="0"/>
              <a:t>Today’s Topic Agenda</a:t>
            </a:r>
            <a:endParaRPr kumimoji="1" lang="ja-JP" altLang="en-US" dirty="0"/>
          </a:p>
        </p:txBody>
      </p:sp>
      <p:sp>
        <p:nvSpPr>
          <p:cNvPr id="3" name="スライド番号プレースホルダー 2">
            <a:extLst>
              <a:ext uri="{FF2B5EF4-FFF2-40B4-BE49-F238E27FC236}">
                <a16:creationId xmlns:a16="http://schemas.microsoft.com/office/drawing/2014/main" id="{F46C80BF-0E93-4F08-138D-1506BD6BB205}"/>
              </a:ext>
            </a:extLst>
          </p:cNvPr>
          <p:cNvSpPr>
            <a:spLocks noGrp="1"/>
          </p:cNvSpPr>
          <p:nvPr>
            <p:ph type="sldNum" sz="quarter" idx="10"/>
          </p:nvPr>
        </p:nvSpPr>
        <p:spPr/>
        <p:txBody>
          <a:bodyPr/>
          <a:lstStyle/>
          <a:p>
            <a:fld id="{584EAAFE-CFE5-40AD-8E95-5BFF290DC5CF}" type="slidenum">
              <a:rPr kumimoji="1" lang="ja-JP" altLang="en-US" smtClean="0"/>
              <a:pPr/>
              <a:t>12</a:t>
            </a:fld>
            <a:endParaRPr kumimoji="1" lang="ja-JP" altLang="en-US"/>
          </a:p>
        </p:txBody>
      </p:sp>
      <p:sp>
        <p:nvSpPr>
          <p:cNvPr id="4" name="テキスト プレースホルダー 3">
            <a:extLst>
              <a:ext uri="{FF2B5EF4-FFF2-40B4-BE49-F238E27FC236}">
                <a16:creationId xmlns:a16="http://schemas.microsoft.com/office/drawing/2014/main" id="{608DC670-2A7A-7786-183E-F0284CF5D620}"/>
              </a:ext>
            </a:extLst>
          </p:cNvPr>
          <p:cNvSpPr>
            <a:spLocks noGrp="1"/>
          </p:cNvSpPr>
          <p:nvPr>
            <p:ph type="body" sz="quarter" idx="11"/>
          </p:nvPr>
        </p:nvSpPr>
        <p:spPr>
          <a:xfrm>
            <a:off x="186973" y="911927"/>
            <a:ext cx="11820808" cy="5809548"/>
          </a:xfrm>
        </p:spPr>
        <p:txBody>
          <a:bodyPr/>
          <a:lstStyle/>
          <a:p>
            <a:pPr marL="546100" indent="-457200">
              <a:buFont typeface="+mj-lt"/>
              <a:buAutoNum type="alphaUcParenR"/>
            </a:pPr>
            <a:r>
              <a:rPr kumimoji="1" lang="en-US" altLang="ja-JP" b="0" dirty="0"/>
              <a:t>Multiple Regression Model</a:t>
            </a:r>
            <a:endParaRPr lang="en-US" altLang="ja-JP" sz="2000" dirty="0"/>
          </a:p>
          <a:p>
            <a:pPr marL="1003300" lvl="2" indent="0">
              <a:buNone/>
            </a:pPr>
            <a:r>
              <a:rPr lang="en-US" altLang="ja-JP" sz="2000" dirty="0"/>
              <a:t>A-1</a:t>
            </a:r>
            <a:r>
              <a:rPr lang="ja-JP" altLang="en-US" sz="2000" dirty="0"/>
              <a:t>：</a:t>
            </a:r>
            <a:r>
              <a:rPr lang="en-US" altLang="ja-JP" sz="2000" dirty="0"/>
              <a:t>Prediction results from systematically pre-processed data</a:t>
            </a:r>
          </a:p>
          <a:p>
            <a:pPr marL="1974850" lvl="4" indent="-342900">
              <a:lnSpc>
                <a:spcPct val="50000"/>
              </a:lnSpc>
              <a:buFont typeface="Arial" panose="020B0604020202020204" pitchFamily="34" charset="0"/>
              <a:buChar char="•"/>
            </a:pPr>
            <a:r>
              <a:rPr lang="en-US" altLang="ja-JP" sz="2000" dirty="0"/>
              <a:t>Target</a:t>
            </a:r>
            <a:r>
              <a:rPr lang="ja-JP" altLang="en-US" sz="2000" dirty="0"/>
              <a:t>①</a:t>
            </a:r>
            <a:r>
              <a:rPr lang="en-US" altLang="ja-JP" sz="2000" dirty="0"/>
              <a:t> / Target</a:t>
            </a:r>
            <a:r>
              <a:rPr lang="ja-JP" altLang="en-US" sz="2000" dirty="0"/>
              <a:t>④</a:t>
            </a:r>
            <a:endParaRPr lang="en-US" altLang="ja-JP" sz="2000" dirty="0"/>
          </a:p>
          <a:p>
            <a:pPr marL="100330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1" lang="en-US" altLang="ja-JP" sz="2000" b="0" i="0" u="none" strike="noStrike" kern="1200" cap="none" spc="0" normalizeH="0" baseline="0" noProof="0" dirty="0">
                <a:ln>
                  <a:noFill/>
                </a:ln>
                <a:solidFill>
                  <a:prstClr val="black"/>
                </a:solidFill>
                <a:effectLst/>
                <a:uLnTx/>
                <a:uFillTx/>
                <a:latin typeface="Arial"/>
                <a:ea typeface="Meiryo UI"/>
                <a:cs typeface="+mn-cs"/>
              </a:rPr>
              <a:t>A-2</a:t>
            </a:r>
            <a:r>
              <a:rPr kumimoji="1" lang="ja-JP" altLang="en-US" sz="2000" b="0" i="0" u="none" strike="noStrike" kern="1200" cap="none" spc="0" normalizeH="0" baseline="0" noProof="0" dirty="0">
                <a:ln>
                  <a:noFill/>
                </a:ln>
                <a:solidFill>
                  <a:prstClr val="black"/>
                </a:solidFill>
                <a:effectLst/>
                <a:uLnTx/>
                <a:uFillTx/>
                <a:latin typeface="Arial"/>
                <a:ea typeface="Meiryo UI"/>
                <a:cs typeface="+mn-cs"/>
              </a:rPr>
              <a:t>：</a:t>
            </a:r>
            <a:r>
              <a:rPr kumimoji="1" lang="en-US" altLang="ja-JP" sz="2000" b="0" i="0" u="none" strike="noStrike" kern="1200" cap="none" spc="0" normalizeH="0" baseline="0" noProof="0" dirty="0">
                <a:ln>
                  <a:noFill/>
                </a:ln>
                <a:solidFill>
                  <a:prstClr val="black"/>
                </a:solidFill>
                <a:effectLst/>
                <a:uLnTx/>
                <a:uFillTx/>
                <a:latin typeface="Arial"/>
                <a:ea typeface="Meiryo UI"/>
                <a:cs typeface="+mn-cs"/>
              </a:rPr>
              <a:t>Difference in prediction results with and without preprocessing</a:t>
            </a:r>
          </a:p>
          <a:p>
            <a:pPr marL="1631950" lvl="4">
              <a:lnSpc>
                <a:spcPct val="50000"/>
              </a:lnSpc>
            </a:pPr>
            <a:endParaRPr kumimoji="1" lang="en-US" altLang="ja-JP" dirty="0">
              <a:solidFill>
                <a:schemeClr val="bg2"/>
              </a:solidFill>
            </a:endParaRPr>
          </a:p>
          <a:p>
            <a:pPr marL="546100" indent="-457200">
              <a:buClr>
                <a:schemeClr val="bg2"/>
              </a:buClr>
              <a:buFont typeface="+mj-ea"/>
              <a:buAutoNum type="alphaUcParenR"/>
            </a:pPr>
            <a:r>
              <a:rPr kumimoji="1" lang="en-US" altLang="ja-JP" b="0" dirty="0">
                <a:solidFill>
                  <a:schemeClr val="bg2"/>
                </a:solidFill>
              </a:rPr>
              <a:t>Radom Forest</a:t>
            </a:r>
            <a:r>
              <a:rPr kumimoji="1" lang="ja-JP" altLang="en-US" b="0" dirty="0">
                <a:solidFill>
                  <a:schemeClr val="bg2"/>
                </a:solidFill>
              </a:rPr>
              <a:t>（</a:t>
            </a:r>
            <a:r>
              <a:rPr kumimoji="1" lang="en-US" altLang="ja-JP" b="0" dirty="0">
                <a:solidFill>
                  <a:schemeClr val="bg2"/>
                </a:solidFill>
              </a:rPr>
              <a:t>New Approach</a:t>
            </a:r>
            <a:r>
              <a:rPr kumimoji="1" lang="ja-JP" altLang="en-US" b="0" dirty="0">
                <a:solidFill>
                  <a:schemeClr val="bg2"/>
                </a:solidFill>
              </a:rPr>
              <a:t>）</a:t>
            </a:r>
            <a:endParaRPr lang="en-US" altLang="ja-JP" b="0" dirty="0">
              <a:solidFill>
                <a:schemeClr val="bg2"/>
              </a:solidFill>
            </a:endParaRPr>
          </a:p>
          <a:p>
            <a:pPr marL="1003300" lvl="2" indent="0">
              <a:buNone/>
            </a:pPr>
            <a:r>
              <a:rPr lang="en-US" altLang="ja-JP" sz="2000" dirty="0">
                <a:solidFill>
                  <a:schemeClr val="bg2"/>
                </a:solidFill>
              </a:rPr>
              <a:t>B-1</a:t>
            </a:r>
            <a:r>
              <a:rPr lang="ja-JP" altLang="en-US" sz="2000" dirty="0">
                <a:solidFill>
                  <a:schemeClr val="bg2"/>
                </a:solidFill>
              </a:rPr>
              <a:t>：</a:t>
            </a:r>
            <a:r>
              <a:rPr lang="en-US" altLang="ja-JP" sz="2000" dirty="0">
                <a:solidFill>
                  <a:schemeClr val="bg2"/>
                </a:solidFill>
              </a:rPr>
              <a:t>Prediction results from systematically pre-processed data with Radom Forest Model</a:t>
            </a:r>
          </a:p>
          <a:p>
            <a:pPr marL="1974850" lvl="4" indent="-342900">
              <a:lnSpc>
                <a:spcPct val="50000"/>
              </a:lnSpc>
              <a:buFont typeface="Arial" panose="020B0604020202020204" pitchFamily="34" charset="0"/>
              <a:buChar char="•"/>
            </a:pPr>
            <a:r>
              <a:rPr lang="en-US" altLang="ja-JP" sz="2000" dirty="0">
                <a:solidFill>
                  <a:schemeClr val="bg2"/>
                </a:solidFill>
              </a:rPr>
              <a:t>Target</a:t>
            </a:r>
            <a:r>
              <a:rPr lang="ja-JP" altLang="en-US" sz="2000" dirty="0">
                <a:solidFill>
                  <a:schemeClr val="bg2"/>
                </a:solidFill>
              </a:rPr>
              <a:t>①</a:t>
            </a:r>
            <a:r>
              <a:rPr lang="en-US" altLang="ja-JP" sz="2000" dirty="0">
                <a:solidFill>
                  <a:schemeClr val="bg2"/>
                </a:solidFill>
              </a:rPr>
              <a:t> / Target</a:t>
            </a:r>
            <a:r>
              <a:rPr lang="ja-JP" altLang="en-US" sz="2000" dirty="0">
                <a:solidFill>
                  <a:schemeClr val="bg2"/>
                </a:solidFill>
              </a:rPr>
              <a:t>④</a:t>
            </a:r>
            <a:endParaRPr lang="en-US" altLang="ja-JP" sz="2000" dirty="0">
              <a:solidFill>
                <a:schemeClr val="bg2"/>
              </a:solidFill>
            </a:endParaRPr>
          </a:p>
          <a:p>
            <a:pPr marL="1003300" lvl="2" indent="0">
              <a:buNone/>
            </a:pPr>
            <a:r>
              <a:rPr lang="en-US" altLang="ja-JP" sz="2000" dirty="0">
                <a:solidFill>
                  <a:schemeClr val="bg2"/>
                </a:solidFill>
              </a:rPr>
              <a:t>B-2</a:t>
            </a:r>
            <a:r>
              <a:rPr lang="ja-JP" altLang="en-US" sz="2000" dirty="0">
                <a:solidFill>
                  <a:schemeClr val="bg2"/>
                </a:solidFill>
              </a:rPr>
              <a:t>：</a:t>
            </a:r>
            <a:r>
              <a:rPr lang="en-US" altLang="ja-JP" sz="2000" dirty="0">
                <a:solidFill>
                  <a:schemeClr val="bg2"/>
                </a:solidFill>
              </a:rPr>
              <a:t>Difference in prediction results </a:t>
            </a:r>
            <a:br>
              <a:rPr lang="en-US" altLang="ja-JP" sz="2000" dirty="0">
                <a:solidFill>
                  <a:schemeClr val="bg2"/>
                </a:solidFill>
              </a:rPr>
            </a:br>
            <a:r>
              <a:rPr lang="ja-JP" altLang="en-US" sz="2000" dirty="0">
                <a:solidFill>
                  <a:schemeClr val="bg2"/>
                </a:solidFill>
              </a:rPr>
              <a:t>　　　　</a:t>
            </a:r>
            <a:r>
              <a:rPr lang="en-US" altLang="ja-JP" sz="2000" dirty="0">
                <a:solidFill>
                  <a:schemeClr val="bg2"/>
                </a:solidFill>
              </a:rPr>
              <a:t>between Multiple Regression Model</a:t>
            </a:r>
            <a:r>
              <a:rPr lang="ja-JP" altLang="en-US" sz="2000" dirty="0">
                <a:solidFill>
                  <a:schemeClr val="bg2"/>
                </a:solidFill>
              </a:rPr>
              <a:t>（</a:t>
            </a:r>
            <a:r>
              <a:rPr lang="en-US" altLang="ja-JP" sz="2000" dirty="0">
                <a:solidFill>
                  <a:schemeClr val="bg2"/>
                </a:solidFill>
              </a:rPr>
              <a:t>A-1</a:t>
            </a:r>
            <a:r>
              <a:rPr lang="ja-JP" altLang="en-US" sz="2000" dirty="0">
                <a:solidFill>
                  <a:schemeClr val="bg2"/>
                </a:solidFill>
              </a:rPr>
              <a:t>）</a:t>
            </a:r>
            <a:r>
              <a:rPr lang="en-US" altLang="ja-JP" sz="2000" dirty="0">
                <a:solidFill>
                  <a:schemeClr val="bg2"/>
                </a:solidFill>
              </a:rPr>
              <a:t> and Random Forest</a:t>
            </a:r>
            <a:r>
              <a:rPr lang="ja-JP" altLang="en-US" sz="2000" dirty="0">
                <a:solidFill>
                  <a:schemeClr val="bg2"/>
                </a:solidFill>
              </a:rPr>
              <a:t>（</a:t>
            </a:r>
            <a:r>
              <a:rPr lang="en-US" altLang="ja-JP" sz="2000" dirty="0">
                <a:solidFill>
                  <a:schemeClr val="bg2"/>
                </a:solidFill>
              </a:rPr>
              <a:t>B-1</a:t>
            </a:r>
            <a:r>
              <a:rPr lang="ja-JP" altLang="en-US" sz="2000" dirty="0">
                <a:solidFill>
                  <a:schemeClr val="bg2"/>
                </a:solidFill>
              </a:rPr>
              <a:t>）</a:t>
            </a:r>
            <a:endParaRPr lang="en-US" altLang="ja-JP" sz="2000" dirty="0">
              <a:solidFill>
                <a:schemeClr val="bg2"/>
              </a:solidFill>
            </a:endParaRPr>
          </a:p>
          <a:p>
            <a:pPr marL="1003300" lvl="2" indent="0">
              <a:buNone/>
            </a:pPr>
            <a:r>
              <a:rPr kumimoji="1" lang="en-US" altLang="ja-JP" sz="2000" dirty="0">
                <a:solidFill>
                  <a:schemeClr val="bg2"/>
                </a:solidFill>
              </a:rPr>
              <a:t>B-3</a:t>
            </a:r>
            <a:r>
              <a:rPr kumimoji="1" lang="ja-JP" altLang="en-US" sz="2000" dirty="0">
                <a:solidFill>
                  <a:schemeClr val="bg2"/>
                </a:solidFill>
              </a:rPr>
              <a:t>：</a:t>
            </a:r>
            <a:r>
              <a:rPr lang="en-US" altLang="ja-JP" sz="2000" dirty="0">
                <a:solidFill>
                  <a:schemeClr val="bg2"/>
                </a:solidFill>
              </a:rPr>
              <a:t>C</a:t>
            </a:r>
            <a:r>
              <a:rPr kumimoji="1" lang="en-US" altLang="ja-JP" sz="2000" dirty="0">
                <a:solidFill>
                  <a:schemeClr val="bg2"/>
                </a:solidFill>
              </a:rPr>
              <a:t>onsideration of B-2 </a:t>
            </a:r>
            <a:r>
              <a:rPr kumimoji="1" lang="ja-JP" altLang="en-US" sz="2000" dirty="0">
                <a:solidFill>
                  <a:schemeClr val="bg2"/>
                </a:solidFill>
              </a:rPr>
              <a:t>（</a:t>
            </a:r>
            <a:r>
              <a:rPr kumimoji="1" lang="en-US" altLang="ja-JP" sz="2000" dirty="0">
                <a:solidFill>
                  <a:schemeClr val="bg2"/>
                </a:solidFill>
              </a:rPr>
              <a:t>Characteristics of Random Forest</a:t>
            </a:r>
            <a:r>
              <a:rPr kumimoji="1" lang="ja-JP" altLang="en-US" sz="2000" dirty="0">
                <a:solidFill>
                  <a:schemeClr val="bg2"/>
                </a:solidFill>
              </a:rPr>
              <a:t>）</a:t>
            </a:r>
            <a:endParaRPr lang="en-US" altLang="ja-JP" sz="2000" dirty="0">
              <a:solidFill>
                <a:schemeClr val="bg2"/>
              </a:solidFill>
            </a:endParaRPr>
          </a:p>
          <a:p>
            <a:pPr marL="1003300" lvl="2" indent="0">
              <a:buNone/>
            </a:pPr>
            <a:endParaRPr lang="en-US" altLang="ja-JP" sz="2000" dirty="0">
              <a:solidFill>
                <a:schemeClr val="bg2"/>
              </a:solidFill>
            </a:endParaRPr>
          </a:p>
          <a:p>
            <a:pPr marL="546100" indent="-457200">
              <a:lnSpc>
                <a:spcPct val="100000"/>
              </a:lnSpc>
              <a:spcBef>
                <a:spcPts val="1200"/>
              </a:spcBef>
              <a:buClrTx/>
              <a:buFont typeface="+mj-ea"/>
              <a:buAutoNum type="alphaUcParenR"/>
              <a:defRPr/>
            </a:pPr>
            <a:r>
              <a:rPr kumimoji="1" lang="en-US" altLang="ja-JP" b="0" i="0" u="none" strike="noStrike" kern="1200" cap="none" spc="0" normalizeH="0" baseline="0" noProof="0" dirty="0">
                <a:ln>
                  <a:noFill/>
                </a:ln>
                <a:solidFill>
                  <a:schemeClr val="bg2"/>
                </a:solidFill>
                <a:effectLst/>
                <a:uLnTx/>
                <a:uFillTx/>
                <a:latin typeface="Arial"/>
                <a:ea typeface="Meiryo UI"/>
                <a:cs typeface="+mn-cs"/>
              </a:rPr>
              <a:t>Extra </a:t>
            </a:r>
            <a:r>
              <a:rPr lang="en-US" altLang="ja-JP" b="0" dirty="0">
                <a:solidFill>
                  <a:schemeClr val="bg2"/>
                </a:solidFill>
                <a:latin typeface="Arial"/>
                <a:ea typeface="Meiryo UI"/>
              </a:rPr>
              <a:t>T</a:t>
            </a:r>
            <a:r>
              <a:rPr kumimoji="1" lang="en-US" altLang="ja-JP" b="0" i="0" u="none" strike="noStrike" kern="1200" cap="none" spc="0" normalizeH="0" baseline="0" noProof="0" dirty="0">
                <a:ln>
                  <a:noFill/>
                </a:ln>
                <a:solidFill>
                  <a:schemeClr val="bg2"/>
                </a:solidFill>
                <a:effectLst/>
                <a:uLnTx/>
                <a:uFillTx/>
                <a:latin typeface="Arial"/>
                <a:ea typeface="Meiryo UI"/>
                <a:cs typeface="+mn-cs"/>
              </a:rPr>
              <a:t>rial</a:t>
            </a:r>
            <a:r>
              <a:rPr kumimoji="1" lang="ja-JP" altLang="en-US" sz="2000" b="0" i="0" u="none" strike="noStrike" kern="1200" cap="none" spc="0" normalizeH="0" baseline="0" noProof="0" dirty="0">
                <a:ln>
                  <a:noFill/>
                </a:ln>
                <a:solidFill>
                  <a:schemeClr val="bg2"/>
                </a:solidFill>
                <a:effectLst/>
                <a:uLnTx/>
                <a:uFillTx/>
                <a:latin typeface="Arial"/>
                <a:ea typeface="Meiryo UI"/>
                <a:cs typeface="+mn-cs"/>
              </a:rPr>
              <a:t>（</a:t>
            </a:r>
            <a:r>
              <a:rPr kumimoji="1" lang="en-US" altLang="ja-JP" sz="2000" b="0" i="0" u="none" strike="noStrike" kern="1200" cap="none" spc="0" normalizeH="0" baseline="0" noProof="0" dirty="0">
                <a:ln>
                  <a:noFill/>
                </a:ln>
                <a:solidFill>
                  <a:schemeClr val="bg2"/>
                </a:solidFill>
                <a:effectLst/>
                <a:uLnTx/>
                <a:uFillTx/>
                <a:latin typeface="Arial"/>
                <a:ea typeface="Meiryo UI"/>
                <a:cs typeface="+mn-cs"/>
              </a:rPr>
              <a:t>variation of A-1 and B-1</a:t>
            </a:r>
            <a:r>
              <a:rPr kumimoji="1" lang="ja-JP" altLang="en-US" sz="2000" b="0" i="0" u="none" strike="noStrike" kern="1200" cap="none" spc="0" normalizeH="0" baseline="0" noProof="0" dirty="0">
                <a:ln>
                  <a:noFill/>
                </a:ln>
                <a:solidFill>
                  <a:schemeClr val="bg2"/>
                </a:solidFill>
                <a:effectLst/>
                <a:uLnTx/>
                <a:uFillTx/>
                <a:latin typeface="Arial"/>
                <a:ea typeface="Meiryo UI"/>
                <a:cs typeface="+mn-cs"/>
              </a:rPr>
              <a:t>：</a:t>
            </a:r>
            <a:r>
              <a:rPr lang="en-US" altLang="ja-JP" sz="2000" b="0" dirty="0">
                <a:solidFill>
                  <a:schemeClr val="bg2"/>
                </a:solidFill>
              </a:rPr>
              <a:t>systematically pre-processing with minor manual tuning</a:t>
            </a:r>
            <a:r>
              <a:rPr kumimoji="1" lang="ja-JP" altLang="en-US" sz="2000" b="0" i="0" u="none" strike="noStrike" kern="1200" cap="none" spc="0" normalizeH="0" baseline="0" noProof="0" dirty="0">
                <a:ln>
                  <a:noFill/>
                </a:ln>
                <a:solidFill>
                  <a:schemeClr val="bg2"/>
                </a:solidFill>
                <a:effectLst/>
                <a:uLnTx/>
                <a:uFillTx/>
                <a:latin typeface="Arial"/>
                <a:ea typeface="Meiryo UI"/>
                <a:cs typeface="+mn-cs"/>
              </a:rPr>
              <a:t>）</a:t>
            </a:r>
            <a:endParaRPr lang="en-US" altLang="ja-JP" sz="2000" b="0" dirty="0">
              <a:solidFill>
                <a:schemeClr val="bg2"/>
              </a:solidFill>
              <a:latin typeface="Arial"/>
              <a:ea typeface="Meiryo UI"/>
            </a:endParaRPr>
          </a:p>
          <a:p>
            <a:pPr marL="100330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1" lang="en-US" altLang="ja-JP" sz="2000" b="0" i="0" u="none" strike="noStrike" kern="1200" cap="none" spc="0" normalizeH="0" baseline="0" noProof="0" dirty="0">
                <a:ln>
                  <a:noFill/>
                </a:ln>
                <a:solidFill>
                  <a:schemeClr val="bg2"/>
                </a:solidFill>
                <a:effectLst/>
                <a:uLnTx/>
                <a:uFillTx/>
                <a:latin typeface="Arial"/>
                <a:ea typeface="Meiryo UI"/>
                <a:cs typeface="+mn-cs"/>
              </a:rPr>
              <a:t>A-1-α</a:t>
            </a:r>
            <a:r>
              <a:rPr kumimoji="1" lang="ja-JP" altLang="en-US" sz="2000" b="0" i="0" u="none" strike="noStrike" kern="1200" cap="none" spc="0" normalizeH="0" baseline="0" noProof="0" dirty="0">
                <a:ln>
                  <a:noFill/>
                </a:ln>
                <a:solidFill>
                  <a:schemeClr val="bg2"/>
                </a:solidFill>
                <a:effectLst/>
                <a:uLnTx/>
                <a:uFillTx/>
                <a:latin typeface="Arial"/>
                <a:ea typeface="Meiryo UI"/>
                <a:cs typeface="+mn-cs"/>
              </a:rPr>
              <a:t>：</a:t>
            </a:r>
            <a:r>
              <a:rPr kumimoji="1" lang="en-US" altLang="ja-JP" sz="2000" b="0" i="0" u="none" strike="noStrike" kern="1200" cap="none" spc="0" normalizeH="0" baseline="0" noProof="0" dirty="0">
                <a:ln>
                  <a:noFill/>
                </a:ln>
                <a:solidFill>
                  <a:schemeClr val="bg2"/>
                </a:solidFill>
                <a:effectLst/>
                <a:uLnTx/>
                <a:uFillTx/>
                <a:latin typeface="Arial"/>
                <a:ea typeface="Meiryo UI"/>
                <a:cs typeface="+mn-cs"/>
              </a:rPr>
              <a:t>Prediction results from systematically pre-processing with minor manual tuning</a:t>
            </a:r>
          </a:p>
          <a:p>
            <a:pPr marL="1003300" lvl="2" indent="0">
              <a:buNone/>
              <a:defRPr/>
            </a:pPr>
            <a:r>
              <a:rPr lang="en-US" altLang="ja-JP" sz="2000" dirty="0">
                <a:solidFill>
                  <a:schemeClr val="bg2"/>
                </a:solidFill>
                <a:latin typeface="Arial"/>
                <a:ea typeface="Meiryo UI"/>
              </a:rPr>
              <a:t>B</a:t>
            </a:r>
            <a:r>
              <a:rPr kumimoji="1" lang="en-US" altLang="ja-JP" sz="2000" b="0" i="0" u="none" strike="noStrike" kern="1200" cap="none" spc="0" normalizeH="0" baseline="0" noProof="0" dirty="0">
                <a:ln>
                  <a:noFill/>
                </a:ln>
                <a:solidFill>
                  <a:schemeClr val="bg2"/>
                </a:solidFill>
                <a:effectLst/>
                <a:uLnTx/>
                <a:uFillTx/>
                <a:latin typeface="Arial"/>
                <a:ea typeface="Meiryo UI"/>
                <a:cs typeface="+mn-cs"/>
              </a:rPr>
              <a:t>-1-α</a:t>
            </a:r>
            <a:r>
              <a:rPr kumimoji="1" lang="ja-JP" altLang="en-US" sz="2000" b="0" i="0" u="none" strike="noStrike" kern="1200" cap="none" spc="0" normalizeH="0" baseline="0" noProof="0" dirty="0">
                <a:ln>
                  <a:noFill/>
                </a:ln>
                <a:solidFill>
                  <a:schemeClr val="bg2"/>
                </a:solidFill>
                <a:effectLst/>
                <a:uLnTx/>
                <a:uFillTx/>
                <a:latin typeface="Arial"/>
                <a:ea typeface="Meiryo UI"/>
                <a:cs typeface="+mn-cs"/>
              </a:rPr>
              <a:t>：</a:t>
            </a:r>
            <a:r>
              <a:rPr kumimoji="1" lang="en-US" altLang="ja-JP" sz="2000" b="0" i="0" u="none" strike="noStrike" kern="1200" cap="none" spc="0" normalizeH="0" baseline="0" noProof="0" dirty="0">
                <a:ln>
                  <a:noFill/>
                </a:ln>
                <a:solidFill>
                  <a:schemeClr val="bg2"/>
                </a:solidFill>
                <a:effectLst/>
                <a:uLnTx/>
                <a:uFillTx/>
                <a:latin typeface="Arial"/>
                <a:ea typeface="Meiryo UI"/>
                <a:cs typeface="+mn-cs"/>
              </a:rPr>
              <a:t>Prediction results from systematically pre-processing with minor manual tuning</a:t>
            </a:r>
          </a:p>
          <a:p>
            <a:pPr marL="798513" marR="0" lvl="1" indent="-457200" algn="l" defTabSz="914400" rtl="0" eaLnBrk="1" fontAlgn="auto" latinLnBrk="0" hangingPunct="1">
              <a:lnSpc>
                <a:spcPct val="100000"/>
              </a:lnSpc>
              <a:spcBef>
                <a:spcPts val="1200"/>
              </a:spcBef>
              <a:spcAft>
                <a:spcPts val="0"/>
              </a:spcAft>
              <a:buClrTx/>
              <a:buSzTx/>
              <a:buFont typeface="+mj-ea"/>
              <a:buAutoNum type="alphaUcParenR"/>
              <a:tabLst/>
              <a:defRPr/>
            </a:pPr>
            <a:endParaRPr kumimoji="1" lang="en-US" altLang="ja-JP" sz="2000" b="0" i="0" u="none" strike="noStrike" kern="1200" cap="none" spc="0" normalizeH="0" baseline="0" noProof="0" dirty="0">
              <a:ln>
                <a:noFill/>
              </a:ln>
              <a:solidFill>
                <a:prstClr val="black"/>
              </a:solidFill>
              <a:effectLst/>
              <a:uLnTx/>
              <a:uFillTx/>
              <a:latin typeface="Arial"/>
              <a:ea typeface="Meiryo UI"/>
              <a:cs typeface="+mn-cs"/>
            </a:endParaRPr>
          </a:p>
          <a:p>
            <a:pPr marL="341313" marR="0" lvl="1" indent="0" algn="l" defTabSz="914400" rtl="0" eaLnBrk="1" fontAlgn="auto" latinLnBrk="0" hangingPunct="1">
              <a:lnSpc>
                <a:spcPct val="100000"/>
              </a:lnSpc>
              <a:spcBef>
                <a:spcPts val="1200"/>
              </a:spcBef>
              <a:spcAft>
                <a:spcPts val="0"/>
              </a:spcAft>
              <a:buClrTx/>
              <a:buSzTx/>
              <a:buNone/>
              <a:tabLst/>
              <a:defRPr/>
            </a:pPr>
            <a:endParaRPr kumimoji="1" lang="en-US" altLang="ja-JP" sz="2000" b="0" i="0" u="none" strike="noStrike" kern="1200" cap="none" spc="0" normalizeH="0" baseline="0" noProof="0" dirty="0">
              <a:ln>
                <a:noFill/>
              </a:ln>
              <a:solidFill>
                <a:prstClr val="black"/>
              </a:solidFill>
              <a:effectLst/>
              <a:uLnTx/>
              <a:uFillTx/>
              <a:latin typeface="Arial"/>
              <a:ea typeface="Meiryo UI"/>
              <a:cs typeface="+mn-cs"/>
            </a:endParaRPr>
          </a:p>
          <a:p>
            <a:pPr marL="914400" lvl="2" indent="0">
              <a:buNone/>
            </a:pPr>
            <a:endParaRPr lang="en-US" altLang="ja-JP" sz="2000" dirty="0"/>
          </a:p>
        </p:txBody>
      </p:sp>
      <p:sp>
        <p:nvSpPr>
          <p:cNvPr id="5" name="テキスト ボックス 4">
            <a:extLst>
              <a:ext uri="{FF2B5EF4-FFF2-40B4-BE49-F238E27FC236}">
                <a16:creationId xmlns:a16="http://schemas.microsoft.com/office/drawing/2014/main" id="{57C5CFB2-9F10-9EEA-B1F5-4DB80EF7DF81}"/>
              </a:ext>
            </a:extLst>
          </p:cNvPr>
          <p:cNvSpPr txBox="1"/>
          <p:nvPr/>
        </p:nvSpPr>
        <p:spPr>
          <a:xfrm>
            <a:off x="571984" y="-20412"/>
            <a:ext cx="11323926" cy="338554"/>
          </a:xfrm>
          <a:prstGeom prst="rect">
            <a:avLst/>
          </a:prstGeom>
          <a:noFill/>
        </p:spPr>
        <p:txBody>
          <a:bodyPr wrap="square" rtlCol="0">
            <a:spAutoFit/>
          </a:bodyPr>
          <a:lstStyle/>
          <a:p>
            <a:r>
              <a:rPr lang="en-US" altLang="ja-JP" sz="1600" b="1" dirty="0">
                <a:solidFill>
                  <a:schemeClr val="bg1"/>
                </a:solidFill>
              </a:rPr>
              <a:t>2.2 RO Permeate Water Quality Prediction &gt; Prediction and Preprocessing Results by MLR</a:t>
            </a:r>
          </a:p>
        </p:txBody>
      </p:sp>
      <p:sp>
        <p:nvSpPr>
          <p:cNvPr id="7" name="テキスト ボックス 6">
            <a:extLst>
              <a:ext uri="{FF2B5EF4-FFF2-40B4-BE49-F238E27FC236}">
                <a16:creationId xmlns:a16="http://schemas.microsoft.com/office/drawing/2014/main" id="{89DC035D-702C-36AC-3DEF-57BAE24B82E2}"/>
              </a:ext>
            </a:extLst>
          </p:cNvPr>
          <p:cNvSpPr txBox="1"/>
          <p:nvPr/>
        </p:nvSpPr>
        <p:spPr>
          <a:xfrm>
            <a:off x="9922293" y="1332059"/>
            <a:ext cx="1973617" cy="523220"/>
          </a:xfrm>
          <a:prstGeom prst="rect">
            <a:avLst/>
          </a:prstGeom>
          <a:noFill/>
        </p:spPr>
        <p:txBody>
          <a:bodyPr wrap="none" rtlCol="0">
            <a:spAutoFit/>
          </a:bodyPr>
          <a:lstStyle/>
          <a:p>
            <a:r>
              <a:rPr kumimoji="1" lang="ja-JP" altLang="en-US" sz="2800" dirty="0"/>
              <a:t>・・・</a:t>
            </a:r>
            <a:r>
              <a:rPr kumimoji="1" lang="en-US" altLang="ja-JP" sz="2800" dirty="0"/>
              <a:t>P13~16</a:t>
            </a:r>
            <a:endParaRPr kumimoji="1" lang="ja-JP" altLang="en-US" sz="2800" dirty="0"/>
          </a:p>
        </p:txBody>
      </p:sp>
    </p:spTree>
    <p:extLst>
      <p:ext uri="{BB962C8B-B14F-4D97-AF65-F5344CB8AC3E}">
        <p14:creationId xmlns:p14="http://schemas.microsoft.com/office/powerpoint/2010/main" val="101312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2C27772-8A3D-CA76-55F1-E69CAF4298EA}"/>
              </a:ext>
            </a:extLst>
          </p:cNvPr>
          <p:cNvSpPr>
            <a:spLocks noGrp="1"/>
          </p:cNvSpPr>
          <p:nvPr>
            <p:ph type="sldNum" sz="quarter" idx="10"/>
          </p:nvPr>
        </p:nvSpPr>
        <p:spPr/>
        <p:txBody>
          <a:bodyPr/>
          <a:lstStyle/>
          <a:p>
            <a:fld id="{584EAAFE-CFE5-40AD-8E95-5BFF290DC5CF}" type="slidenum">
              <a:rPr kumimoji="1" lang="ja-JP" altLang="en-US" smtClean="0"/>
              <a:pPr/>
              <a:t>13</a:t>
            </a:fld>
            <a:endParaRPr kumimoji="1" lang="ja-JP" altLang="en-US"/>
          </a:p>
        </p:txBody>
      </p:sp>
      <p:pic>
        <p:nvPicPr>
          <p:cNvPr id="5" name="図 4" descr="グラフ&#10;&#10;自動的に生成された説明">
            <a:extLst>
              <a:ext uri="{FF2B5EF4-FFF2-40B4-BE49-F238E27FC236}">
                <a16:creationId xmlns:a16="http://schemas.microsoft.com/office/drawing/2014/main" id="{113FAFA8-8B6F-384D-62AE-893EE89AE6E7}"/>
              </a:ext>
            </a:extLst>
          </p:cNvPr>
          <p:cNvPicPr>
            <a:picLocks noChangeAspect="1"/>
          </p:cNvPicPr>
          <p:nvPr/>
        </p:nvPicPr>
        <p:blipFill rotWithShape="1">
          <a:blip r:embed="rId2">
            <a:extLst>
              <a:ext uri="{28A0092B-C50C-407E-A947-70E740481C1C}">
                <a14:useLocalDpi xmlns:a14="http://schemas.microsoft.com/office/drawing/2010/main" val="0"/>
              </a:ext>
            </a:extLst>
          </a:blip>
          <a:srcRect l="8760" t="6932" r="8697"/>
          <a:stretch/>
        </p:blipFill>
        <p:spPr>
          <a:xfrm>
            <a:off x="182056" y="1482525"/>
            <a:ext cx="11882326" cy="3349376"/>
          </a:xfrm>
          <a:prstGeom prst="rect">
            <a:avLst/>
          </a:prstGeom>
        </p:spPr>
      </p:pic>
      <p:graphicFrame>
        <p:nvGraphicFramePr>
          <p:cNvPr id="7" name="表 6">
            <a:extLst>
              <a:ext uri="{FF2B5EF4-FFF2-40B4-BE49-F238E27FC236}">
                <a16:creationId xmlns:a16="http://schemas.microsoft.com/office/drawing/2014/main" id="{F587BE0C-3150-0207-8CB5-69D42CEABF80}"/>
              </a:ext>
            </a:extLst>
          </p:cNvPr>
          <p:cNvGraphicFramePr>
            <a:graphicFrameLocks noGrp="1"/>
          </p:cNvGraphicFramePr>
          <p:nvPr/>
        </p:nvGraphicFramePr>
        <p:xfrm>
          <a:off x="3238883" y="5068143"/>
          <a:ext cx="5472000" cy="1066141"/>
        </p:xfrm>
        <a:graphic>
          <a:graphicData uri="http://schemas.openxmlformats.org/drawingml/2006/table">
            <a:tbl>
              <a:tblPr firstRow="1" firstCol="1" bandRow="1">
                <a:tableStyleId>{5C22544A-7EE6-4342-B048-85BDC9FD1C3A}</a:tableStyleId>
              </a:tblPr>
              <a:tblGrid>
                <a:gridCol w="2129567">
                  <a:extLst>
                    <a:ext uri="{9D8B030D-6E8A-4147-A177-3AD203B41FA5}">
                      <a16:colId xmlns:a16="http://schemas.microsoft.com/office/drawing/2014/main" val="966083028"/>
                    </a:ext>
                  </a:extLst>
                </a:gridCol>
                <a:gridCol w="3342433">
                  <a:extLst>
                    <a:ext uri="{9D8B030D-6E8A-4147-A177-3AD203B41FA5}">
                      <a16:colId xmlns:a16="http://schemas.microsoft.com/office/drawing/2014/main" val="1605405873"/>
                    </a:ext>
                  </a:extLst>
                </a:gridCol>
              </a:tblGrid>
              <a:tr h="533071">
                <a:tc>
                  <a:txBody>
                    <a:bodyPr/>
                    <a:lstStyle/>
                    <a:p>
                      <a:pPr marL="0" indent="0" algn="ctr">
                        <a:spcBef>
                          <a:spcPts val="600"/>
                        </a:spcBef>
                      </a:pPr>
                      <a:r>
                        <a:rPr lang="en-US" sz="1600" dirty="0">
                          <a:effectLst/>
                        </a:rPr>
                        <a:t>Index</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Stage1 Permeate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50341788"/>
                  </a:ext>
                </a:extLst>
              </a:tr>
              <a:tr h="266535">
                <a:tc>
                  <a:txBody>
                    <a:bodyPr/>
                    <a:lstStyle/>
                    <a:p>
                      <a:pPr marL="0" indent="0" algn="ctr">
                        <a:spcBef>
                          <a:spcPts val="600"/>
                        </a:spcBef>
                        <a:tabLst>
                          <a:tab pos="355600" algn="l"/>
                        </a:tabLst>
                      </a:pPr>
                      <a:r>
                        <a:rPr lang="en-US" sz="1600" dirty="0">
                          <a:effectLst/>
                        </a:rPr>
                        <a:t>RMSE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1.88 (</a:t>
                      </a:r>
                      <a:r>
                        <a:rPr lang="en-US" sz="1600" dirty="0" err="1">
                          <a:effectLst/>
                        </a:rPr>
                        <a:t>uS</a:t>
                      </a:r>
                      <a:r>
                        <a:rPr lang="en-US" sz="1600" dirty="0">
                          <a:effectLst/>
                        </a:rPr>
                        <a:t>/cm)</a:t>
                      </a:r>
                    </a:p>
                  </a:txBody>
                  <a:tcPr marL="68580" marR="68580" marT="0" marB="0" anchor="ctr"/>
                </a:tc>
                <a:extLst>
                  <a:ext uri="{0D108BD9-81ED-4DB2-BD59-A6C34878D82A}">
                    <a16:rowId xmlns:a16="http://schemas.microsoft.com/office/drawing/2014/main" val="1938164144"/>
                  </a:ext>
                </a:extLst>
              </a:tr>
              <a:tr h="266535">
                <a:tc>
                  <a:txBody>
                    <a:bodyPr/>
                    <a:lstStyle/>
                    <a:p>
                      <a:pPr marL="0" indent="0" algn="ctr">
                        <a:spcBef>
                          <a:spcPts val="600"/>
                        </a:spcBef>
                      </a:pPr>
                      <a:r>
                        <a:rPr lang="en-US" sz="1600" dirty="0">
                          <a:effectLst/>
                        </a:rPr>
                        <a:t>MAPE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5.24 (%)</a:t>
                      </a:r>
                    </a:p>
                  </a:txBody>
                  <a:tcPr marL="68580" marR="68580" marT="0" marB="0" anchor="ctr"/>
                </a:tc>
                <a:extLst>
                  <a:ext uri="{0D108BD9-81ED-4DB2-BD59-A6C34878D82A}">
                    <a16:rowId xmlns:a16="http://schemas.microsoft.com/office/drawing/2014/main" val="1670366935"/>
                  </a:ext>
                </a:extLst>
              </a:tr>
            </a:tbl>
          </a:graphicData>
        </a:graphic>
      </p:graphicFrame>
      <p:sp>
        <p:nvSpPr>
          <p:cNvPr id="9" name="テキスト ボックス 8">
            <a:extLst>
              <a:ext uri="{FF2B5EF4-FFF2-40B4-BE49-F238E27FC236}">
                <a16:creationId xmlns:a16="http://schemas.microsoft.com/office/drawing/2014/main" id="{82A131BB-4D37-DB85-5B6C-420F293EBA09}"/>
              </a:ext>
            </a:extLst>
          </p:cNvPr>
          <p:cNvSpPr txBox="1"/>
          <p:nvPr/>
        </p:nvSpPr>
        <p:spPr>
          <a:xfrm>
            <a:off x="3993030" y="1835738"/>
            <a:ext cx="2606237" cy="338554"/>
          </a:xfrm>
          <a:prstGeom prst="rect">
            <a:avLst/>
          </a:prstGeom>
          <a:solidFill>
            <a:schemeClr val="bg1"/>
          </a:solidFill>
        </p:spPr>
        <p:txBody>
          <a:bodyPr wrap="square" rtlCol="0">
            <a:spAutoFit/>
          </a:bodyPr>
          <a:lstStyle/>
          <a:p>
            <a:pPr algn="ctr"/>
            <a:r>
              <a:rPr lang="en-US" altLang="ja-JP" sz="1600" b="0" dirty="0">
                <a:solidFill>
                  <a:schemeClr val="accent6"/>
                </a:solidFill>
              </a:rPr>
              <a:t>Pre-processed actual data </a:t>
            </a:r>
          </a:p>
        </p:txBody>
      </p:sp>
      <p:cxnSp>
        <p:nvCxnSpPr>
          <p:cNvPr id="10" name="直線矢印コネクタ 9">
            <a:extLst>
              <a:ext uri="{FF2B5EF4-FFF2-40B4-BE49-F238E27FC236}">
                <a16:creationId xmlns:a16="http://schemas.microsoft.com/office/drawing/2014/main" id="{0D3991D4-5D7A-C2D9-53EA-E79B3A1733F8}"/>
              </a:ext>
            </a:extLst>
          </p:cNvPr>
          <p:cNvCxnSpPr>
            <a:cxnSpLocks/>
          </p:cNvCxnSpPr>
          <p:nvPr/>
        </p:nvCxnSpPr>
        <p:spPr>
          <a:xfrm>
            <a:off x="5227772" y="2274272"/>
            <a:ext cx="0" cy="1038089"/>
          </a:xfrm>
          <a:prstGeom prst="straightConnector1">
            <a:avLst/>
          </a:prstGeom>
          <a:ln w="38100">
            <a:solidFill>
              <a:schemeClr val="accent6"/>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F12A7F89-600B-A172-7CE5-A0C536C0797B}"/>
              </a:ext>
            </a:extLst>
          </p:cNvPr>
          <p:cNvSpPr txBox="1"/>
          <p:nvPr/>
        </p:nvSpPr>
        <p:spPr>
          <a:xfrm>
            <a:off x="8840185" y="4049616"/>
            <a:ext cx="1718734" cy="369332"/>
          </a:xfrm>
          <a:prstGeom prst="rect">
            <a:avLst/>
          </a:prstGeom>
          <a:solidFill>
            <a:schemeClr val="bg1"/>
          </a:solidFill>
        </p:spPr>
        <p:txBody>
          <a:bodyPr wrap="square">
            <a:spAutoFit/>
          </a:bodyPr>
          <a:lstStyle/>
          <a:p>
            <a:r>
              <a:rPr kumimoji="1" lang="en-US" altLang="ja-JP" sz="1800" dirty="0">
                <a:solidFill>
                  <a:srgbClr val="FF7F0E"/>
                </a:solidFill>
              </a:rPr>
              <a:t>Predicted data</a:t>
            </a:r>
            <a:endParaRPr kumimoji="1" lang="ja-JP" altLang="en-US" sz="1800" dirty="0">
              <a:solidFill>
                <a:srgbClr val="FF7F0E"/>
              </a:solidFill>
            </a:endParaRPr>
          </a:p>
        </p:txBody>
      </p:sp>
      <p:cxnSp>
        <p:nvCxnSpPr>
          <p:cNvPr id="12" name="直線矢印コネクタ 11">
            <a:extLst>
              <a:ext uri="{FF2B5EF4-FFF2-40B4-BE49-F238E27FC236}">
                <a16:creationId xmlns:a16="http://schemas.microsoft.com/office/drawing/2014/main" id="{8F6BBFB0-BD93-CCBA-4D89-AB5E49EFBF09}"/>
              </a:ext>
            </a:extLst>
          </p:cNvPr>
          <p:cNvCxnSpPr/>
          <p:nvPr/>
        </p:nvCxnSpPr>
        <p:spPr>
          <a:xfrm flipH="1" flipV="1">
            <a:off x="9380658" y="3674269"/>
            <a:ext cx="81280" cy="403922"/>
          </a:xfrm>
          <a:prstGeom prst="straightConnector1">
            <a:avLst/>
          </a:prstGeom>
          <a:ln w="38100">
            <a:solidFill>
              <a:srgbClr val="FF7F0E"/>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A97A7C71-928F-E8CF-FDED-D8A4A0A187A7}"/>
              </a:ext>
            </a:extLst>
          </p:cNvPr>
          <p:cNvSpPr txBox="1"/>
          <p:nvPr/>
        </p:nvSpPr>
        <p:spPr>
          <a:xfrm>
            <a:off x="571983" y="-20412"/>
            <a:ext cx="11102962" cy="338554"/>
          </a:xfrm>
          <a:prstGeom prst="rect">
            <a:avLst/>
          </a:prstGeom>
          <a:noFill/>
        </p:spPr>
        <p:txBody>
          <a:bodyPr wrap="square" rtlCol="0">
            <a:spAutoFit/>
          </a:bodyPr>
          <a:lstStyle/>
          <a:p>
            <a:r>
              <a:rPr lang="en-US" altLang="ja-JP" sz="1600" b="1" dirty="0">
                <a:solidFill>
                  <a:schemeClr val="bg1"/>
                </a:solidFill>
              </a:rPr>
              <a:t>2.2 RO Permeate Water Quality Prediction &gt; Prediction and Preprocessing Results by MLR</a:t>
            </a:r>
          </a:p>
        </p:txBody>
      </p:sp>
      <p:sp>
        <p:nvSpPr>
          <p:cNvPr id="14" name="タイトル 4">
            <a:extLst>
              <a:ext uri="{FF2B5EF4-FFF2-40B4-BE49-F238E27FC236}">
                <a16:creationId xmlns:a16="http://schemas.microsoft.com/office/drawing/2014/main" id="{89A330B5-621F-FF35-AE8D-EA60AF7BE8D3}"/>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sz="2800" dirty="0"/>
              <a:t>Prediction results by Multiple Linear Regression</a:t>
            </a:r>
          </a:p>
        </p:txBody>
      </p:sp>
      <p:sp>
        <p:nvSpPr>
          <p:cNvPr id="2" name="テキスト ボックス 1">
            <a:extLst>
              <a:ext uri="{FF2B5EF4-FFF2-40B4-BE49-F238E27FC236}">
                <a16:creationId xmlns:a16="http://schemas.microsoft.com/office/drawing/2014/main" id="{B00BC40F-3B88-4D6C-3F1D-EFF49BCAE27D}"/>
              </a:ext>
            </a:extLst>
          </p:cNvPr>
          <p:cNvSpPr txBox="1"/>
          <p:nvPr/>
        </p:nvSpPr>
        <p:spPr>
          <a:xfrm>
            <a:off x="3398370" y="1134166"/>
            <a:ext cx="5153025"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altLang="ja-JP" sz="2000" b="1" dirty="0">
                <a:solidFill>
                  <a:schemeClr val="tx1"/>
                </a:solidFill>
              </a:rPr>
              <a:t>Stage1 Permeate EC [</a:t>
            </a:r>
            <a:r>
              <a:rPr lang="en-US" altLang="ja-JP" sz="2000" b="1" dirty="0" err="1">
                <a:solidFill>
                  <a:schemeClr val="tx1"/>
                </a:solidFill>
              </a:rPr>
              <a:t>uS</a:t>
            </a:r>
            <a:r>
              <a:rPr lang="en-US" altLang="ja-JP" sz="2000" b="1" dirty="0">
                <a:solidFill>
                  <a:schemeClr val="tx1"/>
                </a:solidFill>
              </a:rPr>
              <a:t>/cm]</a:t>
            </a:r>
            <a:endParaRPr lang="ja-JP" altLang="en-US" b="1" dirty="0">
              <a:solidFill>
                <a:schemeClr val="tx1"/>
              </a:solidFill>
            </a:endParaRPr>
          </a:p>
        </p:txBody>
      </p:sp>
    </p:spTree>
    <p:extLst>
      <p:ext uri="{BB962C8B-B14F-4D97-AF65-F5344CB8AC3E}">
        <p14:creationId xmlns:p14="http://schemas.microsoft.com/office/powerpoint/2010/main" val="32819952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グラフ&#10;&#10;自動的に生成された説明">
            <a:extLst>
              <a:ext uri="{FF2B5EF4-FFF2-40B4-BE49-F238E27FC236}">
                <a16:creationId xmlns:a16="http://schemas.microsoft.com/office/drawing/2014/main" id="{581045FE-02C4-C365-1632-D49E950A5332}"/>
              </a:ext>
            </a:extLst>
          </p:cNvPr>
          <p:cNvPicPr>
            <a:picLocks noChangeAspect="1"/>
          </p:cNvPicPr>
          <p:nvPr/>
        </p:nvPicPr>
        <p:blipFill rotWithShape="1">
          <a:blip r:embed="rId2">
            <a:extLst>
              <a:ext uri="{28A0092B-C50C-407E-A947-70E740481C1C}">
                <a14:useLocalDpi xmlns:a14="http://schemas.microsoft.com/office/drawing/2010/main" val="0"/>
              </a:ext>
            </a:extLst>
          </a:blip>
          <a:srcRect l="8240" t="10077" r="9336"/>
          <a:stretch/>
        </p:blipFill>
        <p:spPr>
          <a:xfrm>
            <a:off x="106469" y="1611587"/>
            <a:ext cx="11865791" cy="3236336"/>
          </a:xfrm>
          <a:prstGeom prst="rect">
            <a:avLst/>
          </a:prstGeom>
        </p:spPr>
      </p:pic>
      <p:sp>
        <p:nvSpPr>
          <p:cNvPr id="3" name="スライド番号プレースホルダー 2">
            <a:extLst>
              <a:ext uri="{FF2B5EF4-FFF2-40B4-BE49-F238E27FC236}">
                <a16:creationId xmlns:a16="http://schemas.microsoft.com/office/drawing/2014/main" id="{C2C27772-8A3D-CA76-55F1-E69CAF4298EA}"/>
              </a:ext>
            </a:extLst>
          </p:cNvPr>
          <p:cNvSpPr>
            <a:spLocks noGrp="1"/>
          </p:cNvSpPr>
          <p:nvPr>
            <p:ph type="sldNum" sz="quarter" idx="10"/>
          </p:nvPr>
        </p:nvSpPr>
        <p:spPr/>
        <p:txBody>
          <a:bodyPr/>
          <a:lstStyle/>
          <a:p>
            <a:fld id="{584EAAFE-CFE5-40AD-8E95-5BFF290DC5CF}" type="slidenum">
              <a:rPr kumimoji="1" lang="ja-JP" altLang="en-US" smtClean="0"/>
              <a:pPr/>
              <a:t>14</a:t>
            </a:fld>
            <a:endParaRPr kumimoji="1" lang="ja-JP" altLang="en-US"/>
          </a:p>
        </p:txBody>
      </p:sp>
      <p:graphicFrame>
        <p:nvGraphicFramePr>
          <p:cNvPr id="7" name="表 6">
            <a:extLst>
              <a:ext uri="{FF2B5EF4-FFF2-40B4-BE49-F238E27FC236}">
                <a16:creationId xmlns:a16="http://schemas.microsoft.com/office/drawing/2014/main" id="{F587BE0C-3150-0207-8CB5-69D42CEABF80}"/>
              </a:ext>
            </a:extLst>
          </p:cNvPr>
          <p:cNvGraphicFramePr>
            <a:graphicFrameLocks noGrp="1"/>
          </p:cNvGraphicFramePr>
          <p:nvPr/>
        </p:nvGraphicFramePr>
        <p:xfrm>
          <a:off x="3238883" y="5068143"/>
          <a:ext cx="5472000" cy="1066141"/>
        </p:xfrm>
        <a:graphic>
          <a:graphicData uri="http://schemas.openxmlformats.org/drawingml/2006/table">
            <a:tbl>
              <a:tblPr firstRow="1" firstCol="1" bandRow="1">
                <a:tableStyleId>{5C22544A-7EE6-4342-B048-85BDC9FD1C3A}</a:tableStyleId>
              </a:tblPr>
              <a:tblGrid>
                <a:gridCol w="2129567">
                  <a:extLst>
                    <a:ext uri="{9D8B030D-6E8A-4147-A177-3AD203B41FA5}">
                      <a16:colId xmlns:a16="http://schemas.microsoft.com/office/drawing/2014/main" val="966083028"/>
                    </a:ext>
                  </a:extLst>
                </a:gridCol>
                <a:gridCol w="3342433">
                  <a:extLst>
                    <a:ext uri="{9D8B030D-6E8A-4147-A177-3AD203B41FA5}">
                      <a16:colId xmlns:a16="http://schemas.microsoft.com/office/drawing/2014/main" val="1605405873"/>
                    </a:ext>
                  </a:extLst>
                </a:gridCol>
              </a:tblGrid>
              <a:tr h="533071">
                <a:tc>
                  <a:txBody>
                    <a:bodyPr/>
                    <a:lstStyle/>
                    <a:p>
                      <a:pPr marL="0" indent="0" algn="ctr">
                        <a:spcBef>
                          <a:spcPts val="600"/>
                        </a:spcBef>
                      </a:pPr>
                      <a:r>
                        <a:rPr lang="en-US" sz="1600" dirty="0">
                          <a:effectLst/>
                        </a:rPr>
                        <a:t>Index</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altLang="ja-JP" sz="1600" b="1" dirty="0"/>
                        <a:t>Combined Permeate TOC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50341788"/>
                  </a:ext>
                </a:extLst>
              </a:tr>
              <a:tr h="266535">
                <a:tc>
                  <a:txBody>
                    <a:bodyPr/>
                    <a:lstStyle/>
                    <a:p>
                      <a:pPr marL="0" indent="0" algn="ctr">
                        <a:spcBef>
                          <a:spcPts val="600"/>
                        </a:spcBef>
                        <a:tabLst>
                          <a:tab pos="355600" algn="l"/>
                        </a:tabLst>
                      </a:pPr>
                      <a:r>
                        <a:rPr lang="en-US" sz="1600" dirty="0">
                          <a:effectLst/>
                        </a:rPr>
                        <a:t>RMSE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0.023* (mg/L)</a:t>
                      </a:r>
                    </a:p>
                  </a:txBody>
                  <a:tcPr marL="68580" marR="68580" marT="0" marB="0" anchor="ctr"/>
                </a:tc>
                <a:extLst>
                  <a:ext uri="{0D108BD9-81ED-4DB2-BD59-A6C34878D82A}">
                    <a16:rowId xmlns:a16="http://schemas.microsoft.com/office/drawing/2014/main" val="1938164144"/>
                  </a:ext>
                </a:extLst>
              </a:tr>
              <a:tr h="266535">
                <a:tc>
                  <a:txBody>
                    <a:bodyPr/>
                    <a:lstStyle/>
                    <a:p>
                      <a:pPr marL="0" indent="0" algn="ctr">
                        <a:spcBef>
                          <a:spcPts val="600"/>
                        </a:spcBef>
                      </a:pPr>
                      <a:r>
                        <a:rPr lang="en-US" sz="1600" dirty="0">
                          <a:effectLst/>
                        </a:rPr>
                        <a:t>MAPE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18.46* (%)</a:t>
                      </a:r>
                    </a:p>
                  </a:txBody>
                  <a:tcPr marL="68580" marR="68580" marT="0" marB="0" anchor="ctr"/>
                </a:tc>
                <a:extLst>
                  <a:ext uri="{0D108BD9-81ED-4DB2-BD59-A6C34878D82A}">
                    <a16:rowId xmlns:a16="http://schemas.microsoft.com/office/drawing/2014/main" val="1670366935"/>
                  </a:ext>
                </a:extLst>
              </a:tr>
            </a:tbl>
          </a:graphicData>
        </a:graphic>
      </p:graphicFrame>
      <p:sp>
        <p:nvSpPr>
          <p:cNvPr id="9" name="テキスト ボックス 8">
            <a:extLst>
              <a:ext uri="{FF2B5EF4-FFF2-40B4-BE49-F238E27FC236}">
                <a16:creationId xmlns:a16="http://schemas.microsoft.com/office/drawing/2014/main" id="{82A131BB-4D37-DB85-5B6C-420F293EBA09}"/>
              </a:ext>
            </a:extLst>
          </p:cNvPr>
          <p:cNvSpPr txBox="1"/>
          <p:nvPr/>
        </p:nvSpPr>
        <p:spPr>
          <a:xfrm>
            <a:off x="3652788" y="1779031"/>
            <a:ext cx="2840160" cy="338554"/>
          </a:xfrm>
          <a:prstGeom prst="rect">
            <a:avLst/>
          </a:prstGeom>
          <a:solidFill>
            <a:schemeClr val="bg1"/>
          </a:solidFill>
        </p:spPr>
        <p:txBody>
          <a:bodyPr wrap="square" rtlCol="0">
            <a:spAutoFit/>
          </a:bodyPr>
          <a:lstStyle/>
          <a:p>
            <a:pPr algn="ctr"/>
            <a:r>
              <a:rPr lang="en-US" altLang="ja-JP" sz="1600" b="0" dirty="0">
                <a:solidFill>
                  <a:schemeClr val="accent6"/>
                </a:solidFill>
              </a:rPr>
              <a:t>Pre-processed actual data </a:t>
            </a:r>
          </a:p>
        </p:txBody>
      </p:sp>
      <p:cxnSp>
        <p:nvCxnSpPr>
          <p:cNvPr id="10" name="直線矢印コネクタ 9">
            <a:extLst>
              <a:ext uri="{FF2B5EF4-FFF2-40B4-BE49-F238E27FC236}">
                <a16:creationId xmlns:a16="http://schemas.microsoft.com/office/drawing/2014/main" id="{0D3991D4-5D7A-C2D9-53EA-E79B3A1733F8}"/>
              </a:ext>
            </a:extLst>
          </p:cNvPr>
          <p:cNvCxnSpPr>
            <a:cxnSpLocks/>
          </p:cNvCxnSpPr>
          <p:nvPr/>
        </p:nvCxnSpPr>
        <p:spPr>
          <a:xfrm>
            <a:off x="4937148" y="2117585"/>
            <a:ext cx="0" cy="760294"/>
          </a:xfrm>
          <a:prstGeom prst="straightConnector1">
            <a:avLst/>
          </a:prstGeom>
          <a:ln w="38100">
            <a:solidFill>
              <a:schemeClr val="accent6"/>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F12A7F89-600B-A172-7CE5-A0C536C0797B}"/>
              </a:ext>
            </a:extLst>
          </p:cNvPr>
          <p:cNvSpPr txBox="1"/>
          <p:nvPr/>
        </p:nvSpPr>
        <p:spPr>
          <a:xfrm>
            <a:off x="9020628" y="4063793"/>
            <a:ext cx="1718734" cy="369332"/>
          </a:xfrm>
          <a:prstGeom prst="rect">
            <a:avLst/>
          </a:prstGeom>
          <a:solidFill>
            <a:schemeClr val="bg1"/>
          </a:solidFill>
        </p:spPr>
        <p:txBody>
          <a:bodyPr wrap="square">
            <a:spAutoFit/>
          </a:bodyPr>
          <a:lstStyle/>
          <a:p>
            <a:r>
              <a:rPr kumimoji="1" lang="en-US" altLang="ja-JP" sz="1800" dirty="0">
                <a:solidFill>
                  <a:srgbClr val="FF7F0E"/>
                </a:solidFill>
              </a:rPr>
              <a:t>Predicted data</a:t>
            </a:r>
            <a:endParaRPr kumimoji="1" lang="ja-JP" altLang="en-US" sz="1800" dirty="0">
              <a:solidFill>
                <a:srgbClr val="FF7F0E"/>
              </a:solidFill>
            </a:endParaRPr>
          </a:p>
        </p:txBody>
      </p:sp>
      <p:cxnSp>
        <p:nvCxnSpPr>
          <p:cNvPr id="12" name="直線矢印コネクタ 11">
            <a:extLst>
              <a:ext uri="{FF2B5EF4-FFF2-40B4-BE49-F238E27FC236}">
                <a16:creationId xmlns:a16="http://schemas.microsoft.com/office/drawing/2014/main" id="{8F6BBFB0-BD93-CCBA-4D89-AB5E49EFBF09}"/>
              </a:ext>
            </a:extLst>
          </p:cNvPr>
          <p:cNvCxnSpPr>
            <a:cxnSpLocks/>
          </p:cNvCxnSpPr>
          <p:nvPr/>
        </p:nvCxnSpPr>
        <p:spPr>
          <a:xfrm flipH="1" flipV="1">
            <a:off x="9097615" y="3749748"/>
            <a:ext cx="544766" cy="342620"/>
          </a:xfrm>
          <a:prstGeom prst="straightConnector1">
            <a:avLst/>
          </a:prstGeom>
          <a:ln w="38100">
            <a:solidFill>
              <a:srgbClr val="FF7F0E"/>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A97A7C71-928F-E8CF-FDED-D8A4A0A187A7}"/>
              </a:ext>
            </a:extLst>
          </p:cNvPr>
          <p:cNvSpPr txBox="1"/>
          <p:nvPr/>
        </p:nvSpPr>
        <p:spPr>
          <a:xfrm>
            <a:off x="571983" y="-20412"/>
            <a:ext cx="11172342" cy="338554"/>
          </a:xfrm>
          <a:prstGeom prst="rect">
            <a:avLst/>
          </a:prstGeom>
          <a:noFill/>
        </p:spPr>
        <p:txBody>
          <a:bodyPr wrap="square" rtlCol="0">
            <a:spAutoFit/>
          </a:bodyPr>
          <a:lstStyle/>
          <a:p>
            <a:r>
              <a:rPr lang="en-US" altLang="ja-JP" sz="1600" b="1" dirty="0">
                <a:solidFill>
                  <a:schemeClr val="bg1"/>
                </a:solidFill>
              </a:rPr>
              <a:t>2.2 RO Permeate Water Quality Prediction &gt; Prediction and Preprocessing Results by MLR</a:t>
            </a:r>
          </a:p>
        </p:txBody>
      </p:sp>
      <p:sp>
        <p:nvSpPr>
          <p:cNvPr id="14" name="タイトル 4">
            <a:extLst>
              <a:ext uri="{FF2B5EF4-FFF2-40B4-BE49-F238E27FC236}">
                <a16:creationId xmlns:a16="http://schemas.microsoft.com/office/drawing/2014/main" id="{89A330B5-621F-FF35-AE8D-EA60AF7BE8D3}"/>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sz="2800" dirty="0"/>
              <a:t>Prediction results by Multiple Linear Regression</a:t>
            </a:r>
          </a:p>
        </p:txBody>
      </p:sp>
      <p:sp>
        <p:nvSpPr>
          <p:cNvPr id="15" name="テキスト ボックス 14">
            <a:extLst>
              <a:ext uri="{FF2B5EF4-FFF2-40B4-BE49-F238E27FC236}">
                <a16:creationId xmlns:a16="http://schemas.microsoft.com/office/drawing/2014/main" id="{902C79A9-9F4E-3361-1315-A64C4385DA87}"/>
              </a:ext>
            </a:extLst>
          </p:cNvPr>
          <p:cNvSpPr txBox="1"/>
          <p:nvPr/>
        </p:nvSpPr>
        <p:spPr>
          <a:xfrm>
            <a:off x="3398370" y="1134166"/>
            <a:ext cx="5153025"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altLang="ja-JP" sz="2000" b="1" dirty="0">
                <a:solidFill>
                  <a:schemeClr val="tx1"/>
                </a:solidFill>
              </a:rPr>
              <a:t>Combined Permeate TOC [mg/L]</a:t>
            </a:r>
            <a:endParaRPr lang="ja-JP" altLang="en-US" b="1" dirty="0">
              <a:solidFill>
                <a:schemeClr val="tx1"/>
              </a:solidFill>
            </a:endParaRPr>
          </a:p>
        </p:txBody>
      </p:sp>
    </p:spTree>
    <p:extLst>
      <p:ext uri="{BB962C8B-B14F-4D97-AF65-F5344CB8AC3E}">
        <p14:creationId xmlns:p14="http://schemas.microsoft.com/office/powerpoint/2010/main" val="2741834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3534FE37-89D9-4F7E-083E-1F80014926BB}"/>
              </a:ext>
            </a:extLst>
          </p:cNvPr>
          <p:cNvSpPr/>
          <p:nvPr/>
        </p:nvSpPr>
        <p:spPr>
          <a:xfrm>
            <a:off x="116114" y="6159950"/>
            <a:ext cx="11891667" cy="663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スライド番号プレースホルダー 2">
            <a:extLst>
              <a:ext uri="{FF2B5EF4-FFF2-40B4-BE49-F238E27FC236}">
                <a16:creationId xmlns:a16="http://schemas.microsoft.com/office/drawing/2014/main" id="{8741CAE7-D50D-3C3D-CB97-0D00DBEA67E0}"/>
              </a:ext>
            </a:extLst>
          </p:cNvPr>
          <p:cNvSpPr>
            <a:spLocks noGrp="1"/>
          </p:cNvSpPr>
          <p:nvPr>
            <p:ph type="sldNum" sz="quarter" idx="10"/>
          </p:nvPr>
        </p:nvSpPr>
        <p:spPr/>
        <p:txBody>
          <a:bodyPr/>
          <a:lstStyle/>
          <a:p>
            <a:fld id="{584EAAFE-CFE5-40AD-8E95-5BFF290DC5CF}" type="slidenum">
              <a:rPr kumimoji="1" lang="ja-JP" altLang="en-US" smtClean="0"/>
              <a:pPr/>
              <a:t>15</a:t>
            </a:fld>
            <a:endParaRPr kumimoji="1" lang="ja-JP" altLang="en-US"/>
          </a:p>
        </p:txBody>
      </p:sp>
      <p:pic>
        <p:nvPicPr>
          <p:cNvPr id="9" name="図 8" descr="グラフ&#10;&#10;自動的に生成された説明">
            <a:extLst>
              <a:ext uri="{FF2B5EF4-FFF2-40B4-BE49-F238E27FC236}">
                <a16:creationId xmlns:a16="http://schemas.microsoft.com/office/drawing/2014/main" id="{1B13B1DE-F432-37BE-61A5-FA71395776E4}"/>
              </a:ext>
            </a:extLst>
          </p:cNvPr>
          <p:cNvPicPr>
            <a:picLocks noChangeAspect="1"/>
          </p:cNvPicPr>
          <p:nvPr/>
        </p:nvPicPr>
        <p:blipFill rotWithShape="1">
          <a:blip r:embed="rId2">
            <a:extLst>
              <a:ext uri="{28A0092B-C50C-407E-A947-70E740481C1C}">
                <a14:useLocalDpi xmlns:a14="http://schemas.microsoft.com/office/drawing/2010/main" val="0"/>
              </a:ext>
            </a:extLst>
          </a:blip>
          <a:srcRect l="8760" t="6932" r="8697"/>
          <a:stretch/>
        </p:blipFill>
        <p:spPr>
          <a:xfrm>
            <a:off x="1346097" y="3876642"/>
            <a:ext cx="9274336" cy="2614238"/>
          </a:xfrm>
          <a:prstGeom prst="rect">
            <a:avLst/>
          </a:prstGeom>
        </p:spPr>
      </p:pic>
      <p:pic>
        <p:nvPicPr>
          <p:cNvPr id="11" name="図 10" descr="グラフ&#10;&#10;自動的に生成された説明">
            <a:extLst>
              <a:ext uri="{FF2B5EF4-FFF2-40B4-BE49-F238E27FC236}">
                <a16:creationId xmlns:a16="http://schemas.microsoft.com/office/drawing/2014/main" id="{9B626798-E860-0A26-2414-F5DFE993AF66}"/>
              </a:ext>
            </a:extLst>
          </p:cNvPr>
          <p:cNvPicPr>
            <a:picLocks noChangeAspect="1"/>
          </p:cNvPicPr>
          <p:nvPr/>
        </p:nvPicPr>
        <p:blipFill rotWithShape="1">
          <a:blip r:embed="rId3">
            <a:extLst>
              <a:ext uri="{28A0092B-C50C-407E-A947-70E740481C1C}">
                <a14:useLocalDpi xmlns:a14="http://schemas.microsoft.com/office/drawing/2010/main" val="0"/>
              </a:ext>
            </a:extLst>
          </a:blip>
          <a:srcRect l="8988" t="7037" r="9529"/>
          <a:stretch/>
        </p:blipFill>
        <p:spPr>
          <a:xfrm>
            <a:off x="1346097" y="1397163"/>
            <a:ext cx="9179028" cy="2618027"/>
          </a:xfrm>
          <a:prstGeom prst="rect">
            <a:avLst/>
          </a:prstGeom>
        </p:spPr>
      </p:pic>
      <p:sp>
        <p:nvSpPr>
          <p:cNvPr id="8" name="テキスト ボックス 7">
            <a:extLst>
              <a:ext uri="{FF2B5EF4-FFF2-40B4-BE49-F238E27FC236}">
                <a16:creationId xmlns:a16="http://schemas.microsoft.com/office/drawing/2014/main" id="{72D649DC-A156-54A9-114D-7AEC85C2BDBB}"/>
              </a:ext>
            </a:extLst>
          </p:cNvPr>
          <p:cNvSpPr txBox="1"/>
          <p:nvPr/>
        </p:nvSpPr>
        <p:spPr>
          <a:xfrm>
            <a:off x="571983" y="-20412"/>
            <a:ext cx="11345197" cy="338554"/>
          </a:xfrm>
          <a:prstGeom prst="rect">
            <a:avLst/>
          </a:prstGeom>
          <a:noFill/>
        </p:spPr>
        <p:txBody>
          <a:bodyPr wrap="square" rtlCol="0">
            <a:spAutoFit/>
          </a:bodyPr>
          <a:lstStyle/>
          <a:p>
            <a:r>
              <a:rPr lang="en-US" altLang="ja-JP" sz="1600" b="1" dirty="0">
                <a:solidFill>
                  <a:schemeClr val="bg1"/>
                </a:solidFill>
              </a:rPr>
              <a:t>2.2 RO Permeate Water Quality Prediction &gt; Prediction and Preprocessing Results by MLR</a:t>
            </a:r>
          </a:p>
        </p:txBody>
      </p:sp>
      <p:sp>
        <p:nvSpPr>
          <p:cNvPr id="10" name="タイトル 4">
            <a:extLst>
              <a:ext uri="{FF2B5EF4-FFF2-40B4-BE49-F238E27FC236}">
                <a16:creationId xmlns:a16="http://schemas.microsoft.com/office/drawing/2014/main" id="{5CF6B0DD-9BAE-A38D-B0F5-087F53DFA62B}"/>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Impact of Preprocessing on Prediction</a:t>
            </a:r>
            <a:endParaRPr lang="ja-JP" altLang="en-US" dirty="0"/>
          </a:p>
        </p:txBody>
      </p:sp>
      <p:sp>
        <p:nvSpPr>
          <p:cNvPr id="2" name="矢印: 下 1">
            <a:extLst>
              <a:ext uri="{FF2B5EF4-FFF2-40B4-BE49-F238E27FC236}">
                <a16:creationId xmlns:a16="http://schemas.microsoft.com/office/drawing/2014/main" id="{1D97AA02-E256-1446-F77C-88866F8EB474}"/>
              </a:ext>
            </a:extLst>
          </p:cNvPr>
          <p:cNvSpPr/>
          <p:nvPr/>
        </p:nvSpPr>
        <p:spPr>
          <a:xfrm>
            <a:off x="4021883" y="4048371"/>
            <a:ext cx="3922764" cy="4654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preprocessing</a:t>
            </a:r>
            <a:endParaRPr kumimoji="1" lang="ja-JP" altLang="en-US" dirty="0">
              <a:solidFill>
                <a:schemeClr val="tx1"/>
              </a:solidFill>
            </a:endParaRPr>
          </a:p>
        </p:txBody>
      </p:sp>
      <p:sp>
        <p:nvSpPr>
          <p:cNvPr id="4" name="テキスト ボックス 3">
            <a:extLst>
              <a:ext uri="{FF2B5EF4-FFF2-40B4-BE49-F238E27FC236}">
                <a16:creationId xmlns:a16="http://schemas.microsoft.com/office/drawing/2014/main" id="{18047AEA-2505-9515-9A38-F1582165543D}"/>
              </a:ext>
            </a:extLst>
          </p:cNvPr>
          <p:cNvSpPr txBox="1"/>
          <p:nvPr/>
        </p:nvSpPr>
        <p:spPr>
          <a:xfrm>
            <a:off x="3398370" y="1115116"/>
            <a:ext cx="5153025"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altLang="ja-JP" sz="2000" b="1" dirty="0">
                <a:solidFill>
                  <a:schemeClr val="tx1"/>
                </a:solidFill>
              </a:rPr>
              <a:t>Stage1 Permeate EC [</a:t>
            </a:r>
            <a:r>
              <a:rPr lang="en-US" altLang="ja-JP" sz="2000" b="1" dirty="0" err="1">
                <a:solidFill>
                  <a:schemeClr val="tx1"/>
                </a:solidFill>
              </a:rPr>
              <a:t>uS</a:t>
            </a:r>
            <a:r>
              <a:rPr lang="en-US" altLang="ja-JP" sz="2000" b="1" dirty="0">
                <a:solidFill>
                  <a:schemeClr val="tx1"/>
                </a:solidFill>
              </a:rPr>
              <a:t>/cm]</a:t>
            </a:r>
            <a:endParaRPr lang="ja-JP" altLang="en-US" b="1" dirty="0">
              <a:solidFill>
                <a:schemeClr val="tx1"/>
              </a:solidFill>
            </a:endParaRPr>
          </a:p>
        </p:txBody>
      </p:sp>
      <p:sp>
        <p:nvSpPr>
          <p:cNvPr id="6" name="テキスト ボックス 5">
            <a:extLst>
              <a:ext uri="{FF2B5EF4-FFF2-40B4-BE49-F238E27FC236}">
                <a16:creationId xmlns:a16="http://schemas.microsoft.com/office/drawing/2014/main" id="{E35410BF-46D9-3DAA-ACFA-5F361CEFE8EF}"/>
              </a:ext>
            </a:extLst>
          </p:cNvPr>
          <p:cNvSpPr txBox="1"/>
          <p:nvPr/>
        </p:nvSpPr>
        <p:spPr>
          <a:xfrm>
            <a:off x="396823" y="755683"/>
            <a:ext cx="8347127"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altLang="ja-JP" sz="2000" dirty="0">
                <a:solidFill>
                  <a:schemeClr val="tx1"/>
                </a:solidFill>
              </a:rPr>
              <a:t>Difference in prediction results with and without preprocessing.</a:t>
            </a:r>
            <a:endParaRPr lang="ja-JP" altLang="en-US" sz="2000" dirty="0">
              <a:solidFill>
                <a:schemeClr val="tx1"/>
              </a:solidFill>
            </a:endParaRPr>
          </a:p>
        </p:txBody>
      </p:sp>
    </p:spTree>
    <p:extLst>
      <p:ext uri="{BB962C8B-B14F-4D97-AF65-F5344CB8AC3E}">
        <p14:creationId xmlns:p14="http://schemas.microsoft.com/office/powerpoint/2010/main" val="1533568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6E75C434-44C4-F946-8177-F77CE640E887}"/>
              </a:ext>
            </a:extLst>
          </p:cNvPr>
          <p:cNvSpPr/>
          <p:nvPr/>
        </p:nvSpPr>
        <p:spPr>
          <a:xfrm>
            <a:off x="116114" y="6159950"/>
            <a:ext cx="11891667" cy="663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スライド番号プレースホルダー 2">
            <a:extLst>
              <a:ext uri="{FF2B5EF4-FFF2-40B4-BE49-F238E27FC236}">
                <a16:creationId xmlns:a16="http://schemas.microsoft.com/office/drawing/2014/main" id="{AE5C9D14-A530-87C5-D9AE-893360AC11B7}"/>
              </a:ext>
            </a:extLst>
          </p:cNvPr>
          <p:cNvSpPr>
            <a:spLocks noGrp="1"/>
          </p:cNvSpPr>
          <p:nvPr>
            <p:ph type="sldNum" sz="quarter" idx="10"/>
          </p:nvPr>
        </p:nvSpPr>
        <p:spPr/>
        <p:txBody>
          <a:bodyPr/>
          <a:lstStyle/>
          <a:p>
            <a:fld id="{584EAAFE-CFE5-40AD-8E95-5BFF290DC5CF}" type="slidenum">
              <a:rPr kumimoji="1" lang="ja-JP" altLang="en-US" smtClean="0"/>
              <a:pPr/>
              <a:t>16</a:t>
            </a:fld>
            <a:endParaRPr kumimoji="1" lang="ja-JP" altLang="en-US"/>
          </a:p>
        </p:txBody>
      </p:sp>
      <p:pic>
        <p:nvPicPr>
          <p:cNvPr id="4" name="図 3" descr="グラフ&#10;&#10;自動的に生成された説明">
            <a:extLst>
              <a:ext uri="{FF2B5EF4-FFF2-40B4-BE49-F238E27FC236}">
                <a16:creationId xmlns:a16="http://schemas.microsoft.com/office/drawing/2014/main" id="{C0D0E257-C163-5ACC-F2F2-C5265EE11F38}"/>
              </a:ext>
            </a:extLst>
          </p:cNvPr>
          <p:cNvPicPr>
            <a:picLocks noChangeAspect="1"/>
          </p:cNvPicPr>
          <p:nvPr/>
        </p:nvPicPr>
        <p:blipFill rotWithShape="1">
          <a:blip r:embed="rId2">
            <a:extLst>
              <a:ext uri="{28A0092B-C50C-407E-A947-70E740481C1C}">
                <a14:useLocalDpi xmlns:a14="http://schemas.microsoft.com/office/drawing/2010/main" val="0"/>
              </a:ext>
            </a:extLst>
          </a:blip>
          <a:srcRect l="8760" t="6932" r="8697"/>
          <a:stretch/>
        </p:blipFill>
        <p:spPr>
          <a:xfrm>
            <a:off x="1348961" y="1310997"/>
            <a:ext cx="9468843" cy="2669065"/>
          </a:xfrm>
          <a:prstGeom prst="rect">
            <a:avLst/>
          </a:prstGeom>
        </p:spPr>
      </p:pic>
      <p:pic>
        <p:nvPicPr>
          <p:cNvPr id="10" name="図 9" descr="グラフ, 散布図&#10;&#10;自動的に生成された説明">
            <a:extLst>
              <a:ext uri="{FF2B5EF4-FFF2-40B4-BE49-F238E27FC236}">
                <a16:creationId xmlns:a16="http://schemas.microsoft.com/office/drawing/2014/main" id="{01B31BA5-0D12-CB6F-513D-4E712BBBE41E}"/>
              </a:ext>
            </a:extLst>
          </p:cNvPr>
          <p:cNvPicPr>
            <a:picLocks noChangeAspect="1"/>
          </p:cNvPicPr>
          <p:nvPr/>
        </p:nvPicPr>
        <p:blipFill rotWithShape="1">
          <a:blip r:embed="rId3">
            <a:extLst>
              <a:ext uri="{28A0092B-C50C-407E-A947-70E740481C1C}">
                <a14:useLocalDpi xmlns:a14="http://schemas.microsoft.com/office/drawing/2010/main" val="0"/>
              </a:ext>
            </a:extLst>
          </a:blip>
          <a:srcRect l="8014" t="10370" r="7689"/>
          <a:stretch/>
        </p:blipFill>
        <p:spPr>
          <a:xfrm>
            <a:off x="1104517" y="4211895"/>
            <a:ext cx="9813955" cy="2608740"/>
          </a:xfrm>
          <a:prstGeom prst="rect">
            <a:avLst/>
          </a:prstGeom>
        </p:spPr>
      </p:pic>
      <p:sp>
        <p:nvSpPr>
          <p:cNvPr id="18" name="テキスト ボックス 17">
            <a:extLst>
              <a:ext uri="{FF2B5EF4-FFF2-40B4-BE49-F238E27FC236}">
                <a16:creationId xmlns:a16="http://schemas.microsoft.com/office/drawing/2014/main" id="{27C8048F-BE81-AD89-11B6-96B28EF6F7EC}"/>
              </a:ext>
            </a:extLst>
          </p:cNvPr>
          <p:cNvSpPr txBox="1"/>
          <p:nvPr/>
        </p:nvSpPr>
        <p:spPr>
          <a:xfrm>
            <a:off x="1816322" y="4354096"/>
            <a:ext cx="1756240" cy="369332"/>
          </a:xfrm>
          <a:prstGeom prst="rect">
            <a:avLst/>
          </a:prstGeom>
          <a:solidFill>
            <a:schemeClr val="bg1"/>
          </a:solidFill>
        </p:spPr>
        <p:txBody>
          <a:bodyPr wrap="square" rtlCol="0">
            <a:spAutoFit/>
          </a:bodyPr>
          <a:lstStyle/>
          <a:p>
            <a:r>
              <a:rPr kumimoji="1" lang="en-US" altLang="ja-JP" dirty="0"/>
              <a:t>Feed Pressure</a:t>
            </a:r>
            <a:endParaRPr kumimoji="1" lang="ja-JP" altLang="en-US" dirty="0"/>
          </a:p>
        </p:txBody>
      </p:sp>
      <p:sp>
        <p:nvSpPr>
          <p:cNvPr id="19" name="正方形/長方形 18">
            <a:extLst>
              <a:ext uri="{FF2B5EF4-FFF2-40B4-BE49-F238E27FC236}">
                <a16:creationId xmlns:a16="http://schemas.microsoft.com/office/drawing/2014/main" id="{68D8F439-AFF9-2645-8E29-07394D271747}"/>
              </a:ext>
            </a:extLst>
          </p:cNvPr>
          <p:cNvSpPr/>
          <p:nvPr/>
        </p:nvSpPr>
        <p:spPr>
          <a:xfrm>
            <a:off x="3609461" y="1462791"/>
            <a:ext cx="347330" cy="2199535"/>
          </a:xfrm>
          <a:prstGeom prst="rect">
            <a:avLst/>
          </a:prstGeom>
          <a:solidFill>
            <a:schemeClr val="accent4">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2" name="正方形/長方形 21">
            <a:extLst>
              <a:ext uri="{FF2B5EF4-FFF2-40B4-BE49-F238E27FC236}">
                <a16:creationId xmlns:a16="http://schemas.microsoft.com/office/drawing/2014/main" id="{B013B42F-4E63-35BE-4CD7-8E046A706F8C}"/>
              </a:ext>
            </a:extLst>
          </p:cNvPr>
          <p:cNvSpPr/>
          <p:nvPr/>
        </p:nvSpPr>
        <p:spPr>
          <a:xfrm>
            <a:off x="5244831" y="1448695"/>
            <a:ext cx="226828" cy="2214612"/>
          </a:xfrm>
          <a:prstGeom prst="rect">
            <a:avLst/>
          </a:prstGeom>
          <a:solidFill>
            <a:schemeClr val="accent4">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正方形/長方形 23">
            <a:extLst>
              <a:ext uri="{FF2B5EF4-FFF2-40B4-BE49-F238E27FC236}">
                <a16:creationId xmlns:a16="http://schemas.microsoft.com/office/drawing/2014/main" id="{BC9B96B6-A2AC-F147-ADCE-B53918917043}"/>
              </a:ext>
            </a:extLst>
          </p:cNvPr>
          <p:cNvSpPr/>
          <p:nvPr/>
        </p:nvSpPr>
        <p:spPr>
          <a:xfrm>
            <a:off x="5516487" y="1462141"/>
            <a:ext cx="226828" cy="2213887"/>
          </a:xfrm>
          <a:prstGeom prst="rect">
            <a:avLst/>
          </a:prstGeom>
          <a:solidFill>
            <a:schemeClr val="accent4">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正方形/長方形 25">
            <a:extLst>
              <a:ext uri="{FF2B5EF4-FFF2-40B4-BE49-F238E27FC236}">
                <a16:creationId xmlns:a16="http://schemas.microsoft.com/office/drawing/2014/main" id="{D69B7007-2517-AD73-1201-F776C90E178A}"/>
              </a:ext>
            </a:extLst>
          </p:cNvPr>
          <p:cNvSpPr/>
          <p:nvPr/>
        </p:nvSpPr>
        <p:spPr>
          <a:xfrm>
            <a:off x="8438992" y="1462141"/>
            <a:ext cx="226828" cy="2213886"/>
          </a:xfrm>
          <a:prstGeom prst="rect">
            <a:avLst/>
          </a:prstGeom>
          <a:solidFill>
            <a:schemeClr val="accent4">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テキスト ボックス 28">
            <a:extLst>
              <a:ext uri="{FF2B5EF4-FFF2-40B4-BE49-F238E27FC236}">
                <a16:creationId xmlns:a16="http://schemas.microsoft.com/office/drawing/2014/main" id="{0D0CBC22-B4D8-756D-6166-A046E6349FBE}"/>
              </a:ext>
            </a:extLst>
          </p:cNvPr>
          <p:cNvSpPr txBox="1"/>
          <p:nvPr/>
        </p:nvSpPr>
        <p:spPr>
          <a:xfrm>
            <a:off x="571983" y="-20412"/>
            <a:ext cx="11267592" cy="338554"/>
          </a:xfrm>
          <a:prstGeom prst="rect">
            <a:avLst/>
          </a:prstGeom>
          <a:noFill/>
        </p:spPr>
        <p:txBody>
          <a:bodyPr wrap="square" rtlCol="0">
            <a:spAutoFit/>
          </a:bodyPr>
          <a:lstStyle/>
          <a:p>
            <a:r>
              <a:rPr lang="en-US" altLang="ja-JP" sz="1600" b="1" dirty="0">
                <a:solidFill>
                  <a:schemeClr val="bg1"/>
                </a:solidFill>
              </a:rPr>
              <a:t>2.2 RO Permeate Water Quality Prediction &gt; Prediction and Preprocessing Results by MLR</a:t>
            </a:r>
          </a:p>
        </p:txBody>
      </p:sp>
      <p:sp>
        <p:nvSpPr>
          <p:cNvPr id="30" name="タイトル 4">
            <a:extLst>
              <a:ext uri="{FF2B5EF4-FFF2-40B4-BE49-F238E27FC236}">
                <a16:creationId xmlns:a16="http://schemas.microsoft.com/office/drawing/2014/main" id="{102B37F4-5564-CB58-1032-10B4B646FA20}"/>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Impact of Data Disturbance on Prediction</a:t>
            </a:r>
            <a:endParaRPr lang="ja-JP" altLang="en-US" dirty="0"/>
          </a:p>
        </p:txBody>
      </p:sp>
      <p:grpSp>
        <p:nvGrpSpPr>
          <p:cNvPr id="8" name="グループ化 7">
            <a:extLst>
              <a:ext uri="{FF2B5EF4-FFF2-40B4-BE49-F238E27FC236}">
                <a16:creationId xmlns:a16="http://schemas.microsoft.com/office/drawing/2014/main" id="{36AAC9E4-4774-7EB6-8BAE-BED1E7D59FC8}"/>
              </a:ext>
            </a:extLst>
          </p:cNvPr>
          <p:cNvGrpSpPr/>
          <p:nvPr/>
        </p:nvGrpSpPr>
        <p:grpSpPr>
          <a:xfrm>
            <a:off x="3535663" y="1111836"/>
            <a:ext cx="436611" cy="436969"/>
            <a:chOff x="4550496" y="1149972"/>
            <a:chExt cx="436611" cy="436969"/>
          </a:xfrm>
        </p:grpSpPr>
        <p:sp>
          <p:nvSpPr>
            <p:cNvPr id="6" name="二等辺三角形 5">
              <a:extLst>
                <a:ext uri="{FF2B5EF4-FFF2-40B4-BE49-F238E27FC236}">
                  <a16:creationId xmlns:a16="http://schemas.microsoft.com/office/drawing/2014/main" id="{92104732-EA4E-F041-1F62-C390B4FC18BB}"/>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7" name="テキスト ボックス 6">
              <a:extLst>
                <a:ext uri="{FF2B5EF4-FFF2-40B4-BE49-F238E27FC236}">
                  <a16:creationId xmlns:a16="http://schemas.microsoft.com/office/drawing/2014/main" id="{B1767555-351E-EFE3-DE5E-C5228D90BE14}"/>
                </a:ext>
              </a:extLst>
            </p:cNvPr>
            <p:cNvSpPr txBox="1"/>
            <p:nvPr/>
          </p:nvSpPr>
          <p:spPr>
            <a:xfrm>
              <a:off x="4571609" y="1149972"/>
              <a:ext cx="415498" cy="369332"/>
            </a:xfrm>
            <a:prstGeom prst="rect">
              <a:avLst/>
            </a:prstGeom>
            <a:noFill/>
          </p:spPr>
          <p:txBody>
            <a:bodyPr wrap="none" rtlCol="0">
              <a:spAutoFit/>
            </a:bodyPr>
            <a:lstStyle/>
            <a:p>
              <a:r>
                <a:rPr kumimoji="1" lang="ja-JP" altLang="en-US" dirty="0">
                  <a:solidFill>
                    <a:schemeClr val="bg1"/>
                  </a:solidFill>
                </a:rPr>
                <a:t>①</a:t>
              </a:r>
            </a:p>
          </p:txBody>
        </p:sp>
      </p:grpSp>
      <p:grpSp>
        <p:nvGrpSpPr>
          <p:cNvPr id="9" name="グループ化 8">
            <a:extLst>
              <a:ext uri="{FF2B5EF4-FFF2-40B4-BE49-F238E27FC236}">
                <a16:creationId xmlns:a16="http://schemas.microsoft.com/office/drawing/2014/main" id="{837BA8C1-2837-A250-9861-DC23D95D3040}"/>
              </a:ext>
            </a:extLst>
          </p:cNvPr>
          <p:cNvGrpSpPr/>
          <p:nvPr/>
        </p:nvGrpSpPr>
        <p:grpSpPr>
          <a:xfrm>
            <a:off x="5122452" y="1115024"/>
            <a:ext cx="436611" cy="436969"/>
            <a:chOff x="4550496" y="1149972"/>
            <a:chExt cx="436611" cy="436969"/>
          </a:xfrm>
        </p:grpSpPr>
        <p:sp>
          <p:nvSpPr>
            <p:cNvPr id="11" name="二等辺三角形 10">
              <a:extLst>
                <a:ext uri="{FF2B5EF4-FFF2-40B4-BE49-F238E27FC236}">
                  <a16:creationId xmlns:a16="http://schemas.microsoft.com/office/drawing/2014/main" id="{D74EFA46-707D-2C22-3C66-B1E86921697B}"/>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12" name="テキスト ボックス 11">
              <a:extLst>
                <a:ext uri="{FF2B5EF4-FFF2-40B4-BE49-F238E27FC236}">
                  <a16:creationId xmlns:a16="http://schemas.microsoft.com/office/drawing/2014/main" id="{F8A22583-5C1F-6560-3532-C288BF9111E2}"/>
                </a:ext>
              </a:extLst>
            </p:cNvPr>
            <p:cNvSpPr txBox="1"/>
            <p:nvPr/>
          </p:nvSpPr>
          <p:spPr>
            <a:xfrm>
              <a:off x="4571609" y="1149972"/>
              <a:ext cx="415498" cy="369332"/>
            </a:xfrm>
            <a:prstGeom prst="rect">
              <a:avLst/>
            </a:prstGeom>
            <a:noFill/>
          </p:spPr>
          <p:txBody>
            <a:bodyPr wrap="none" rtlCol="0">
              <a:spAutoFit/>
            </a:bodyPr>
            <a:lstStyle/>
            <a:p>
              <a:r>
                <a:rPr lang="ja-JP" altLang="en-US" dirty="0">
                  <a:solidFill>
                    <a:schemeClr val="bg1"/>
                  </a:solidFill>
                </a:rPr>
                <a:t>②</a:t>
              </a:r>
              <a:endParaRPr kumimoji="1" lang="ja-JP" altLang="en-US" dirty="0">
                <a:solidFill>
                  <a:schemeClr val="bg1"/>
                </a:solidFill>
              </a:endParaRPr>
            </a:p>
          </p:txBody>
        </p:sp>
      </p:grpSp>
      <p:grpSp>
        <p:nvGrpSpPr>
          <p:cNvPr id="13" name="グループ化 12">
            <a:extLst>
              <a:ext uri="{FF2B5EF4-FFF2-40B4-BE49-F238E27FC236}">
                <a16:creationId xmlns:a16="http://schemas.microsoft.com/office/drawing/2014/main" id="{DF747834-61F5-4FBC-ADEA-923D9ED1A8C3}"/>
              </a:ext>
            </a:extLst>
          </p:cNvPr>
          <p:cNvGrpSpPr/>
          <p:nvPr/>
        </p:nvGrpSpPr>
        <p:grpSpPr>
          <a:xfrm>
            <a:off x="5424727" y="1115024"/>
            <a:ext cx="436611" cy="436969"/>
            <a:chOff x="4550496" y="1149972"/>
            <a:chExt cx="436611" cy="436969"/>
          </a:xfrm>
        </p:grpSpPr>
        <p:sp>
          <p:nvSpPr>
            <p:cNvPr id="14" name="二等辺三角形 13">
              <a:extLst>
                <a:ext uri="{FF2B5EF4-FFF2-40B4-BE49-F238E27FC236}">
                  <a16:creationId xmlns:a16="http://schemas.microsoft.com/office/drawing/2014/main" id="{09DFC3C6-3173-FAF8-E3E5-3E1979D92EF3}"/>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15" name="テキスト ボックス 14">
              <a:extLst>
                <a:ext uri="{FF2B5EF4-FFF2-40B4-BE49-F238E27FC236}">
                  <a16:creationId xmlns:a16="http://schemas.microsoft.com/office/drawing/2014/main" id="{71ACEC21-7C18-CC16-70DF-9FAD2AB38874}"/>
                </a:ext>
              </a:extLst>
            </p:cNvPr>
            <p:cNvSpPr txBox="1"/>
            <p:nvPr/>
          </p:nvSpPr>
          <p:spPr>
            <a:xfrm>
              <a:off x="4571609" y="1149972"/>
              <a:ext cx="415498" cy="369332"/>
            </a:xfrm>
            <a:prstGeom prst="rect">
              <a:avLst/>
            </a:prstGeom>
            <a:noFill/>
          </p:spPr>
          <p:txBody>
            <a:bodyPr wrap="none" rtlCol="0">
              <a:spAutoFit/>
            </a:bodyPr>
            <a:lstStyle/>
            <a:p>
              <a:r>
                <a:rPr kumimoji="1" lang="ja-JP" altLang="en-US" dirty="0">
                  <a:solidFill>
                    <a:schemeClr val="bg1"/>
                  </a:solidFill>
                </a:rPr>
                <a:t>③</a:t>
              </a:r>
            </a:p>
          </p:txBody>
        </p:sp>
      </p:grpSp>
      <p:grpSp>
        <p:nvGrpSpPr>
          <p:cNvPr id="16" name="グループ化 15">
            <a:extLst>
              <a:ext uri="{FF2B5EF4-FFF2-40B4-BE49-F238E27FC236}">
                <a16:creationId xmlns:a16="http://schemas.microsoft.com/office/drawing/2014/main" id="{DF071B60-F76D-2029-B25E-3CABB9BB33AB}"/>
              </a:ext>
            </a:extLst>
          </p:cNvPr>
          <p:cNvGrpSpPr/>
          <p:nvPr/>
        </p:nvGrpSpPr>
        <p:grpSpPr>
          <a:xfrm>
            <a:off x="8328470" y="1110473"/>
            <a:ext cx="436611" cy="436969"/>
            <a:chOff x="4550496" y="1149972"/>
            <a:chExt cx="436611" cy="436969"/>
          </a:xfrm>
        </p:grpSpPr>
        <p:sp>
          <p:nvSpPr>
            <p:cNvPr id="27" name="二等辺三角形 26">
              <a:extLst>
                <a:ext uri="{FF2B5EF4-FFF2-40B4-BE49-F238E27FC236}">
                  <a16:creationId xmlns:a16="http://schemas.microsoft.com/office/drawing/2014/main" id="{30FC5538-85AF-E3C7-AC16-BA2A2A614DCD}"/>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28" name="テキスト ボックス 27">
              <a:extLst>
                <a:ext uri="{FF2B5EF4-FFF2-40B4-BE49-F238E27FC236}">
                  <a16:creationId xmlns:a16="http://schemas.microsoft.com/office/drawing/2014/main" id="{3B967624-E471-F86E-A87D-333985B918BF}"/>
                </a:ext>
              </a:extLst>
            </p:cNvPr>
            <p:cNvSpPr txBox="1"/>
            <p:nvPr/>
          </p:nvSpPr>
          <p:spPr>
            <a:xfrm>
              <a:off x="4571609" y="1149972"/>
              <a:ext cx="415498" cy="369332"/>
            </a:xfrm>
            <a:prstGeom prst="rect">
              <a:avLst/>
            </a:prstGeom>
            <a:noFill/>
          </p:spPr>
          <p:txBody>
            <a:bodyPr wrap="none" rtlCol="0">
              <a:spAutoFit/>
            </a:bodyPr>
            <a:lstStyle/>
            <a:p>
              <a:r>
                <a:rPr lang="ja-JP" altLang="en-US" dirty="0">
                  <a:solidFill>
                    <a:schemeClr val="bg1"/>
                  </a:solidFill>
                </a:rPr>
                <a:t>⑤</a:t>
              </a:r>
              <a:endParaRPr kumimoji="1" lang="ja-JP" altLang="en-US" dirty="0">
                <a:solidFill>
                  <a:schemeClr val="bg1"/>
                </a:solidFill>
              </a:endParaRPr>
            </a:p>
          </p:txBody>
        </p:sp>
      </p:grpSp>
      <p:sp>
        <p:nvSpPr>
          <p:cNvPr id="43" name="正方形/長方形 42">
            <a:extLst>
              <a:ext uri="{FF2B5EF4-FFF2-40B4-BE49-F238E27FC236}">
                <a16:creationId xmlns:a16="http://schemas.microsoft.com/office/drawing/2014/main" id="{087AFE90-459F-58C4-9060-C09B20274C98}"/>
              </a:ext>
            </a:extLst>
          </p:cNvPr>
          <p:cNvSpPr/>
          <p:nvPr/>
        </p:nvSpPr>
        <p:spPr>
          <a:xfrm>
            <a:off x="3609461" y="4276626"/>
            <a:ext cx="347330" cy="2227332"/>
          </a:xfrm>
          <a:prstGeom prst="rect">
            <a:avLst/>
          </a:prstGeom>
          <a:solidFill>
            <a:schemeClr val="accent4">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4" name="正方形/長方形 43">
            <a:extLst>
              <a:ext uri="{FF2B5EF4-FFF2-40B4-BE49-F238E27FC236}">
                <a16:creationId xmlns:a16="http://schemas.microsoft.com/office/drawing/2014/main" id="{007D48CF-F477-5E61-5D94-EF3D8962C68A}"/>
              </a:ext>
            </a:extLst>
          </p:cNvPr>
          <p:cNvSpPr/>
          <p:nvPr/>
        </p:nvSpPr>
        <p:spPr>
          <a:xfrm>
            <a:off x="5244831" y="4262530"/>
            <a:ext cx="226828" cy="2241428"/>
          </a:xfrm>
          <a:prstGeom prst="rect">
            <a:avLst/>
          </a:prstGeom>
          <a:solidFill>
            <a:schemeClr val="accent4">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5" name="正方形/長方形 44">
            <a:extLst>
              <a:ext uri="{FF2B5EF4-FFF2-40B4-BE49-F238E27FC236}">
                <a16:creationId xmlns:a16="http://schemas.microsoft.com/office/drawing/2014/main" id="{24FBE3FA-5CF6-8F59-62B2-88E12B391EF5}"/>
              </a:ext>
            </a:extLst>
          </p:cNvPr>
          <p:cNvSpPr/>
          <p:nvPr/>
        </p:nvSpPr>
        <p:spPr>
          <a:xfrm>
            <a:off x="5516487" y="4263277"/>
            <a:ext cx="226828" cy="2237068"/>
          </a:xfrm>
          <a:prstGeom prst="rect">
            <a:avLst/>
          </a:prstGeom>
          <a:solidFill>
            <a:schemeClr val="accent4">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正方形/長方形 45">
            <a:extLst>
              <a:ext uri="{FF2B5EF4-FFF2-40B4-BE49-F238E27FC236}">
                <a16:creationId xmlns:a16="http://schemas.microsoft.com/office/drawing/2014/main" id="{F1B10A36-F19B-EBE9-D58A-98D05E67610E}"/>
              </a:ext>
            </a:extLst>
          </p:cNvPr>
          <p:cNvSpPr/>
          <p:nvPr/>
        </p:nvSpPr>
        <p:spPr>
          <a:xfrm>
            <a:off x="8438992" y="4263275"/>
            <a:ext cx="226828" cy="2241427"/>
          </a:xfrm>
          <a:prstGeom prst="rect">
            <a:avLst/>
          </a:prstGeom>
          <a:solidFill>
            <a:schemeClr val="accent4">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47" name="グループ化 46">
            <a:extLst>
              <a:ext uri="{FF2B5EF4-FFF2-40B4-BE49-F238E27FC236}">
                <a16:creationId xmlns:a16="http://schemas.microsoft.com/office/drawing/2014/main" id="{734089F0-AE8C-DCD7-6176-EF7661CA9B12}"/>
              </a:ext>
            </a:extLst>
          </p:cNvPr>
          <p:cNvGrpSpPr/>
          <p:nvPr/>
        </p:nvGrpSpPr>
        <p:grpSpPr>
          <a:xfrm>
            <a:off x="3535663" y="3918490"/>
            <a:ext cx="436611" cy="436969"/>
            <a:chOff x="4550496" y="1149972"/>
            <a:chExt cx="436611" cy="436969"/>
          </a:xfrm>
        </p:grpSpPr>
        <p:sp>
          <p:nvSpPr>
            <p:cNvPr id="48" name="二等辺三角形 47">
              <a:extLst>
                <a:ext uri="{FF2B5EF4-FFF2-40B4-BE49-F238E27FC236}">
                  <a16:creationId xmlns:a16="http://schemas.microsoft.com/office/drawing/2014/main" id="{C327649F-868E-FF33-78AF-A09E89ADD54F}"/>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49" name="テキスト ボックス 48">
              <a:extLst>
                <a:ext uri="{FF2B5EF4-FFF2-40B4-BE49-F238E27FC236}">
                  <a16:creationId xmlns:a16="http://schemas.microsoft.com/office/drawing/2014/main" id="{0B5E5BA6-AF7B-AE62-97BC-ECB864130B4D}"/>
                </a:ext>
              </a:extLst>
            </p:cNvPr>
            <p:cNvSpPr txBox="1"/>
            <p:nvPr/>
          </p:nvSpPr>
          <p:spPr>
            <a:xfrm>
              <a:off x="4571609" y="1149972"/>
              <a:ext cx="415498" cy="369332"/>
            </a:xfrm>
            <a:prstGeom prst="rect">
              <a:avLst/>
            </a:prstGeom>
            <a:noFill/>
          </p:spPr>
          <p:txBody>
            <a:bodyPr wrap="none" rtlCol="0">
              <a:spAutoFit/>
            </a:bodyPr>
            <a:lstStyle/>
            <a:p>
              <a:r>
                <a:rPr kumimoji="1" lang="ja-JP" altLang="en-US" dirty="0">
                  <a:solidFill>
                    <a:schemeClr val="bg1"/>
                  </a:solidFill>
                </a:rPr>
                <a:t>①</a:t>
              </a:r>
            </a:p>
          </p:txBody>
        </p:sp>
      </p:grpSp>
      <p:grpSp>
        <p:nvGrpSpPr>
          <p:cNvPr id="50" name="グループ化 49">
            <a:extLst>
              <a:ext uri="{FF2B5EF4-FFF2-40B4-BE49-F238E27FC236}">
                <a16:creationId xmlns:a16="http://schemas.microsoft.com/office/drawing/2014/main" id="{F05DEA98-B3D5-0719-82C6-75F73407702A}"/>
              </a:ext>
            </a:extLst>
          </p:cNvPr>
          <p:cNvGrpSpPr/>
          <p:nvPr/>
        </p:nvGrpSpPr>
        <p:grpSpPr>
          <a:xfrm>
            <a:off x="5122452" y="3921678"/>
            <a:ext cx="436611" cy="436969"/>
            <a:chOff x="4550496" y="1149972"/>
            <a:chExt cx="436611" cy="436969"/>
          </a:xfrm>
        </p:grpSpPr>
        <p:sp>
          <p:nvSpPr>
            <p:cNvPr id="51" name="二等辺三角形 50">
              <a:extLst>
                <a:ext uri="{FF2B5EF4-FFF2-40B4-BE49-F238E27FC236}">
                  <a16:creationId xmlns:a16="http://schemas.microsoft.com/office/drawing/2014/main" id="{492B7C80-E65D-4718-3024-FD517E53D196}"/>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52" name="テキスト ボックス 51">
              <a:extLst>
                <a:ext uri="{FF2B5EF4-FFF2-40B4-BE49-F238E27FC236}">
                  <a16:creationId xmlns:a16="http://schemas.microsoft.com/office/drawing/2014/main" id="{03757A4B-4728-14A5-6201-BF601CCDFCB7}"/>
                </a:ext>
              </a:extLst>
            </p:cNvPr>
            <p:cNvSpPr txBox="1"/>
            <p:nvPr/>
          </p:nvSpPr>
          <p:spPr>
            <a:xfrm>
              <a:off x="4571609" y="1149972"/>
              <a:ext cx="415498" cy="369332"/>
            </a:xfrm>
            <a:prstGeom prst="rect">
              <a:avLst/>
            </a:prstGeom>
            <a:noFill/>
          </p:spPr>
          <p:txBody>
            <a:bodyPr wrap="none" rtlCol="0">
              <a:spAutoFit/>
            </a:bodyPr>
            <a:lstStyle/>
            <a:p>
              <a:r>
                <a:rPr lang="ja-JP" altLang="en-US" dirty="0">
                  <a:solidFill>
                    <a:schemeClr val="bg1"/>
                  </a:solidFill>
                </a:rPr>
                <a:t>②</a:t>
              </a:r>
              <a:endParaRPr kumimoji="1" lang="ja-JP" altLang="en-US" dirty="0">
                <a:solidFill>
                  <a:schemeClr val="bg1"/>
                </a:solidFill>
              </a:endParaRPr>
            </a:p>
          </p:txBody>
        </p:sp>
      </p:grpSp>
      <p:grpSp>
        <p:nvGrpSpPr>
          <p:cNvPr id="53" name="グループ化 52">
            <a:extLst>
              <a:ext uri="{FF2B5EF4-FFF2-40B4-BE49-F238E27FC236}">
                <a16:creationId xmlns:a16="http://schemas.microsoft.com/office/drawing/2014/main" id="{D7E59A56-A01F-A698-7D4D-A0CEAE3EA8E1}"/>
              </a:ext>
            </a:extLst>
          </p:cNvPr>
          <p:cNvGrpSpPr/>
          <p:nvPr/>
        </p:nvGrpSpPr>
        <p:grpSpPr>
          <a:xfrm>
            <a:off x="5424727" y="3921678"/>
            <a:ext cx="436611" cy="436969"/>
            <a:chOff x="4550496" y="1149972"/>
            <a:chExt cx="436611" cy="436969"/>
          </a:xfrm>
        </p:grpSpPr>
        <p:sp>
          <p:nvSpPr>
            <p:cNvPr id="54" name="二等辺三角形 53">
              <a:extLst>
                <a:ext uri="{FF2B5EF4-FFF2-40B4-BE49-F238E27FC236}">
                  <a16:creationId xmlns:a16="http://schemas.microsoft.com/office/drawing/2014/main" id="{0B204658-D89F-D5C5-DD67-578EF845DA19}"/>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55" name="テキスト ボックス 54">
              <a:extLst>
                <a:ext uri="{FF2B5EF4-FFF2-40B4-BE49-F238E27FC236}">
                  <a16:creationId xmlns:a16="http://schemas.microsoft.com/office/drawing/2014/main" id="{789AF0BA-D790-D2E9-3792-954BFC42FA17}"/>
                </a:ext>
              </a:extLst>
            </p:cNvPr>
            <p:cNvSpPr txBox="1"/>
            <p:nvPr/>
          </p:nvSpPr>
          <p:spPr>
            <a:xfrm>
              <a:off x="4571609" y="1149972"/>
              <a:ext cx="415498" cy="369332"/>
            </a:xfrm>
            <a:prstGeom prst="rect">
              <a:avLst/>
            </a:prstGeom>
            <a:noFill/>
          </p:spPr>
          <p:txBody>
            <a:bodyPr wrap="none" rtlCol="0">
              <a:spAutoFit/>
            </a:bodyPr>
            <a:lstStyle/>
            <a:p>
              <a:r>
                <a:rPr kumimoji="1" lang="ja-JP" altLang="en-US" dirty="0">
                  <a:solidFill>
                    <a:schemeClr val="bg1"/>
                  </a:solidFill>
                </a:rPr>
                <a:t>③</a:t>
              </a:r>
            </a:p>
          </p:txBody>
        </p:sp>
      </p:grpSp>
      <p:grpSp>
        <p:nvGrpSpPr>
          <p:cNvPr id="56" name="グループ化 55">
            <a:extLst>
              <a:ext uri="{FF2B5EF4-FFF2-40B4-BE49-F238E27FC236}">
                <a16:creationId xmlns:a16="http://schemas.microsoft.com/office/drawing/2014/main" id="{35121B4C-7264-3289-6757-A39F2D19DC5F}"/>
              </a:ext>
            </a:extLst>
          </p:cNvPr>
          <p:cNvGrpSpPr/>
          <p:nvPr/>
        </p:nvGrpSpPr>
        <p:grpSpPr>
          <a:xfrm>
            <a:off x="8328470" y="3917127"/>
            <a:ext cx="436611" cy="436969"/>
            <a:chOff x="4550496" y="1149972"/>
            <a:chExt cx="436611" cy="436969"/>
          </a:xfrm>
        </p:grpSpPr>
        <p:sp>
          <p:nvSpPr>
            <p:cNvPr id="57" name="二等辺三角形 56">
              <a:extLst>
                <a:ext uri="{FF2B5EF4-FFF2-40B4-BE49-F238E27FC236}">
                  <a16:creationId xmlns:a16="http://schemas.microsoft.com/office/drawing/2014/main" id="{5A37BAD6-27CE-55F4-3EE9-354D3BBAD636}"/>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58" name="テキスト ボックス 57">
              <a:extLst>
                <a:ext uri="{FF2B5EF4-FFF2-40B4-BE49-F238E27FC236}">
                  <a16:creationId xmlns:a16="http://schemas.microsoft.com/office/drawing/2014/main" id="{BA3B9888-2CF6-2E30-2278-7F032AF9F557}"/>
                </a:ext>
              </a:extLst>
            </p:cNvPr>
            <p:cNvSpPr txBox="1"/>
            <p:nvPr/>
          </p:nvSpPr>
          <p:spPr>
            <a:xfrm>
              <a:off x="4571609" y="1149972"/>
              <a:ext cx="415498" cy="369332"/>
            </a:xfrm>
            <a:prstGeom prst="rect">
              <a:avLst/>
            </a:prstGeom>
            <a:noFill/>
          </p:spPr>
          <p:txBody>
            <a:bodyPr wrap="none" rtlCol="0">
              <a:spAutoFit/>
            </a:bodyPr>
            <a:lstStyle/>
            <a:p>
              <a:r>
                <a:rPr kumimoji="1" lang="ja-JP" altLang="en-US" dirty="0">
                  <a:solidFill>
                    <a:schemeClr val="bg1"/>
                  </a:solidFill>
                </a:rPr>
                <a:t>⑤</a:t>
              </a:r>
            </a:p>
          </p:txBody>
        </p:sp>
      </p:grpSp>
      <p:sp>
        <p:nvSpPr>
          <p:cNvPr id="17" name="テキスト ボックス 16">
            <a:extLst>
              <a:ext uri="{FF2B5EF4-FFF2-40B4-BE49-F238E27FC236}">
                <a16:creationId xmlns:a16="http://schemas.microsoft.com/office/drawing/2014/main" id="{F0BF21DF-C34C-3E33-DEB5-520CE5922F7E}"/>
              </a:ext>
            </a:extLst>
          </p:cNvPr>
          <p:cNvSpPr txBox="1"/>
          <p:nvPr/>
        </p:nvSpPr>
        <p:spPr>
          <a:xfrm>
            <a:off x="1807645" y="1551993"/>
            <a:ext cx="3349782" cy="369332"/>
          </a:xfrm>
          <a:prstGeom prst="rect">
            <a:avLst/>
          </a:prstGeom>
          <a:solidFill>
            <a:schemeClr val="bg1"/>
          </a:solidFill>
        </p:spPr>
        <p:txBody>
          <a:bodyPr wrap="square" rtlCol="0">
            <a:spAutoFit/>
          </a:bodyPr>
          <a:lstStyle/>
          <a:p>
            <a:r>
              <a:rPr lang="en-US" altLang="ja-JP" sz="1800" dirty="0"/>
              <a:t>Target ① Stage1 Permeate EC </a:t>
            </a:r>
            <a:endParaRPr kumimoji="1" lang="ja-JP" altLang="en-US" dirty="0"/>
          </a:p>
        </p:txBody>
      </p:sp>
      <p:sp>
        <p:nvSpPr>
          <p:cNvPr id="20" name="正方形/長方形 19">
            <a:extLst>
              <a:ext uri="{FF2B5EF4-FFF2-40B4-BE49-F238E27FC236}">
                <a16:creationId xmlns:a16="http://schemas.microsoft.com/office/drawing/2014/main" id="{2818A503-0762-6CCC-8C92-D7AF55D09B22}"/>
              </a:ext>
            </a:extLst>
          </p:cNvPr>
          <p:cNvSpPr/>
          <p:nvPr/>
        </p:nvSpPr>
        <p:spPr>
          <a:xfrm>
            <a:off x="6501732" y="4263276"/>
            <a:ext cx="226828" cy="2241428"/>
          </a:xfrm>
          <a:prstGeom prst="rect">
            <a:avLst/>
          </a:prstGeom>
          <a:solidFill>
            <a:schemeClr val="accent4">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21" name="グループ化 20">
            <a:extLst>
              <a:ext uri="{FF2B5EF4-FFF2-40B4-BE49-F238E27FC236}">
                <a16:creationId xmlns:a16="http://schemas.microsoft.com/office/drawing/2014/main" id="{A0A6E12D-977B-0790-D053-355D0A841302}"/>
              </a:ext>
            </a:extLst>
          </p:cNvPr>
          <p:cNvGrpSpPr/>
          <p:nvPr/>
        </p:nvGrpSpPr>
        <p:grpSpPr>
          <a:xfrm>
            <a:off x="6391210" y="3917127"/>
            <a:ext cx="436611" cy="436969"/>
            <a:chOff x="4550496" y="1149972"/>
            <a:chExt cx="436611" cy="436969"/>
          </a:xfrm>
        </p:grpSpPr>
        <p:sp>
          <p:nvSpPr>
            <p:cNvPr id="23" name="二等辺三角形 22">
              <a:extLst>
                <a:ext uri="{FF2B5EF4-FFF2-40B4-BE49-F238E27FC236}">
                  <a16:creationId xmlns:a16="http://schemas.microsoft.com/office/drawing/2014/main" id="{BC22C895-11C8-D29F-FB46-7DAD7374DA78}"/>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25" name="テキスト ボックス 24">
              <a:extLst>
                <a:ext uri="{FF2B5EF4-FFF2-40B4-BE49-F238E27FC236}">
                  <a16:creationId xmlns:a16="http://schemas.microsoft.com/office/drawing/2014/main" id="{38A9FFBF-CDFD-5A6C-60AF-F9D26B5B8273}"/>
                </a:ext>
              </a:extLst>
            </p:cNvPr>
            <p:cNvSpPr txBox="1"/>
            <p:nvPr/>
          </p:nvSpPr>
          <p:spPr>
            <a:xfrm>
              <a:off x="4571609" y="1149972"/>
              <a:ext cx="415498" cy="369332"/>
            </a:xfrm>
            <a:prstGeom prst="rect">
              <a:avLst/>
            </a:prstGeom>
            <a:noFill/>
          </p:spPr>
          <p:txBody>
            <a:bodyPr wrap="none" rtlCol="0">
              <a:spAutoFit/>
            </a:bodyPr>
            <a:lstStyle/>
            <a:p>
              <a:r>
                <a:rPr lang="ja-JP" altLang="en-US" dirty="0">
                  <a:solidFill>
                    <a:schemeClr val="bg1"/>
                  </a:solidFill>
                </a:rPr>
                <a:t>④</a:t>
              </a:r>
              <a:endParaRPr kumimoji="1" lang="ja-JP" altLang="en-US" dirty="0">
                <a:solidFill>
                  <a:schemeClr val="bg1"/>
                </a:solidFill>
              </a:endParaRPr>
            </a:p>
          </p:txBody>
        </p:sp>
      </p:grpSp>
      <p:sp>
        <p:nvSpPr>
          <p:cNvPr id="31" name="正方形/長方形 30">
            <a:extLst>
              <a:ext uri="{FF2B5EF4-FFF2-40B4-BE49-F238E27FC236}">
                <a16:creationId xmlns:a16="http://schemas.microsoft.com/office/drawing/2014/main" id="{F0EC5291-7B2D-25B3-8266-F5447931CD83}"/>
              </a:ext>
            </a:extLst>
          </p:cNvPr>
          <p:cNvSpPr/>
          <p:nvPr/>
        </p:nvSpPr>
        <p:spPr>
          <a:xfrm>
            <a:off x="6497896" y="1426718"/>
            <a:ext cx="226828" cy="2241428"/>
          </a:xfrm>
          <a:prstGeom prst="rect">
            <a:avLst/>
          </a:prstGeom>
          <a:solidFill>
            <a:schemeClr val="accent4">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32" name="グループ化 31">
            <a:extLst>
              <a:ext uri="{FF2B5EF4-FFF2-40B4-BE49-F238E27FC236}">
                <a16:creationId xmlns:a16="http://schemas.microsoft.com/office/drawing/2014/main" id="{7B0824EA-FCB7-81B9-2D26-0B34C4D200B8}"/>
              </a:ext>
            </a:extLst>
          </p:cNvPr>
          <p:cNvGrpSpPr/>
          <p:nvPr/>
        </p:nvGrpSpPr>
        <p:grpSpPr>
          <a:xfrm>
            <a:off x="6387374" y="1113916"/>
            <a:ext cx="436611" cy="436969"/>
            <a:chOff x="4550496" y="1149972"/>
            <a:chExt cx="436611" cy="436969"/>
          </a:xfrm>
        </p:grpSpPr>
        <p:sp>
          <p:nvSpPr>
            <p:cNvPr id="33" name="二等辺三角形 32">
              <a:extLst>
                <a:ext uri="{FF2B5EF4-FFF2-40B4-BE49-F238E27FC236}">
                  <a16:creationId xmlns:a16="http://schemas.microsoft.com/office/drawing/2014/main" id="{2B1C160B-4FF6-8C18-A697-499C3AD1B2C1}"/>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34" name="テキスト ボックス 33">
              <a:extLst>
                <a:ext uri="{FF2B5EF4-FFF2-40B4-BE49-F238E27FC236}">
                  <a16:creationId xmlns:a16="http://schemas.microsoft.com/office/drawing/2014/main" id="{80C59B56-D21A-F357-402A-8A1F9B817FBD}"/>
                </a:ext>
              </a:extLst>
            </p:cNvPr>
            <p:cNvSpPr txBox="1"/>
            <p:nvPr/>
          </p:nvSpPr>
          <p:spPr>
            <a:xfrm>
              <a:off x="4571609" y="1149972"/>
              <a:ext cx="415498" cy="369332"/>
            </a:xfrm>
            <a:prstGeom prst="rect">
              <a:avLst/>
            </a:prstGeom>
            <a:noFill/>
          </p:spPr>
          <p:txBody>
            <a:bodyPr wrap="none" rtlCol="0">
              <a:spAutoFit/>
            </a:bodyPr>
            <a:lstStyle/>
            <a:p>
              <a:r>
                <a:rPr lang="ja-JP" altLang="en-US" dirty="0">
                  <a:solidFill>
                    <a:schemeClr val="bg1"/>
                  </a:solidFill>
                </a:rPr>
                <a:t>④</a:t>
              </a:r>
              <a:endParaRPr kumimoji="1" lang="ja-JP" altLang="en-US" dirty="0">
                <a:solidFill>
                  <a:schemeClr val="bg1"/>
                </a:solidFill>
              </a:endParaRPr>
            </a:p>
          </p:txBody>
        </p:sp>
      </p:grpSp>
    </p:spTree>
    <p:extLst>
      <p:ext uri="{BB962C8B-B14F-4D97-AF65-F5344CB8AC3E}">
        <p14:creationId xmlns:p14="http://schemas.microsoft.com/office/powerpoint/2010/main" val="39852574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69509876-199D-4D76-F32D-1F42E09C5676}"/>
              </a:ext>
            </a:extLst>
          </p:cNvPr>
          <p:cNvSpPr/>
          <p:nvPr/>
        </p:nvSpPr>
        <p:spPr>
          <a:xfrm>
            <a:off x="296090" y="2475581"/>
            <a:ext cx="10676710" cy="2073748"/>
          </a:xfrm>
          <a:prstGeom prst="rect">
            <a:avLst/>
          </a:prstGeom>
          <a:solidFill>
            <a:srgbClr val="E3F4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C92A8C16-1BBD-7384-1E6D-FB5F3E21D5AA}"/>
              </a:ext>
            </a:extLst>
          </p:cNvPr>
          <p:cNvSpPr>
            <a:spLocks noGrp="1"/>
          </p:cNvSpPr>
          <p:nvPr>
            <p:ph type="title"/>
          </p:nvPr>
        </p:nvSpPr>
        <p:spPr>
          <a:xfrm>
            <a:off x="517055" y="220172"/>
            <a:ext cx="11400125" cy="518094"/>
          </a:xfrm>
        </p:spPr>
        <p:txBody>
          <a:bodyPr>
            <a:normAutofit/>
          </a:bodyPr>
          <a:lstStyle/>
          <a:p>
            <a:r>
              <a:rPr kumimoji="1" lang="en-US" altLang="ja-JP" dirty="0"/>
              <a:t>Today’s Topic Agenda</a:t>
            </a:r>
            <a:endParaRPr kumimoji="1" lang="ja-JP" altLang="en-US" dirty="0"/>
          </a:p>
        </p:txBody>
      </p:sp>
      <p:sp>
        <p:nvSpPr>
          <p:cNvPr id="3" name="スライド番号プレースホルダー 2">
            <a:extLst>
              <a:ext uri="{FF2B5EF4-FFF2-40B4-BE49-F238E27FC236}">
                <a16:creationId xmlns:a16="http://schemas.microsoft.com/office/drawing/2014/main" id="{F46C80BF-0E93-4F08-138D-1506BD6BB205}"/>
              </a:ext>
            </a:extLst>
          </p:cNvPr>
          <p:cNvSpPr>
            <a:spLocks noGrp="1"/>
          </p:cNvSpPr>
          <p:nvPr>
            <p:ph type="sldNum" sz="quarter" idx="10"/>
          </p:nvPr>
        </p:nvSpPr>
        <p:spPr/>
        <p:txBody>
          <a:bodyPr/>
          <a:lstStyle/>
          <a:p>
            <a:fld id="{584EAAFE-CFE5-40AD-8E95-5BFF290DC5CF}" type="slidenum">
              <a:rPr kumimoji="1" lang="ja-JP" altLang="en-US" smtClean="0"/>
              <a:pPr/>
              <a:t>17</a:t>
            </a:fld>
            <a:endParaRPr kumimoji="1" lang="ja-JP" altLang="en-US"/>
          </a:p>
        </p:txBody>
      </p:sp>
      <p:sp>
        <p:nvSpPr>
          <p:cNvPr id="4" name="テキスト プレースホルダー 3">
            <a:extLst>
              <a:ext uri="{FF2B5EF4-FFF2-40B4-BE49-F238E27FC236}">
                <a16:creationId xmlns:a16="http://schemas.microsoft.com/office/drawing/2014/main" id="{608DC670-2A7A-7786-183E-F0284CF5D620}"/>
              </a:ext>
            </a:extLst>
          </p:cNvPr>
          <p:cNvSpPr>
            <a:spLocks noGrp="1"/>
          </p:cNvSpPr>
          <p:nvPr>
            <p:ph type="body" sz="quarter" idx="11"/>
          </p:nvPr>
        </p:nvSpPr>
        <p:spPr>
          <a:xfrm>
            <a:off x="186973" y="911927"/>
            <a:ext cx="11820808" cy="5809548"/>
          </a:xfrm>
        </p:spPr>
        <p:txBody>
          <a:bodyPr/>
          <a:lstStyle/>
          <a:p>
            <a:pPr marL="546100" indent="-457200">
              <a:buClr>
                <a:schemeClr val="bg2"/>
              </a:buClr>
              <a:buFont typeface="+mj-lt"/>
              <a:buAutoNum type="alphaUcParenR"/>
            </a:pPr>
            <a:r>
              <a:rPr kumimoji="1" lang="en-US" altLang="ja-JP" b="0" dirty="0">
                <a:solidFill>
                  <a:schemeClr val="bg2"/>
                </a:solidFill>
              </a:rPr>
              <a:t>Multiple Regression Model</a:t>
            </a:r>
            <a:endParaRPr lang="en-US" altLang="ja-JP" sz="2000" dirty="0">
              <a:solidFill>
                <a:schemeClr val="bg2"/>
              </a:solidFill>
            </a:endParaRPr>
          </a:p>
          <a:p>
            <a:pPr marL="1003300" lvl="2" indent="0">
              <a:buNone/>
            </a:pPr>
            <a:r>
              <a:rPr lang="en-US" altLang="ja-JP" sz="2000" dirty="0">
                <a:solidFill>
                  <a:schemeClr val="bg2"/>
                </a:solidFill>
              </a:rPr>
              <a:t>A-1</a:t>
            </a:r>
            <a:r>
              <a:rPr lang="ja-JP" altLang="en-US" sz="2000" dirty="0">
                <a:solidFill>
                  <a:schemeClr val="bg2"/>
                </a:solidFill>
              </a:rPr>
              <a:t>：</a:t>
            </a:r>
            <a:r>
              <a:rPr lang="en-US" altLang="ja-JP" sz="2000" dirty="0">
                <a:solidFill>
                  <a:schemeClr val="bg2"/>
                </a:solidFill>
              </a:rPr>
              <a:t>Prediction results from systematically pre-processed data</a:t>
            </a:r>
          </a:p>
          <a:p>
            <a:pPr marL="1974850" lvl="4" indent="-342900">
              <a:lnSpc>
                <a:spcPct val="50000"/>
              </a:lnSpc>
              <a:buFont typeface="Arial" panose="020B0604020202020204" pitchFamily="34" charset="0"/>
              <a:buChar char="•"/>
            </a:pPr>
            <a:r>
              <a:rPr lang="en-US" altLang="ja-JP" sz="2000" dirty="0">
                <a:solidFill>
                  <a:schemeClr val="bg2"/>
                </a:solidFill>
              </a:rPr>
              <a:t>Target</a:t>
            </a:r>
            <a:r>
              <a:rPr lang="ja-JP" altLang="en-US" sz="2000" dirty="0">
                <a:solidFill>
                  <a:schemeClr val="bg2"/>
                </a:solidFill>
              </a:rPr>
              <a:t>①</a:t>
            </a:r>
            <a:r>
              <a:rPr lang="en-US" altLang="ja-JP" sz="2000" dirty="0">
                <a:solidFill>
                  <a:schemeClr val="bg2"/>
                </a:solidFill>
              </a:rPr>
              <a:t> / Target</a:t>
            </a:r>
            <a:r>
              <a:rPr lang="ja-JP" altLang="en-US" sz="2000" dirty="0">
                <a:solidFill>
                  <a:schemeClr val="bg2"/>
                </a:solidFill>
              </a:rPr>
              <a:t>④</a:t>
            </a:r>
            <a:endParaRPr lang="en-US" altLang="ja-JP" sz="2000" dirty="0">
              <a:solidFill>
                <a:schemeClr val="bg2"/>
              </a:solidFill>
            </a:endParaRPr>
          </a:p>
          <a:p>
            <a:pPr marL="100330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1" lang="en-US" altLang="ja-JP" sz="2000" b="0" i="0" u="none" strike="noStrike" kern="1200" cap="none" spc="0" normalizeH="0" baseline="0" noProof="0" dirty="0">
                <a:ln>
                  <a:noFill/>
                </a:ln>
                <a:solidFill>
                  <a:schemeClr val="bg2"/>
                </a:solidFill>
                <a:effectLst/>
                <a:uLnTx/>
                <a:uFillTx/>
                <a:latin typeface="Arial"/>
                <a:ea typeface="Meiryo UI"/>
                <a:cs typeface="+mn-cs"/>
              </a:rPr>
              <a:t>A-2</a:t>
            </a:r>
            <a:r>
              <a:rPr kumimoji="1" lang="ja-JP" altLang="en-US" sz="2000" b="0" i="0" u="none" strike="noStrike" kern="1200" cap="none" spc="0" normalizeH="0" baseline="0" noProof="0" dirty="0">
                <a:ln>
                  <a:noFill/>
                </a:ln>
                <a:solidFill>
                  <a:schemeClr val="bg2"/>
                </a:solidFill>
                <a:effectLst/>
                <a:uLnTx/>
                <a:uFillTx/>
                <a:latin typeface="Arial"/>
                <a:ea typeface="Meiryo UI"/>
                <a:cs typeface="+mn-cs"/>
              </a:rPr>
              <a:t>：</a:t>
            </a:r>
            <a:r>
              <a:rPr kumimoji="1" lang="en-US" altLang="ja-JP" sz="2000" b="0" i="0" u="none" strike="noStrike" kern="1200" cap="none" spc="0" normalizeH="0" baseline="0" noProof="0" dirty="0">
                <a:ln>
                  <a:noFill/>
                </a:ln>
                <a:solidFill>
                  <a:schemeClr val="bg2"/>
                </a:solidFill>
                <a:effectLst/>
                <a:uLnTx/>
                <a:uFillTx/>
                <a:latin typeface="Arial"/>
                <a:ea typeface="Meiryo UI"/>
                <a:cs typeface="+mn-cs"/>
              </a:rPr>
              <a:t>Difference in prediction results with and without preprocessing</a:t>
            </a:r>
          </a:p>
          <a:p>
            <a:pPr marL="1631950" lvl="4">
              <a:lnSpc>
                <a:spcPct val="50000"/>
              </a:lnSpc>
            </a:pPr>
            <a:endParaRPr kumimoji="1" lang="en-US" altLang="ja-JP" dirty="0"/>
          </a:p>
          <a:p>
            <a:pPr marL="546100" indent="-457200">
              <a:buFont typeface="+mj-ea"/>
              <a:buAutoNum type="alphaUcParenR"/>
            </a:pPr>
            <a:r>
              <a:rPr kumimoji="1" lang="en-US" altLang="ja-JP" b="0" dirty="0"/>
              <a:t>Radom Forest</a:t>
            </a:r>
            <a:r>
              <a:rPr kumimoji="1" lang="ja-JP" altLang="en-US" b="0" dirty="0"/>
              <a:t>（</a:t>
            </a:r>
            <a:r>
              <a:rPr kumimoji="1" lang="en-US" altLang="ja-JP" b="0" dirty="0"/>
              <a:t>New Approach</a:t>
            </a:r>
            <a:r>
              <a:rPr kumimoji="1" lang="ja-JP" altLang="en-US" b="0" dirty="0"/>
              <a:t>）</a:t>
            </a:r>
            <a:endParaRPr lang="en-US" altLang="ja-JP" b="0" dirty="0"/>
          </a:p>
          <a:p>
            <a:pPr marL="1003300" lvl="2" indent="0">
              <a:buNone/>
            </a:pPr>
            <a:r>
              <a:rPr lang="en-US" altLang="ja-JP" sz="2000" dirty="0"/>
              <a:t>B-1</a:t>
            </a:r>
            <a:r>
              <a:rPr lang="ja-JP" altLang="en-US" sz="2000" dirty="0"/>
              <a:t>：</a:t>
            </a:r>
            <a:r>
              <a:rPr lang="en-US" altLang="ja-JP" sz="2000" dirty="0"/>
              <a:t>Prediction results from systematically pre-processed data with Random Forest</a:t>
            </a:r>
          </a:p>
          <a:p>
            <a:pPr marL="1974850" lvl="4" indent="-342900">
              <a:lnSpc>
                <a:spcPct val="50000"/>
              </a:lnSpc>
              <a:buFont typeface="Arial" panose="020B0604020202020204" pitchFamily="34" charset="0"/>
              <a:buChar char="•"/>
            </a:pPr>
            <a:r>
              <a:rPr lang="en-US" altLang="ja-JP" sz="2000" dirty="0"/>
              <a:t>Target</a:t>
            </a:r>
            <a:r>
              <a:rPr lang="ja-JP" altLang="en-US" sz="2000" dirty="0"/>
              <a:t>①</a:t>
            </a:r>
            <a:r>
              <a:rPr lang="en-US" altLang="ja-JP" sz="2000" dirty="0"/>
              <a:t> / Target</a:t>
            </a:r>
            <a:r>
              <a:rPr lang="ja-JP" altLang="en-US" sz="2000" dirty="0"/>
              <a:t>④</a:t>
            </a:r>
            <a:endParaRPr lang="en-US" altLang="ja-JP" sz="2000" dirty="0"/>
          </a:p>
          <a:p>
            <a:pPr marL="1003300" lvl="2" indent="0">
              <a:buNone/>
            </a:pPr>
            <a:r>
              <a:rPr lang="en-US" altLang="ja-JP" sz="2000" dirty="0"/>
              <a:t>B-2</a:t>
            </a:r>
            <a:r>
              <a:rPr lang="ja-JP" altLang="en-US" sz="2000" dirty="0"/>
              <a:t>：</a:t>
            </a:r>
            <a:r>
              <a:rPr lang="en-US" altLang="ja-JP" sz="2000" dirty="0"/>
              <a:t>Difference in prediction results </a:t>
            </a:r>
            <a:br>
              <a:rPr lang="en-US" altLang="ja-JP" sz="2000" dirty="0"/>
            </a:br>
            <a:r>
              <a:rPr lang="ja-JP" altLang="en-US" sz="2000" dirty="0"/>
              <a:t>　　　　</a:t>
            </a:r>
            <a:r>
              <a:rPr lang="en-US" altLang="ja-JP" sz="2000" dirty="0"/>
              <a:t>between Multiple Regression Model</a:t>
            </a:r>
            <a:r>
              <a:rPr lang="ja-JP" altLang="en-US" sz="2000" dirty="0"/>
              <a:t>（</a:t>
            </a:r>
            <a:r>
              <a:rPr lang="en-US" altLang="ja-JP" sz="2000" dirty="0"/>
              <a:t>A-1</a:t>
            </a:r>
            <a:r>
              <a:rPr lang="ja-JP" altLang="en-US" sz="2000" dirty="0"/>
              <a:t>）</a:t>
            </a:r>
            <a:r>
              <a:rPr lang="en-US" altLang="ja-JP" sz="2000" dirty="0"/>
              <a:t> and Random Forest</a:t>
            </a:r>
            <a:r>
              <a:rPr lang="ja-JP" altLang="en-US" sz="2000" dirty="0"/>
              <a:t>（</a:t>
            </a:r>
            <a:r>
              <a:rPr lang="en-US" altLang="ja-JP" sz="2000" dirty="0"/>
              <a:t>B-1</a:t>
            </a:r>
            <a:r>
              <a:rPr lang="ja-JP" altLang="en-US" sz="2000" dirty="0"/>
              <a:t>）</a:t>
            </a:r>
            <a:endParaRPr lang="en-US" altLang="ja-JP" sz="2000" dirty="0"/>
          </a:p>
          <a:p>
            <a:pPr marL="1003300" lvl="2" indent="0">
              <a:buNone/>
            </a:pPr>
            <a:r>
              <a:rPr kumimoji="1" lang="en-US" altLang="ja-JP" sz="2000" dirty="0"/>
              <a:t>B-3</a:t>
            </a:r>
            <a:r>
              <a:rPr kumimoji="1" lang="ja-JP" altLang="en-US" sz="2000" dirty="0"/>
              <a:t>：</a:t>
            </a:r>
            <a:r>
              <a:rPr lang="en-US" altLang="ja-JP" sz="2000" dirty="0"/>
              <a:t>C</a:t>
            </a:r>
            <a:r>
              <a:rPr kumimoji="1" lang="en-US" altLang="ja-JP" sz="2000" dirty="0"/>
              <a:t>onsideration of B-2 </a:t>
            </a:r>
            <a:r>
              <a:rPr kumimoji="1" lang="ja-JP" altLang="en-US" sz="2000" dirty="0"/>
              <a:t>（</a:t>
            </a:r>
            <a:r>
              <a:rPr kumimoji="1" lang="en-US" altLang="ja-JP" sz="2000" dirty="0"/>
              <a:t>Characteristics of Random Forest</a:t>
            </a:r>
            <a:r>
              <a:rPr kumimoji="1" lang="ja-JP" altLang="en-US" sz="2000" dirty="0"/>
              <a:t>）</a:t>
            </a:r>
            <a:endParaRPr kumimoji="1" lang="en-US" altLang="ja-JP" sz="2000" dirty="0"/>
          </a:p>
          <a:p>
            <a:pPr marL="1003300" lvl="2" indent="0">
              <a:buNone/>
            </a:pPr>
            <a:endParaRPr lang="en-US" altLang="ja-JP" sz="2000" dirty="0"/>
          </a:p>
          <a:p>
            <a:pPr marL="546100" marR="0" lvl="0" indent="-457200" algn="l" defTabSz="914400" rtl="0" eaLnBrk="1" fontAlgn="auto" latinLnBrk="0" hangingPunct="1">
              <a:lnSpc>
                <a:spcPct val="90000"/>
              </a:lnSpc>
              <a:spcBef>
                <a:spcPts val="1000"/>
              </a:spcBef>
              <a:spcAft>
                <a:spcPts val="0"/>
              </a:spcAft>
              <a:buClr>
                <a:schemeClr val="bg2"/>
              </a:buClr>
              <a:buSzTx/>
              <a:buFont typeface="+mj-ea"/>
              <a:buAutoNum type="alphaUcParenR"/>
              <a:tabLst/>
              <a:defRPr/>
            </a:pPr>
            <a:r>
              <a:rPr kumimoji="1" lang="en-US" altLang="ja-JP" sz="2400" b="0" i="0" u="none" strike="noStrike" kern="1200" cap="none" spc="0" normalizeH="0" baseline="0" noProof="0" dirty="0">
                <a:ln>
                  <a:noFill/>
                </a:ln>
                <a:solidFill>
                  <a:schemeClr val="bg2"/>
                </a:solidFill>
                <a:effectLst/>
                <a:uLnTx/>
                <a:uFillTx/>
                <a:latin typeface="Arial"/>
                <a:ea typeface="Meiryo UI"/>
                <a:cs typeface="+mn-cs"/>
              </a:rPr>
              <a:t>Extra Trial</a:t>
            </a:r>
            <a:r>
              <a:rPr kumimoji="1" lang="ja-JP" altLang="en-US" sz="2000" b="0" i="0" u="none" strike="noStrike" kern="1200" cap="none" spc="0" normalizeH="0" baseline="0" noProof="0" dirty="0">
                <a:ln>
                  <a:noFill/>
                </a:ln>
                <a:solidFill>
                  <a:schemeClr val="bg2"/>
                </a:solidFill>
                <a:effectLst/>
                <a:uLnTx/>
                <a:uFillTx/>
                <a:latin typeface="Arial"/>
                <a:ea typeface="Meiryo UI"/>
                <a:cs typeface="+mn-cs"/>
              </a:rPr>
              <a:t>（</a:t>
            </a:r>
            <a:r>
              <a:rPr kumimoji="1" lang="en-US" altLang="ja-JP" sz="2000" b="0" i="0" u="none" strike="noStrike" kern="1200" cap="none" spc="0" normalizeH="0" baseline="0" noProof="0" dirty="0">
                <a:ln>
                  <a:noFill/>
                </a:ln>
                <a:solidFill>
                  <a:schemeClr val="bg2"/>
                </a:solidFill>
                <a:effectLst/>
                <a:uLnTx/>
                <a:uFillTx/>
                <a:latin typeface="Arial"/>
                <a:ea typeface="Meiryo UI"/>
                <a:cs typeface="+mn-cs"/>
              </a:rPr>
              <a:t>variation of A-1 and B-1</a:t>
            </a:r>
            <a:r>
              <a:rPr kumimoji="1" lang="ja-JP" altLang="en-US" sz="2000" b="0" i="0" u="none" strike="noStrike" kern="1200" cap="none" spc="0" normalizeH="0" baseline="0" noProof="0" dirty="0">
                <a:ln>
                  <a:noFill/>
                </a:ln>
                <a:solidFill>
                  <a:schemeClr val="bg2"/>
                </a:solidFill>
                <a:effectLst/>
                <a:uLnTx/>
                <a:uFillTx/>
                <a:latin typeface="Arial"/>
                <a:ea typeface="Meiryo UI"/>
                <a:cs typeface="+mn-cs"/>
              </a:rPr>
              <a:t>：</a:t>
            </a:r>
            <a:r>
              <a:rPr kumimoji="1" lang="en-US" altLang="ja-JP" sz="2000" b="0" i="0" u="none" strike="noStrike" kern="1200" cap="none" spc="0" normalizeH="0" baseline="0" noProof="0" dirty="0">
                <a:ln>
                  <a:noFill/>
                </a:ln>
                <a:solidFill>
                  <a:schemeClr val="bg2"/>
                </a:solidFill>
                <a:effectLst/>
                <a:uLnTx/>
                <a:uFillTx/>
                <a:latin typeface="Arial"/>
                <a:ea typeface="Meiryo UI"/>
                <a:cs typeface="+mn-cs"/>
              </a:rPr>
              <a:t>systematically pre-processing with minor manual tuning</a:t>
            </a:r>
            <a:r>
              <a:rPr kumimoji="1" lang="ja-JP" altLang="en-US" sz="2000" b="0" i="0" u="none" strike="noStrike" kern="1200" cap="none" spc="0" normalizeH="0" baseline="0" noProof="0" dirty="0">
                <a:ln>
                  <a:noFill/>
                </a:ln>
                <a:solidFill>
                  <a:schemeClr val="bg2"/>
                </a:solidFill>
                <a:effectLst/>
                <a:uLnTx/>
                <a:uFillTx/>
                <a:latin typeface="Arial"/>
                <a:ea typeface="Meiryo UI"/>
                <a:cs typeface="+mn-cs"/>
              </a:rPr>
              <a:t>）</a:t>
            </a:r>
            <a:endParaRPr kumimoji="1" lang="en-US" altLang="ja-JP" sz="2000" b="0" i="0" u="none" strike="noStrike" kern="1200" cap="none" spc="0" normalizeH="0" baseline="0" noProof="0" dirty="0">
              <a:ln>
                <a:noFill/>
              </a:ln>
              <a:solidFill>
                <a:schemeClr val="bg2"/>
              </a:solidFill>
              <a:effectLst/>
              <a:uLnTx/>
              <a:uFillTx/>
              <a:latin typeface="Arial"/>
              <a:ea typeface="Meiryo UI"/>
              <a:cs typeface="+mn-cs"/>
            </a:endParaRPr>
          </a:p>
          <a:p>
            <a:pPr marL="341313" lvl="1" indent="0">
              <a:lnSpc>
                <a:spcPct val="90000"/>
              </a:lnSpc>
              <a:spcBef>
                <a:spcPts val="1000"/>
              </a:spcBef>
              <a:buClr>
                <a:srgbClr val="00316C"/>
              </a:buClr>
              <a:buNone/>
              <a:defRPr/>
            </a:pPr>
            <a:r>
              <a:rPr lang="en-US" altLang="ja-JP" dirty="0">
                <a:solidFill>
                  <a:schemeClr val="bg2"/>
                </a:solidFill>
                <a:latin typeface="Arial"/>
                <a:ea typeface="Meiryo UI"/>
              </a:rPr>
              <a:t>	</a:t>
            </a:r>
            <a:r>
              <a:rPr kumimoji="1" lang="en-US" altLang="ja-JP" b="0" i="0" u="none" strike="noStrike" kern="1200" cap="none" spc="0" normalizeH="0" baseline="0" noProof="0" dirty="0">
                <a:ln>
                  <a:noFill/>
                </a:ln>
                <a:solidFill>
                  <a:schemeClr val="bg2"/>
                </a:solidFill>
                <a:effectLst/>
                <a:uLnTx/>
                <a:uFillTx/>
                <a:latin typeface="Arial"/>
                <a:ea typeface="Meiryo UI"/>
                <a:cs typeface="+mn-cs"/>
              </a:rPr>
              <a:t>A-1-α</a:t>
            </a:r>
            <a:r>
              <a:rPr kumimoji="1" lang="ja-JP" altLang="en-US" b="0" i="0" u="none" strike="noStrike" kern="1200" cap="none" spc="0" normalizeH="0" baseline="0" noProof="0" dirty="0">
                <a:ln>
                  <a:noFill/>
                </a:ln>
                <a:solidFill>
                  <a:schemeClr val="bg2"/>
                </a:solidFill>
                <a:effectLst/>
                <a:uLnTx/>
                <a:uFillTx/>
                <a:latin typeface="Arial"/>
                <a:ea typeface="Meiryo UI"/>
                <a:cs typeface="+mn-cs"/>
              </a:rPr>
              <a:t>：</a:t>
            </a:r>
            <a:r>
              <a:rPr kumimoji="1" lang="en-US" altLang="ja-JP" b="0" i="0" u="none" strike="noStrike" kern="1200" cap="none" spc="0" normalizeH="0" baseline="0" noProof="0" dirty="0">
                <a:ln>
                  <a:noFill/>
                </a:ln>
                <a:solidFill>
                  <a:schemeClr val="bg2"/>
                </a:solidFill>
                <a:effectLst/>
                <a:uLnTx/>
                <a:uFillTx/>
                <a:latin typeface="Arial"/>
                <a:ea typeface="Meiryo UI"/>
                <a:cs typeface="+mn-cs"/>
              </a:rPr>
              <a:t>Prediction results from systematically pre-processing with minor manual tuning</a:t>
            </a:r>
          </a:p>
          <a:p>
            <a:pPr marL="341313" lvl="1" indent="0">
              <a:lnSpc>
                <a:spcPct val="90000"/>
              </a:lnSpc>
              <a:spcBef>
                <a:spcPts val="1000"/>
              </a:spcBef>
              <a:buClr>
                <a:srgbClr val="00316C"/>
              </a:buClr>
              <a:buNone/>
              <a:defRPr/>
            </a:pPr>
            <a:r>
              <a:rPr kumimoji="1" lang="en-US" altLang="ja-JP" b="0" i="0" u="none" strike="noStrike" kern="1200" cap="none" spc="0" normalizeH="0" baseline="0" noProof="0" dirty="0">
                <a:ln>
                  <a:noFill/>
                </a:ln>
                <a:solidFill>
                  <a:schemeClr val="bg2"/>
                </a:solidFill>
                <a:effectLst/>
                <a:uLnTx/>
                <a:uFillTx/>
                <a:latin typeface="Arial"/>
                <a:ea typeface="Meiryo UI"/>
                <a:cs typeface="+mn-cs"/>
              </a:rPr>
              <a:t>	B-1-α</a:t>
            </a:r>
            <a:r>
              <a:rPr kumimoji="1" lang="ja-JP" altLang="en-US" b="0" i="0" u="none" strike="noStrike" kern="1200" cap="none" spc="0" normalizeH="0" baseline="0" noProof="0" dirty="0">
                <a:ln>
                  <a:noFill/>
                </a:ln>
                <a:solidFill>
                  <a:schemeClr val="bg2"/>
                </a:solidFill>
                <a:effectLst/>
                <a:uLnTx/>
                <a:uFillTx/>
                <a:latin typeface="Arial"/>
                <a:ea typeface="Meiryo UI"/>
                <a:cs typeface="+mn-cs"/>
              </a:rPr>
              <a:t>：</a:t>
            </a:r>
            <a:r>
              <a:rPr kumimoji="1" lang="en-US" altLang="ja-JP" b="0" i="0" u="none" strike="noStrike" kern="1200" cap="none" spc="0" normalizeH="0" baseline="0" noProof="0" dirty="0">
                <a:ln>
                  <a:noFill/>
                </a:ln>
                <a:solidFill>
                  <a:schemeClr val="bg2"/>
                </a:solidFill>
                <a:effectLst/>
                <a:uLnTx/>
                <a:uFillTx/>
                <a:latin typeface="Arial"/>
                <a:ea typeface="Meiryo UI"/>
                <a:cs typeface="+mn-cs"/>
              </a:rPr>
              <a:t>Prediction results from systematically pre-processing with minor manual tuning</a:t>
            </a:r>
          </a:p>
          <a:p>
            <a:pPr marL="546100" marR="0" lvl="0" indent="-457200" algn="l" defTabSz="914400" rtl="0" eaLnBrk="1" fontAlgn="auto" latinLnBrk="0" hangingPunct="1">
              <a:lnSpc>
                <a:spcPct val="90000"/>
              </a:lnSpc>
              <a:spcBef>
                <a:spcPts val="1000"/>
              </a:spcBef>
              <a:spcAft>
                <a:spcPts val="0"/>
              </a:spcAft>
              <a:buClr>
                <a:srgbClr val="00316C"/>
              </a:buClr>
              <a:buSzTx/>
              <a:buFont typeface="+mj-ea"/>
              <a:buAutoNum type="alphaUcParenR"/>
              <a:tabLst/>
              <a:defRPr/>
            </a:pPr>
            <a:endParaRPr kumimoji="1" lang="en-US" altLang="ja-JP" sz="2400" b="0" i="0" u="none" strike="noStrike" kern="1200" cap="none" spc="0" normalizeH="0" baseline="0" noProof="0" dirty="0">
              <a:ln>
                <a:noFill/>
              </a:ln>
              <a:solidFill>
                <a:prstClr val="black"/>
              </a:solidFill>
              <a:effectLst/>
              <a:uLnTx/>
              <a:uFillTx/>
              <a:latin typeface="Arial"/>
              <a:ea typeface="Meiryo UI"/>
              <a:cs typeface="+mn-cs"/>
            </a:endParaRPr>
          </a:p>
          <a:p>
            <a:pPr marL="1003300" lvl="2" indent="0">
              <a:buNone/>
            </a:pPr>
            <a:endParaRPr lang="en-US" altLang="ja-JP" sz="2000" dirty="0"/>
          </a:p>
          <a:p>
            <a:pPr marL="798513" marR="0" lvl="1" indent="-457200" algn="l" defTabSz="914400" rtl="0" eaLnBrk="1" fontAlgn="auto" latinLnBrk="0" hangingPunct="1">
              <a:lnSpc>
                <a:spcPct val="100000"/>
              </a:lnSpc>
              <a:spcBef>
                <a:spcPts val="1200"/>
              </a:spcBef>
              <a:spcAft>
                <a:spcPts val="0"/>
              </a:spcAft>
              <a:buClrTx/>
              <a:buSzTx/>
              <a:buFont typeface="+mj-ea"/>
              <a:buAutoNum type="alphaUcParenR"/>
              <a:tabLst/>
              <a:defRPr/>
            </a:pPr>
            <a:endParaRPr kumimoji="1" lang="en-US" altLang="ja-JP" sz="2000" b="0" i="0" u="none" strike="noStrike" kern="1200" cap="none" spc="0" normalizeH="0" baseline="0" noProof="0" dirty="0">
              <a:ln>
                <a:noFill/>
              </a:ln>
              <a:solidFill>
                <a:prstClr val="black"/>
              </a:solidFill>
              <a:effectLst/>
              <a:uLnTx/>
              <a:uFillTx/>
              <a:latin typeface="Arial"/>
              <a:ea typeface="Meiryo UI"/>
              <a:cs typeface="+mn-cs"/>
            </a:endParaRPr>
          </a:p>
          <a:p>
            <a:pPr marL="341313" marR="0" lvl="1" indent="0" algn="l" defTabSz="914400" rtl="0" eaLnBrk="1" fontAlgn="auto" latinLnBrk="0" hangingPunct="1">
              <a:lnSpc>
                <a:spcPct val="100000"/>
              </a:lnSpc>
              <a:spcBef>
                <a:spcPts val="1200"/>
              </a:spcBef>
              <a:spcAft>
                <a:spcPts val="0"/>
              </a:spcAft>
              <a:buClrTx/>
              <a:buSzTx/>
              <a:buNone/>
              <a:tabLst/>
              <a:defRPr/>
            </a:pPr>
            <a:endParaRPr kumimoji="1" lang="en-US" altLang="ja-JP" sz="2000" b="0" i="0" u="none" strike="noStrike" kern="1200" cap="none" spc="0" normalizeH="0" baseline="0" noProof="0" dirty="0">
              <a:ln>
                <a:noFill/>
              </a:ln>
              <a:solidFill>
                <a:prstClr val="black"/>
              </a:solidFill>
              <a:effectLst/>
              <a:uLnTx/>
              <a:uFillTx/>
              <a:latin typeface="Arial"/>
              <a:ea typeface="Meiryo UI"/>
              <a:cs typeface="+mn-cs"/>
            </a:endParaRPr>
          </a:p>
          <a:p>
            <a:pPr marL="914400" lvl="2" indent="0">
              <a:buNone/>
            </a:pPr>
            <a:endParaRPr lang="en-US" altLang="ja-JP" sz="2000" dirty="0"/>
          </a:p>
        </p:txBody>
      </p:sp>
      <p:sp>
        <p:nvSpPr>
          <p:cNvPr id="5" name="テキスト ボックス 4">
            <a:extLst>
              <a:ext uri="{FF2B5EF4-FFF2-40B4-BE49-F238E27FC236}">
                <a16:creationId xmlns:a16="http://schemas.microsoft.com/office/drawing/2014/main" id="{57C5CFB2-9F10-9EEA-B1F5-4DB80EF7DF81}"/>
              </a:ext>
            </a:extLst>
          </p:cNvPr>
          <p:cNvSpPr txBox="1"/>
          <p:nvPr/>
        </p:nvSpPr>
        <p:spPr>
          <a:xfrm>
            <a:off x="571984" y="-20412"/>
            <a:ext cx="10305566" cy="338554"/>
          </a:xfrm>
          <a:prstGeom prst="rect">
            <a:avLst/>
          </a:prstGeom>
          <a:noFill/>
        </p:spPr>
        <p:txBody>
          <a:bodyPr wrap="square" rtlCol="0">
            <a:spAutoFit/>
          </a:bodyPr>
          <a:lstStyle/>
          <a:p>
            <a:r>
              <a:rPr lang="en-US" altLang="ja-JP" sz="1600" b="1" dirty="0">
                <a:solidFill>
                  <a:schemeClr val="bg1"/>
                </a:solidFill>
              </a:rPr>
              <a:t>2.2 RO Permeate Water Quality Prediction &gt; Prediction and Preprocessing Results by Random Forest</a:t>
            </a:r>
          </a:p>
        </p:txBody>
      </p:sp>
    </p:spTree>
    <p:extLst>
      <p:ext uri="{BB962C8B-B14F-4D97-AF65-F5344CB8AC3E}">
        <p14:creationId xmlns:p14="http://schemas.microsoft.com/office/powerpoint/2010/main" val="3062303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descr="グラフ, 折れ線グラフ&#10;&#10;自動的に生成された説明">
            <a:extLst>
              <a:ext uri="{FF2B5EF4-FFF2-40B4-BE49-F238E27FC236}">
                <a16:creationId xmlns:a16="http://schemas.microsoft.com/office/drawing/2014/main" id="{80BA2EE5-85CB-27B5-6E75-C76317BD90DB}"/>
              </a:ext>
            </a:extLst>
          </p:cNvPr>
          <p:cNvPicPr>
            <a:picLocks noChangeAspect="1"/>
          </p:cNvPicPr>
          <p:nvPr/>
        </p:nvPicPr>
        <p:blipFill rotWithShape="1">
          <a:blip r:embed="rId2">
            <a:extLst>
              <a:ext uri="{28A0092B-C50C-407E-A947-70E740481C1C}">
                <a14:useLocalDpi xmlns:a14="http://schemas.microsoft.com/office/drawing/2010/main" val="0"/>
              </a:ext>
            </a:extLst>
          </a:blip>
          <a:srcRect l="8758" t="8433" r="8697"/>
          <a:stretch/>
        </p:blipFill>
        <p:spPr>
          <a:xfrm>
            <a:off x="182056" y="1514807"/>
            <a:ext cx="11882326" cy="3295306"/>
          </a:xfrm>
          <a:prstGeom prst="rect">
            <a:avLst/>
          </a:prstGeom>
        </p:spPr>
      </p:pic>
      <p:sp>
        <p:nvSpPr>
          <p:cNvPr id="3" name="スライド番号プレースホルダー 2">
            <a:extLst>
              <a:ext uri="{FF2B5EF4-FFF2-40B4-BE49-F238E27FC236}">
                <a16:creationId xmlns:a16="http://schemas.microsoft.com/office/drawing/2014/main" id="{3F75731E-CAE3-C230-E286-5D308CE9A7AA}"/>
              </a:ext>
            </a:extLst>
          </p:cNvPr>
          <p:cNvSpPr>
            <a:spLocks noGrp="1"/>
          </p:cNvSpPr>
          <p:nvPr>
            <p:ph type="sldNum" sz="quarter" idx="10"/>
          </p:nvPr>
        </p:nvSpPr>
        <p:spPr/>
        <p:txBody>
          <a:bodyPr/>
          <a:lstStyle/>
          <a:p>
            <a:fld id="{584EAAFE-CFE5-40AD-8E95-5BFF290DC5CF}" type="slidenum">
              <a:rPr kumimoji="1" lang="ja-JP" altLang="en-US" smtClean="0"/>
              <a:pPr/>
              <a:t>18</a:t>
            </a:fld>
            <a:endParaRPr kumimoji="1" lang="ja-JP" altLang="en-US"/>
          </a:p>
        </p:txBody>
      </p:sp>
      <p:graphicFrame>
        <p:nvGraphicFramePr>
          <p:cNvPr id="5" name="表 4">
            <a:extLst>
              <a:ext uri="{FF2B5EF4-FFF2-40B4-BE49-F238E27FC236}">
                <a16:creationId xmlns:a16="http://schemas.microsoft.com/office/drawing/2014/main" id="{D52B6241-475E-D5EB-0535-43655607258B}"/>
              </a:ext>
            </a:extLst>
          </p:cNvPr>
          <p:cNvGraphicFramePr>
            <a:graphicFrameLocks noGrp="1"/>
          </p:cNvGraphicFramePr>
          <p:nvPr/>
        </p:nvGraphicFramePr>
        <p:xfrm>
          <a:off x="3238883" y="5068143"/>
          <a:ext cx="5472000" cy="1066141"/>
        </p:xfrm>
        <a:graphic>
          <a:graphicData uri="http://schemas.openxmlformats.org/drawingml/2006/table">
            <a:tbl>
              <a:tblPr firstRow="1" firstCol="1" bandRow="1">
                <a:tableStyleId>{5C22544A-7EE6-4342-B048-85BDC9FD1C3A}</a:tableStyleId>
              </a:tblPr>
              <a:tblGrid>
                <a:gridCol w="2129567">
                  <a:extLst>
                    <a:ext uri="{9D8B030D-6E8A-4147-A177-3AD203B41FA5}">
                      <a16:colId xmlns:a16="http://schemas.microsoft.com/office/drawing/2014/main" val="966083028"/>
                    </a:ext>
                  </a:extLst>
                </a:gridCol>
                <a:gridCol w="3342433">
                  <a:extLst>
                    <a:ext uri="{9D8B030D-6E8A-4147-A177-3AD203B41FA5}">
                      <a16:colId xmlns:a16="http://schemas.microsoft.com/office/drawing/2014/main" val="1605405873"/>
                    </a:ext>
                  </a:extLst>
                </a:gridCol>
              </a:tblGrid>
              <a:tr h="533071">
                <a:tc>
                  <a:txBody>
                    <a:bodyPr/>
                    <a:lstStyle/>
                    <a:p>
                      <a:pPr marL="0" indent="0" algn="ctr">
                        <a:spcBef>
                          <a:spcPts val="600"/>
                        </a:spcBef>
                      </a:pPr>
                      <a:r>
                        <a:rPr lang="en-US" sz="1600" dirty="0">
                          <a:effectLst/>
                        </a:rPr>
                        <a:t>Index</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Stage1 Permeate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50341788"/>
                  </a:ext>
                </a:extLst>
              </a:tr>
              <a:tr h="266535">
                <a:tc>
                  <a:txBody>
                    <a:bodyPr/>
                    <a:lstStyle/>
                    <a:p>
                      <a:pPr marL="0" indent="0" algn="ctr">
                        <a:spcBef>
                          <a:spcPts val="600"/>
                        </a:spcBef>
                        <a:tabLst>
                          <a:tab pos="355600" algn="l"/>
                        </a:tabLst>
                      </a:pPr>
                      <a:r>
                        <a:rPr lang="en-US" sz="1600" dirty="0">
                          <a:effectLst/>
                        </a:rPr>
                        <a:t>RMSE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0.88 (</a:t>
                      </a:r>
                      <a:r>
                        <a:rPr lang="en-US" sz="1600" dirty="0" err="1">
                          <a:effectLst/>
                        </a:rPr>
                        <a:t>uS</a:t>
                      </a:r>
                      <a:r>
                        <a:rPr lang="en-US" sz="1600" dirty="0">
                          <a:effectLst/>
                        </a:rPr>
                        <a:t>/cm)</a:t>
                      </a:r>
                    </a:p>
                  </a:txBody>
                  <a:tcPr marL="68580" marR="68580" marT="0" marB="0" anchor="ctr"/>
                </a:tc>
                <a:extLst>
                  <a:ext uri="{0D108BD9-81ED-4DB2-BD59-A6C34878D82A}">
                    <a16:rowId xmlns:a16="http://schemas.microsoft.com/office/drawing/2014/main" val="1938164144"/>
                  </a:ext>
                </a:extLst>
              </a:tr>
              <a:tr h="266535">
                <a:tc>
                  <a:txBody>
                    <a:bodyPr/>
                    <a:lstStyle/>
                    <a:p>
                      <a:pPr marL="0" indent="0" algn="ctr">
                        <a:spcBef>
                          <a:spcPts val="600"/>
                        </a:spcBef>
                      </a:pPr>
                      <a:r>
                        <a:rPr lang="en-US" sz="1600" dirty="0">
                          <a:effectLst/>
                        </a:rPr>
                        <a:t>MAPE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altLang="ja-JP" sz="1600" dirty="0">
                          <a:effectLst/>
                        </a:rPr>
                        <a:t>3</a:t>
                      </a:r>
                      <a:r>
                        <a:rPr lang="en-US" sz="1600" dirty="0">
                          <a:effectLst/>
                        </a:rPr>
                        <a:t>.2</a:t>
                      </a:r>
                      <a:r>
                        <a:rPr lang="en-US" altLang="ja-JP" sz="1600" dirty="0">
                          <a:effectLst/>
                        </a:rPr>
                        <a:t>0</a:t>
                      </a:r>
                      <a:r>
                        <a:rPr lang="en-US" sz="1600" dirty="0">
                          <a:effectLst/>
                        </a:rPr>
                        <a:t> (%)</a:t>
                      </a:r>
                    </a:p>
                  </a:txBody>
                  <a:tcPr marL="68580" marR="68580" marT="0" marB="0" anchor="ctr"/>
                </a:tc>
                <a:extLst>
                  <a:ext uri="{0D108BD9-81ED-4DB2-BD59-A6C34878D82A}">
                    <a16:rowId xmlns:a16="http://schemas.microsoft.com/office/drawing/2014/main" val="1670366935"/>
                  </a:ext>
                </a:extLst>
              </a:tr>
            </a:tbl>
          </a:graphicData>
        </a:graphic>
      </p:graphicFrame>
      <p:sp>
        <p:nvSpPr>
          <p:cNvPr id="7" name="テキスト ボックス 6">
            <a:extLst>
              <a:ext uri="{FF2B5EF4-FFF2-40B4-BE49-F238E27FC236}">
                <a16:creationId xmlns:a16="http://schemas.microsoft.com/office/drawing/2014/main" id="{3B6C677E-1E27-CD02-15FE-183923176503}"/>
              </a:ext>
            </a:extLst>
          </p:cNvPr>
          <p:cNvSpPr txBox="1"/>
          <p:nvPr/>
        </p:nvSpPr>
        <p:spPr>
          <a:xfrm>
            <a:off x="3993031" y="1835738"/>
            <a:ext cx="2564146" cy="612000"/>
          </a:xfrm>
          <a:prstGeom prst="rect">
            <a:avLst/>
          </a:prstGeom>
          <a:solidFill>
            <a:schemeClr val="bg1"/>
          </a:solidFill>
        </p:spPr>
        <p:txBody>
          <a:bodyPr wrap="square" rtlCol="0">
            <a:spAutoFit/>
          </a:bodyPr>
          <a:lstStyle/>
          <a:p>
            <a:pPr algn="ctr"/>
            <a:r>
              <a:rPr lang="en-US" altLang="ja-JP" sz="1600" b="0" dirty="0">
                <a:solidFill>
                  <a:schemeClr val="accent6"/>
                </a:solidFill>
              </a:rPr>
              <a:t>Pre-processed actual data </a:t>
            </a:r>
          </a:p>
        </p:txBody>
      </p:sp>
      <p:cxnSp>
        <p:nvCxnSpPr>
          <p:cNvPr id="8" name="直線矢印コネクタ 7">
            <a:extLst>
              <a:ext uri="{FF2B5EF4-FFF2-40B4-BE49-F238E27FC236}">
                <a16:creationId xmlns:a16="http://schemas.microsoft.com/office/drawing/2014/main" id="{0A246C78-3534-BF75-DD52-5FFD2D5806AA}"/>
              </a:ext>
            </a:extLst>
          </p:cNvPr>
          <p:cNvCxnSpPr>
            <a:cxnSpLocks/>
          </p:cNvCxnSpPr>
          <p:nvPr/>
        </p:nvCxnSpPr>
        <p:spPr>
          <a:xfrm>
            <a:off x="5227772" y="2274272"/>
            <a:ext cx="0" cy="1038089"/>
          </a:xfrm>
          <a:prstGeom prst="straightConnector1">
            <a:avLst/>
          </a:prstGeom>
          <a:ln w="38100">
            <a:solidFill>
              <a:schemeClr val="accent6"/>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DD833D3F-626C-887D-72BF-B0D9F3E6EC0A}"/>
              </a:ext>
            </a:extLst>
          </p:cNvPr>
          <p:cNvSpPr txBox="1"/>
          <p:nvPr/>
        </p:nvSpPr>
        <p:spPr>
          <a:xfrm>
            <a:off x="8840185" y="3942392"/>
            <a:ext cx="1718734" cy="369332"/>
          </a:xfrm>
          <a:prstGeom prst="rect">
            <a:avLst/>
          </a:prstGeom>
          <a:solidFill>
            <a:schemeClr val="bg1"/>
          </a:solidFill>
        </p:spPr>
        <p:txBody>
          <a:bodyPr wrap="square">
            <a:spAutoFit/>
          </a:bodyPr>
          <a:lstStyle/>
          <a:p>
            <a:r>
              <a:rPr kumimoji="1" lang="en-US" altLang="ja-JP" sz="1800" dirty="0">
                <a:solidFill>
                  <a:srgbClr val="FF7F0E"/>
                </a:solidFill>
              </a:rPr>
              <a:t>Predicted data</a:t>
            </a:r>
            <a:endParaRPr kumimoji="1" lang="ja-JP" altLang="en-US" sz="1800" dirty="0">
              <a:solidFill>
                <a:srgbClr val="FF7F0E"/>
              </a:solidFill>
            </a:endParaRPr>
          </a:p>
        </p:txBody>
      </p:sp>
      <p:cxnSp>
        <p:nvCxnSpPr>
          <p:cNvPr id="10" name="直線矢印コネクタ 9">
            <a:extLst>
              <a:ext uri="{FF2B5EF4-FFF2-40B4-BE49-F238E27FC236}">
                <a16:creationId xmlns:a16="http://schemas.microsoft.com/office/drawing/2014/main" id="{4B23740A-3E1F-C9EA-7AA4-B2D4EAFCBC56}"/>
              </a:ext>
            </a:extLst>
          </p:cNvPr>
          <p:cNvCxnSpPr/>
          <p:nvPr/>
        </p:nvCxnSpPr>
        <p:spPr>
          <a:xfrm flipH="1" flipV="1">
            <a:off x="9380658" y="3538470"/>
            <a:ext cx="81280" cy="403922"/>
          </a:xfrm>
          <a:prstGeom prst="straightConnector1">
            <a:avLst/>
          </a:prstGeom>
          <a:ln w="38100">
            <a:solidFill>
              <a:srgbClr val="FF7F0E"/>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3803A51E-A84F-8AB9-989E-2D0F630F9CFA}"/>
              </a:ext>
            </a:extLst>
          </p:cNvPr>
          <p:cNvSpPr txBox="1"/>
          <p:nvPr/>
        </p:nvSpPr>
        <p:spPr>
          <a:xfrm>
            <a:off x="571983" y="-20412"/>
            <a:ext cx="10391292" cy="338554"/>
          </a:xfrm>
          <a:prstGeom prst="rect">
            <a:avLst/>
          </a:prstGeom>
          <a:noFill/>
        </p:spPr>
        <p:txBody>
          <a:bodyPr wrap="square" rtlCol="0">
            <a:spAutoFit/>
          </a:bodyPr>
          <a:lstStyle/>
          <a:p>
            <a:r>
              <a:rPr lang="en-US" altLang="ja-JP" sz="1600" b="1" dirty="0">
                <a:solidFill>
                  <a:schemeClr val="bg1"/>
                </a:solidFill>
              </a:rPr>
              <a:t>2.2 RO Permeate Water Quality Prediction &gt; Prediction and Preprocessing Results by Random Forest</a:t>
            </a:r>
          </a:p>
        </p:txBody>
      </p:sp>
      <p:sp>
        <p:nvSpPr>
          <p:cNvPr id="14" name="タイトル 4">
            <a:extLst>
              <a:ext uri="{FF2B5EF4-FFF2-40B4-BE49-F238E27FC236}">
                <a16:creationId xmlns:a16="http://schemas.microsoft.com/office/drawing/2014/main" id="{EB80FDBA-148A-334E-2B23-12BF34545640}"/>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sz="2800" dirty="0"/>
              <a:t>Prediction results by Random Forest</a:t>
            </a:r>
          </a:p>
        </p:txBody>
      </p:sp>
      <p:sp>
        <p:nvSpPr>
          <p:cNvPr id="4" name="テキスト ボックス 3">
            <a:extLst>
              <a:ext uri="{FF2B5EF4-FFF2-40B4-BE49-F238E27FC236}">
                <a16:creationId xmlns:a16="http://schemas.microsoft.com/office/drawing/2014/main" id="{CA0EE5B9-77B7-1E2F-8A19-3FDE7C4D212B}"/>
              </a:ext>
            </a:extLst>
          </p:cNvPr>
          <p:cNvSpPr txBox="1"/>
          <p:nvPr/>
        </p:nvSpPr>
        <p:spPr>
          <a:xfrm>
            <a:off x="3398370" y="1114697"/>
            <a:ext cx="5153025"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altLang="ja-JP" sz="2000" b="1" dirty="0">
                <a:solidFill>
                  <a:schemeClr val="tx1"/>
                </a:solidFill>
              </a:rPr>
              <a:t>Stage1 Permeate EC [</a:t>
            </a:r>
            <a:r>
              <a:rPr lang="en-US" altLang="ja-JP" sz="2000" b="1" dirty="0" err="1">
                <a:solidFill>
                  <a:schemeClr val="tx1"/>
                </a:solidFill>
              </a:rPr>
              <a:t>uS</a:t>
            </a:r>
            <a:r>
              <a:rPr lang="en-US" altLang="ja-JP" sz="2000" b="1" dirty="0">
                <a:solidFill>
                  <a:schemeClr val="tx1"/>
                </a:solidFill>
              </a:rPr>
              <a:t>/cm]</a:t>
            </a:r>
            <a:endParaRPr lang="ja-JP" altLang="en-US" b="1" dirty="0">
              <a:solidFill>
                <a:schemeClr val="tx1"/>
              </a:solidFill>
            </a:endParaRPr>
          </a:p>
        </p:txBody>
      </p:sp>
    </p:spTree>
    <p:extLst>
      <p:ext uri="{BB962C8B-B14F-4D97-AF65-F5344CB8AC3E}">
        <p14:creationId xmlns:p14="http://schemas.microsoft.com/office/powerpoint/2010/main" val="1354341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10;&#10;自動的に生成された説明">
            <a:extLst>
              <a:ext uri="{FF2B5EF4-FFF2-40B4-BE49-F238E27FC236}">
                <a16:creationId xmlns:a16="http://schemas.microsoft.com/office/drawing/2014/main" id="{71A78B93-135E-AFF2-B665-2615285E44EF}"/>
              </a:ext>
            </a:extLst>
          </p:cNvPr>
          <p:cNvPicPr>
            <a:picLocks noChangeAspect="1"/>
          </p:cNvPicPr>
          <p:nvPr/>
        </p:nvPicPr>
        <p:blipFill rotWithShape="1">
          <a:blip r:embed="rId2">
            <a:extLst>
              <a:ext uri="{28A0092B-C50C-407E-A947-70E740481C1C}">
                <a14:useLocalDpi xmlns:a14="http://schemas.microsoft.com/office/drawing/2010/main" val="0"/>
              </a:ext>
            </a:extLst>
          </a:blip>
          <a:srcRect l="8240" t="10077" r="9598"/>
          <a:stretch/>
        </p:blipFill>
        <p:spPr>
          <a:xfrm>
            <a:off x="150878" y="1628567"/>
            <a:ext cx="11766302" cy="3219447"/>
          </a:xfrm>
          <a:prstGeom prst="rect">
            <a:avLst/>
          </a:prstGeom>
        </p:spPr>
      </p:pic>
      <p:sp>
        <p:nvSpPr>
          <p:cNvPr id="3" name="スライド番号プレースホルダー 2">
            <a:extLst>
              <a:ext uri="{FF2B5EF4-FFF2-40B4-BE49-F238E27FC236}">
                <a16:creationId xmlns:a16="http://schemas.microsoft.com/office/drawing/2014/main" id="{3F75731E-CAE3-C230-E286-5D308CE9A7AA}"/>
              </a:ext>
            </a:extLst>
          </p:cNvPr>
          <p:cNvSpPr>
            <a:spLocks noGrp="1"/>
          </p:cNvSpPr>
          <p:nvPr>
            <p:ph type="sldNum" sz="quarter" idx="10"/>
          </p:nvPr>
        </p:nvSpPr>
        <p:spPr/>
        <p:txBody>
          <a:bodyPr/>
          <a:lstStyle/>
          <a:p>
            <a:fld id="{584EAAFE-CFE5-40AD-8E95-5BFF290DC5CF}" type="slidenum">
              <a:rPr kumimoji="1" lang="ja-JP" altLang="en-US" smtClean="0"/>
              <a:pPr/>
              <a:t>19</a:t>
            </a:fld>
            <a:endParaRPr kumimoji="1" lang="ja-JP" altLang="en-US"/>
          </a:p>
        </p:txBody>
      </p:sp>
      <p:graphicFrame>
        <p:nvGraphicFramePr>
          <p:cNvPr id="5" name="表 4">
            <a:extLst>
              <a:ext uri="{FF2B5EF4-FFF2-40B4-BE49-F238E27FC236}">
                <a16:creationId xmlns:a16="http://schemas.microsoft.com/office/drawing/2014/main" id="{D52B6241-475E-D5EB-0535-43655607258B}"/>
              </a:ext>
            </a:extLst>
          </p:cNvPr>
          <p:cNvGraphicFramePr>
            <a:graphicFrameLocks noGrp="1"/>
          </p:cNvGraphicFramePr>
          <p:nvPr/>
        </p:nvGraphicFramePr>
        <p:xfrm>
          <a:off x="3238883" y="5068143"/>
          <a:ext cx="5472000" cy="1066141"/>
        </p:xfrm>
        <a:graphic>
          <a:graphicData uri="http://schemas.openxmlformats.org/drawingml/2006/table">
            <a:tbl>
              <a:tblPr firstRow="1" firstCol="1" bandRow="1">
                <a:tableStyleId>{5C22544A-7EE6-4342-B048-85BDC9FD1C3A}</a:tableStyleId>
              </a:tblPr>
              <a:tblGrid>
                <a:gridCol w="2129567">
                  <a:extLst>
                    <a:ext uri="{9D8B030D-6E8A-4147-A177-3AD203B41FA5}">
                      <a16:colId xmlns:a16="http://schemas.microsoft.com/office/drawing/2014/main" val="966083028"/>
                    </a:ext>
                  </a:extLst>
                </a:gridCol>
                <a:gridCol w="3342433">
                  <a:extLst>
                    <a:ext uri="{9D8B030D-6E8A-4147-A177-3AD203B41FA5}">
                      <a16:colId xmlns:a16="http://schemas.microsoft.com/office/drawing/2014/main" val="1605405873"/>
                    </a:ext>
                  </a:extLst>
                </a:gridCol>
              </a:tblGrid>
              <a:tr h="533071">
                <a:tc>
                  <a:txBody>
                    <a:bodyPr/>
                    <a:lstStyle/>
                    <a:p>
                      <a:pPr marL="0" indent="0" algn="ctr">
                        <a:spcBef>
                          <a:spcPts val="600"/>
                        </a:spcBef>
                      </a:pPr>
                      <a:r>
                        <a:rPr lang="en-US" sz="1600" dirty="0">
                          <a:effectLst/>
                        </a:rPr>
                        <a:t>Index</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altLang="ja-JP" sz="1600" b="1" dirty="0"/>
                        <a:t>Combined Permeate TOC </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50341788"/>
                  </a:ext>
                </a:extLst>
              </a:tr>
              <a:tr h="266535">
                <a:tc>
                  <a:txBody>
                    <a:bodyPr/>
                    <a:lstStyle/>
                    <a:p>
                      <a:pPr marL="0" indent="0" algn="ctr">
                        <a:spcBef>
                          <a:spcPts val="600"/>
                        </a:spcBef>
                        <a:tabLst>
                          <a:tab pos="355600" algn="l"/>
                        </a:tabLst>
                      </a:pPr>
                      <a:r>
                        <a:rPr lang="en-US" sz="1600" dirty="0">
                          <a:effectLst/>
                        </a:rPr>
                        <a:t>RMSE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0.017 (mg/L)</a:t>
                      </a:r>
                    </a:p>
                  </a:txBody>
                  <a:tcPr marL="68580" marR="68580" marT="0" marB="0" anchor="ctr"/>
                </a:tc>
                <a:extLst>
                  <a:ext uri="{0D108BD9-81ED-4DB2-BD59-A6C34878D82A}">
                    <a16:rowId xmlns:a16="http://schemas.microsoft.com/office/drawing/2014/main" val="1938164144"/>
                  </a:ext>
                </a:extLst>
              </a:tr>
              <a:tr h="266535">
                <a:tc>
                  <a:txBody>
                    <a:bodyPr/>
                    <a:lstStyle/>
                    <a:p>
                      <a:pPr marL="0" indent="0" algn="ctr">
                        <a:spcBef>
                          <a:spcPts val="600"/>
                        </a:spcBef>
                      </a:pPr>
                      <a:r>
                        <a:rPr lang="en-US" sz="1600" dirty="0">
                          <a:effectLst/>
                        </a:rPr>
                        <a:t>MAPE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altLang="ja-JP" sz="1600" dirty="0">
                          <a:effectLst/>
                        </a:rPr>
                        <a:t>15.02 (%)</a:t>
                      </a:r>
                    </a:p>
                  </a:txBody>
                  <a:tcPr marL="68580" marR="68580" marT="0" marB="0" anchor="ctr"/>
                </a:tc>
                <a:extLst>
                  <a:ext uri="{0D108BD9-81ED-4DB2-BD59-A6C34878D82A}">
                    <a16:rowId xmlns:a16="http://schemas.microsoft.com/office/drawing/2014/main" val="1670366935"/>
                  </a:ext>
                </a:extLst>
              </a:tr>
            </a:tbl>
          </a:graphicData>
        </a:graphic>
      </p:graphicFrame>
      <p:sp>
        <p:nvSpPr>
          <p:cNvPr id="7" name="テキスト ボックス 6">
            <a:extLst>
              <a:ext uri="{FF2B5EF4-FFF2-40B4-BE49-F238E27FC236}">
                <a16:creationId xmlns:a16="http://schemas.microsoft.com/office/drawing/2014/main" id="{3B6C677E-1E27-CD02-15FE-183923176503}"/>
              </a:ext>
            </a:extLst>
          </p:cNvPr>
          <p:cNvSpPr txBox="1"/>
          <p:nvPr/>
        </p:nvSpPr>
        <p:spPr>
          <a:xfrm>
            <a:off x="4609991" y="1803590"/>
            <a:ext cx="2613329" cy="338554"/>
          </a:xfrm>
          <a:prstGeom prst="rect">
            <a:avLst/>
          </a:prstGeom>
          <a:solidFill>
            <a:schemeClr val="bg1"/>
          </a:solidFill>
        </p:spPr>
        <p:txBody>
          <a:bodyPr wrap="square" rtlCol="0">
            <a:spAutoFit/>
          </a:bodyPr>
          <a:lstStyle/>
          <a:p>
            <a:pPr algn="ctr"/>
            <a:r>
              <a:rPr lang="en-US" altLang="ja-JP" sz="1600" b="0" dirty="0">
                <a:solidFill>
                  <a:schemeClr val="accent6"/>
                </a:solidFill>
              </a:rPr>
              <a:t>Pre-processed actual data </a:t>
            </a:r>
          </a:p>
        </p:txBody>
      </p:sp>
      <p:cxnSp>
        <p:nvCxnSpPr>
          <p:cNvPr id="8" name="直線矢印コネクタ 7">
            <a:extLst>
              <a:ext uri="{FF2B5EF4-FFF2-40B4-BE49-F238E27FC236}">
                <a16:creationId xmlns:a16="http://schemas.microsoft.com/office/drawing/2014/main" id="{0A246C78-3534-BF75-DD52-5FFD2D5806AA}"/>
              </a:ext>
            </a:extLst>
          </p:cNvPr>
          <p:cNvCxnSpPr>
            <a:cxnSpLocks/>
          </p:cNvCxnSpPr>
          <p:nvPr/>
        </p:nvCxnSpPr>
        <p:spPr>
          <a:xfrm flipH="1">
            <a:off x="5243875" y="2265834"/>
            <a:ext cx="379326" cy="546900"/>
          </a:xfrm>
          <a:prstGeom prst="straightConnector1">
            <a:avLst/>
          </a:prstGeom>
          <a:ln w="38100">
            <a:solidFill>
              <a:schemeClr val="accent6"/>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DD833D3F-626C-887D-72BF-B0D9F3E6EC0A}"/>
              </a:ext>
            </a:extLst>
          </p:cNvPr>
          <p:cNvSpPr txBox="1"/>
          <p:nvPr/>
        </p:nvSpPr>
        <p:spPr>
          <a:xfrm>
            <a:off x="7607797" y="1803590"/>
            <a:ext cx="1718734" cy="369332"/>
          </a:xfrm>
          <a:prstGeom prst="rect">
            <a:avLst/>
          </a:prstGeom>
          <a:solidFill>
            <a:schemeClr val="bg1"/>
          </a:solidFill>
        </p:spPr>
        <p:txBody>
          <a:bodyPr wrap="square">
            <a:spAutoFit/>
          </a:bodyPr>
          <a:lstStyle/>
          <a:p>
            <a:r>
              <a:rPr kumimoji="1" lang="en-US" altLang="ja-JP" sz="1800" dirty="0">
                <a:solidFill>
                  <a:srgbClr val="FF7F0E"/>
                </a:solidFill>
              </a:rPr>
              <a:t>Predicted data</a:t>
            </a:r>
            <a:endParaRPr kumimoji="1" lang="ja-JP" altLang="en-US" sz="1800" dirty="0">
              <a:solidFill>
                <a:srgbClr val="FF7F0E"/>
              </a:solidFill>
            </a:endParaRPr>
          </a:p>
        </p:txBody>
      </p:sp>
      <p:cxnSp>
        <p:nvCxnSpPr>
          <p:cNvPr id="10" name="直線矢印コネクタ 9">
            <a:extLst>
              <a:ext uri="{FF2B5EF4-FFF2-40B4-BE49-F238E27FC236}">
                <a16:creationId xmlns:a16="http://schemas.microsoft.com/office/drawing/2014/main" id="{4B23740A-3E1F-C9EA-7AA4-B2D4EAFCBC56}"/>
              </a:ext>
            </a:extLst>
          </p:cNvPr>
          <p:cNvCxnSpPr>
            <a:cxnSpLocks/>
          </p:cNvCxnSpPr>
          <p:nvPr/>
        </p:nvCxnSpPr>
        <p:spPr>
          <a:xfrm flipH="1">
            <a:off x="7917542" y="2220798"/>
            <a:ext cx="349161" cy="776723"/>
          </a:xfrm>
          <a:prstGeom prst="straightConnector1">
            <a:avLst/>
          </a:prstGeom>
          <a:ln w="38100">
            <a:solidFill>
              <a:srgbClr val="FF7F0E"/>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3803A51E-A84F-8AB9-989E-2D0F630F9CFA}"/>
              </a:ext>
            </a:extLst>
          </p:cNvPr>
          <p:cNvSpPr txBox="1"/>
          <p:nvPr/>
        </p:nvSpPr>
        <p:spPr>
          <a:xfrm>
            <a:off x="571983" y="-20412"/>
            <a:ext cx="10191267" cy="338554"/>
          </a:xfrm>
          <a:prstGeom prst="rect">
            <a:avLst/>
          </a:prstGeom>
          <a:noFill/>
        </p:spPr>
        <p:txBody>
          <a:bodyPr wrap="square" rtlCol="0">
            <a:spAutoFit/>
          </a:bodyPr>
          <a:lstStyle/>
          <a:p>
            <a:r>
              <a:rPr lang="en-US" altLang="ja-JP" sz="1600" b="1" dirty="0">
                <a:solidFill>
                  <a:schemeClr val="bg1"/>
                </a:solidFill>
              </a:rPr>
              <a:t>2.2 RO Permeate Water Quality Prediction &gt; Prediction and Preprocessing Results by Random Forest</a:t>
            </a:r>
          </a:p>
        </p:txBody>
      </p:sp>
      <p:sp>
        <p:nvSpPr>
          <p:cNvPr id="14" name="タイトル 4">
            <a:extLst>
              <a:ext uri="{FF2B5EF4-FFF2-40B4-BE49-F238E27FC236}">
                <a16:creationId xmlns:a16="http://schemas.microsoft.com/office/drawing/2014/main" id="{EB80FDBA-148A-334E-2B23-12BF34545640}"/>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sz="2800" dirty="0"/>
              <a:t>Prediction results by Random Forest</a:t>
            </a:r>
          </a:p>
        </p:txBody>
      </p:sp>
      <p:sp>
        <p:nvSpPr>
          <p:cNvPr id="4" name="テキスト ボックス 3">
            <a:extLst>
              <a:ext uri="{FF2B5EF4-FFF2-40B4-BE49-F238E27FC236}">
                <a16:creationId xmlns:a16="http://schemas.microsoft.com/office/drawing/2014/main" id="{DCB8B63D-FBAE-31BB-58D1-257370BB6BC2}"/>
              </a:ext>
            </a:extLst>
          </p:cNvPr>
          <p:cNvSpPr txBox="1"/>
          <p:nvPr/>
        </p:nvSpPr>
        <p:spPr>
          <a:xfrm>
            <a:off x="3398370" y="1134166"/>
            <a:ext cx="5153025"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altLang="ja-JP" sz="2000" b="1" dirty="0">
                <a:solidFill>
                  <a:schemeClr val="tx1"/>
                </a:solidFill>
              </a:rPr>
              <a:t>Combined Permeate TOC [mg/L]</a:t>
            </a:r>
            <a:endParaRPr lang="ja-JP" altLang="en-US" b="1" dirty="0">
              <a:solidFill>
                <a:schemeClr val="tx1"/>
              </a:solidFill>
            </a:endParaRPr>
          </a:p>
        </p:txBody>
      </p:sp>
    </p:spTree>
    <p:extLst>
      <p:ext uri="{BB962C8B-B14F-4D97-AF65-F5344CB8AC3E}">
        <p14:creationId xmlns:p14="http://schemas.microsoft.com/office/powerpoint/2010/main" val="2882168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F8C902-442C-434F-A39F-147621770AC5}"/>
              </a:ext>
            </a:extLst>
          </p:cNvPr>
          <p:cNvSpPr>
            <a:spLocks noGrp="1"/>
          </p:cNvSpPr>
          <p:nvPr>
            <p:ph type="title"/>
          </p:nvPr>
        </p:nvSpPr>
        <p:spPr/>
        <p:txBody>
          <a:bodyPr/>
          <a:lstStyle/>
          <a:p>
            <a:r>
              <a:rPr kumimoji="1" lang="en-US" altLang="ja-JP" dirty="0"/>
              <a:t>Agenda</a:t>
            </a:r>
            <a:endParaRPr kumimoji="1" lang="ja-JP" altLang="en-US" dirty="0"/>
          </a:p>
        </p:txBody>
      </p:sp>
      <p:sp>
        <p:nvSpPr>
          <p:cNvPr id="3" name="スライド番号プレースホルダー 2">
            <a:extLst>
              <a:ext uri="{FF2B5EF4-FFF2-40B4-BE49-F238E27FC236}">
                <a16:creationId xmlns:a16="http://schemas.microsoft.com/office/drawing/2014/main" id="{D0C6172D-DFC4-426A-8DB6-580CABC8B361}"/>
              </a:ext>
            </a:extLst>
          </p:cNvPr>
          <p:cNvSpPr>
            <a:spLocks noGrp="1"/>
          </p:cNvSpPr>
          <p:nvPr>
            <p:ph type="sldNum" sz="quarter" idx="12"/>
          </p:nvPr>
        </p:nvSpPr>
        <p:spPr/>
        <p:txBody>
          <a:bodyPr/>
          <a:lstStyle/>
          <a:p>
            <a:fld id="{584EAAFE-CFE5-40AD-8E95-5BFF290DC5CF}" type="slidenum">
              <a:rPr kumimoji="1" lang="ja-JP" altLang="en-US" smtClean="0"/>
              <a:pPr/>
              <a:t>2</a:t>
            </a:fld>
            <a:endParaRPr kumimoji="1" lang="ja-JP" altLang="en-US"/>
          </a:p>
        </p:txBody>
      </p:sp>
      <p:sp>
        <p:nvSpPr>
          <p:cNvPr id="4" name="テキスト プレースホルダー 3">
            <a:extLst>
              <a:ext uri="{FF2B5EF4-FFF2-40B4-BE49-F238E27FC236}">
                <a16:creationId xmlns:a16="http://schemas.microsoft.com/office/drawing/2014/main" id="{0A8619FA-D0E4-46AF-8DAE-98E358F96603}"/>
              </a:ext>
            </a:extLst>
          </p:cNvPr>
          <p:cNvSpPr>
            <a:spLocks noGrp="1"/>
          </p:cNvSpPr>
          <p:nvPr>
            <p:ph type="body" sz="quarter" idx="13"/>
          </p:nvPr>
        </p:nvSpPr>
        <p:spPr/>
        <p:txBody>
          <a:bodyPr/>
          <a:lstStyle/>
          <a:p>
            <a:r>
              <a:rPr lang="en-US" altLang="ja-JP" dirty="0"/>
              <a:t>RO Operation Optimization</a:t>
            </a:r>
          </a:p>
          <a:p>
            <a:r>
              <a:rPr kumimoji="1" lang="en-US" altLang="ja-JP" dirty="0"/>
              <a:t>RO Permeate Water Quality Prediction / Q&amp;A</a:t>
            </a:r>
          </a:p>
          <a:p>
            <a:r>
              <a:rPr lang="en-US" altLang="ja-JP" dirty="0"/>
              <a:t>RO Optimization Simulation / Q&amp;A</a:t>
            </a:r>
          </a:p>
          <a:p>
            <a:r>
              <a:rPr kumimoji="1" lang="en-US" altLang="ja-JP" dirty="0"/>
              <a:t>RO Membrane Scaling Modeling</a:t>
            </a:r>
            <a:r>
              <a:rPr lang="en-US" altLang="ja-JP" dirty="0"/>
              <a:t> / Q&amp;A</a:t>
            </a:r>
          </a:p>
        </p:txBody>
      </p:sp>
    </p:spTree>
    <p:extLst>
      <p:ext uri="{BB962C8B-B14F-4D97-AF65-F5344CB8AC3E}">
        <p14:creationId xmlns:p14="http://schemas.microsoft.com/office/powerpoint/2010/main" val="1686705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A4872F6C-5233-0111-8C12-2E7D9B1CAF87}"/>
              </a:ext>
            </a:extLst>
          </p:cNvPr>
          <p:cNvSpPr/>
          <p:nvPr/>
        </p:nvSpPr>
        <p:spPr>
          <a:xfrm>
            <a:off x="116114" y="6159950"/>
            <a:ext cx="11891667" cy="663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4" name="図 3" descr="グラフ&#10;&#10;自動的に生成された説明">
            <a:extLst>
              <a:ext uri="{FF2B5EF4-FFF2-40B4-BE49-F238E27FC236}">
                <a16:creationId xmlns:a16="http://schemas.microsoft.com/office/drawing/2014/main" id="{879542A8-4CFB-C6BB-E2B3-C83E05775362}"/>
              </a:ext>
            </a:extLst>
          </p:cNvPr>
          <p:cNvPicPr>
            <a:picLocks noChangeAspect="1"/>
          </p:cNvPicPr>
          <p:nvPr/>
        </p:nvPicPr>
        <p:blipFill rotWithShape="1">
          <a:blip r:embed="rId2">
            <a:extLst>
              <a:ext uri="{28A0092B-C50C-407E-A947-70E740481C1C}">
                <a14:useLocalDpi xmlns:a14="http://schemas.microsoft.com/office/drawing/2010/main" val="0"/>
              </a:ext>
            </a:extLst>
          </a:blip>
          <a:srcRect l="8760" t="6932" r="8697"/>
          <a:stretch/>
        </p:blipFill>
        <p:spPr>
          <a:xfrm>
            <a:off x="1346749" y="1510143"/>
            <a:ext cx="9498503" cy="2677426"/>
          </a:xfrm>
          <a:prstGeom prst="rect">
            <a:avLst/>
          </a:prstGeom>
        </p:spPr>
      </p:pic>
      <p:sp>
        <p:nvSpPr>
          <p:cNvPr id="3" name="スライド番号プレースホルダー 2">
            <a:extLst>
              <a:ext uri="{FF2B5EF4-FFF2-40B4-BE49-F238E27FC236}">
                <a16:creationId xmlns:a16="http://schemas.microsoft.com/office/drawing/2014/main" id="{8741CAE7-D50D-3C3D-CB97-0D00DBEA67E0}"/>
              </a:ext>
            </a:extLst>
          </p:cNvPr>
          <p:cNvSpPr>
            <a:spLocks noGrp="1"/>
          </p:cNvSpPr>
          <p:nvPr>
            <p:ph type="sldNum" sz="quarter" idx="10"/>
          </p:nvPr>
        </p:nvSpPr>
        <p:spPr/>
        <p:txBody>
          <a:bodyPr/>
          <a:lstStyle/>
          <a:p>
            <a:fld id="{584EAAFE-CFE5-40AD-8E95-5BFF290DC5CF}" type="slidenum">
              <a:rPr kumimoji="1" lang="ja-JP" altLang="en-US" smtClean="0"/>
              <a:pPr/>
              <a:t>20</a:t>
            </a:fld>
            <a:endParaRPr kumimoji="1" lang="ja-JP" altLang="en-US"/>
          </a:p>
        </p:txBody>
      </p:sp>
      <p:pic>
        <p:nvPicPr>
          <p:cNvPr id="5" name="図 4" descr="グラフ, 折れ線グラフ&#10;&#10;自動的に生成された説明">
            <a:extLst>
              <a:ext uri="{FF2B5EF4-FFF2-40B4-BE49-F238E27FC236}">
                <a16:creationId xmlns:a16="http://schemas.microsoft.com/office/drawing/2014/main" id="{98822D4C-07DA-602C-0973-941584AC5638}"/>
              </a:ext>
            </a:extLst>
          </p:cNvPr>
          <p:cNvPicPr>
            <a:picLocks noChangeAspect="1"/>
          </p:cNvPicPr>
          <p:nvPr/>
        </p:nvPicPr>
        <p:blipFill rotWithShape="1">
          <a:blip r:embed="rId3">
            <a:extLst>
              <a:ext uri="{28A0092B-C50C-407E-A947-70E740481C1C}">
                <a14:useLocalDpi xmlns:a14="http://schemas.microsoft.com/office/drawing/2010/main" val="0"/>
              </a:ext>
            </a:extLst>
          </a:blip>
          <a:srcRect l="8758" t="8433" r="8697"/>
          <a:stretch/>
        </p:blipFill>
        <p:spPr>
          <a:xfrm>
            <a:off x="1346747" y="4211924"/>
            <a:ext cx="9498505" cy="2634205"/>
          </a:xfrm>
          <a:prstGeom prst="rect">
            <a:avLst/>
          </a:prstGeom>
        </p:spPr>
      </p:pic>
      <p:sp>
        <p:nvSpPr>
          <p:cNvPr id="10" name="テキスト ボックス 9">
            <a:extLst>
              <a:ext uri="{FF2B5EF4-FFF2-40B4-BE49-F238E27FC236}">
                <a16:creationId xmlns:a16="http://schemas.microsoft.com/office/drawing/2014/main" id="{5B59E916-A9E4-8817-BB8B-F777DB99F923}"/>
              </a:ext>
            </a:extLst>
          </p:cNvPr>
          <p:cNvSpPr txBox="1"/>
          <p:nvPr/>
        </p:nvSpPr>
        <p:spPr>
          <a:xfrm>
            <a:off x="1985066" y="4404592"/>
            <a:ext cx="1694695" cy="369332"/>
          </a:xfrm>
          <a:prstGeom prst="rect">
            <a:avLst/>
          </a:prstGeom>
          <a:noFill/>
        </p:spPr>
        <p:txBody>
          <a:bodyPr wrap="none" rtlCol="0">
            <a:spAutoFit/>
          </a:bodyPr>
          <a:lstStyle/>
          <a:p>
            <a:r>
              <a:rPr kumimoji="1" lang="en-US" altLang="ja-JP" b="0" dirty="0"/>
              <a:t>Radom Forest</a:t>
            </a:r>
            <a:endParaRPr kumimoji="1" lang="ja-JP" altLang="en-US" dirty="0"/>
          </a:p>
        </p:txBody>
      </p:sp>
      <p:sp>
        <p:nvSpPr>
          <p:cNvPr id="12" name="テキスト ボックス 11">
            <a:extLst>
              <a:ext uri="{FF2B5EF4-FFF2-40B4-BE49-F238E27FC236}">
                <a16:creationId xmlns:a16="http://schemas.microsoft.com/office/drawing/2014/main" id="{730AF25C-F18A-A6C7-875E-C296E5BE7976}"/>
              </a:ext>
            </a:extLst>
          </p:cNvPr>
          <p:cNvSpPr txBox="1"/>
          <p:nvPr/>
        </p:nvSpPr>
        <p:spPr>
          <a:xfrm>
            <a:off x="571983" y="-20412"/>
            <a:ext cx="8448645" cy="338554"/>
          </a:xfrm>
          <a:prstGeom prst="rect">
            <a:avLst/>
          </a:prstGeom>
          <a:noFill/>
        </p:spPr>
        <p:txBody>
          <a:bodyPr wrap="square" rtlCol="0">
            <a:spAutoFit/>
          </a:bodyPr>
          <a:lstStyle/>
          <a:p>
            <a:r>
              <a:rPr lang="en-US" altLang="ja-JP" sz="1600" b="1" dirty="0">
                <a:solidFill>
                  <a:schemeClr val="bg1"/>
                </a:solidFill>
              </a:rPr>
              <a:t>2.2 RO Permeate Water Quality Prediction &gt; Prediction and Preprocessing Results </a:t>
            </a:r>
          </a:p>
        </p:txBody>
      </p:sp>
      <p:sp>
        <p:nvSpPr>
          <p:cNvPr id="15" name="正方形/長方形 14">
            <a:extLst>
              <a:ext uri="{FF2B5EF4-FFF2-40B4-BE49-F238E27FC236}">
                <a16:creationId xmlns:a16="http://schemas.microsoft.com/office/drawing/2014/main" id="{34EA91C6-1525-F27C-BAFD-A4F53A29A4A2}"/>
              </a:ext>
            </a:extLst>
          </p:cNvPr>
          <p:cNvSpPr/>
          <p:nvPr/>
        </p:nvSpPr>
        <p:spPr>
          <a:xfrm>
            <a:off x="3608957" y="1667991"/>
            <a:ext cx="347330" cy="2196000"/>
          </a:xfrm>
          <a:prstGeom prst="rect">
            <a:avLst/>
          </a:prstGeom>
          <a:solidFill>
            <a:schemeClr val="accent6">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正方形/長方形 15">
            <a:extLst>
              <a:ext uri="{FF2B5EF4-FFF2-40B4-BE49-F238E27FC236}">
                <a16:creationId xmlns:a16="http://schemas.microsoft.com/office/drawing/2014/main" id="{0C135580-3A37-D48A-841C-3D4539C1AD0F}"/>
              </a:ext>
            </a:extLst>
          </p:cNvPr>
          <p:cNvSpPr/>
          <p:nvPr/>
        </p:nvSpPr>
        <p:spPr>
          <a:xfrm>
            <a:off x="5249092" y="1667991"/>
            <a:ext cx="233956" cy="2196000"/>
          </a:xfrm>
          <a:prstGeom prst="rect">
            <a:avLst/>
          </a:prstGeom>
          <a:solidFill>
            <a:schemeClr val="accent6">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正方形/長方形 16">
            <a:extLst>
              <a:ext uri="{FF2B5EF4-FFF2-40B4-BE49-F238E27FC236}">
                <a16:creationId xmlns:a16="http://schemas.microsoft.com/office/drawing/2014/main" id="{6C3F1B13-547A-8F30-1EF3-B3E59B8385D2}"/>
              </a:ext>
            </a:extLst>
          </p:cNvPr>
          <p:cNvSpPr/>
          <p:nvPr/>
        </p:nvSpPr>
        <p:spPr>
          <a:xfrm>
            <a:off x="5529127" y="1667991"/>
            <a:ext cx="233956" cy="2196000"/>
          </a:xfrm>
          <a:prstGeom prst="rect">
            <a:avLst/>
          </a:prstGeom>
          <a:solidFill>
            <a:schemeClr val="accent6">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正方形/長方形 17">
            <a:extLst>
              <a:ext uri="{FF2B5EF4-FFF2-40B4-BE49-F238E27FC236}">
                <a16:creationId xmlns:a16="http://schemas.microsoft.com/office/drawing/2014/main" id="{2BFA3B77-05C6-794F-902F-2F48283540A7}"/>
              </a:ext>
            </a:extLst>
          </p:cNvPr>
          <p:cNvSpPr/>
          <p:nvPr/>
        </p:nvSpPr>
        <p:spPr>
          <a:xfrm>
            <a:off x="3608957" y="4327153"/>
            <a:ext cx="347330" cy="2214158"/>
          </a:xfrm>
          <a:prstGeom prst="rect">
            <a:avLst/>
          </a:prstGeom>
          <a:solidFill>
            <a:schemeClr val="accent6">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正方形/長方形 18">
            <a:extLst>
              <a:ext uri="{FF2B5EF4-FFF2-40B4-BE49-F238E27FC236}">
                <a16:creationId xmlns:a16="http://schemas.microsoft.com/office/drawing/2014/main" id="{659002F7-9A74-E8B2-54DC-A812BCE2DDA2}"/>
              </a:ext>
            </a:extLst>
          </p:cNvPr>
          <p:cNvSpPr/>
          <p:nvPr/>
        </p:nvSpPr>
        <p:spPr>
          <a:xfrm>
            <a:off x="5249092" y="4339182"/>
            <a:ext cx="233956" cy="2179752"/>
          </a:xfrm>
          <a:prstGeom prst="rect">
            <a:avLst/>
          </a:prstGeom>
          <a:solidFill>
            <a:schemeClr val="accent6">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 name="正方形/長方形 19">
            <a:extLst>
              <a:ext uri="{FF2B5EF4-FFF2-40B4-BE49-F238E27FC236}">
                <a16:creationId xmlns:a16="http://schemas.microsoft.com/office/drawing/2014/main" id="{AE3E130C-4A46-2FEA-D80E-48F54EF68EB7}"/>
              </a:ext>
            </a:extLst>
          </p:cNvPr>
          <p:cNvSpPr/>
          <p:nvPr/>
        </p:nvSpPr>
        <p:spPr>
          <a:xfrm>
            <a:off x="5529127" y="4324218"/>
            <a:ext cx="233956" cy="2214158"/>
          </a:xfrm>
          <a:prstGeom prst="rect">
            <a:avLst/>
          </a:prstGeom>
          <a:solidFill>
            <a:schemeClr val="accent6">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正方形/長方形 20">
            <a:extLst>
              <a:ext uri="{FF2B5EF4-FFF2-40B4-BE49-F238E27FC236}">
                <a16:creationId xmlns:a16="http://schemas.microsoft.com/office/drawing/2014/main" id="{44C98170-3967-FE0A-BECC-6D2F14055712}"/>
              </a:ext>
            </a:extLst>
          </p:cNvPr>
          <p:cNvSpPr/>
          <p:nvPr/>
        </p:nvSpPr>
        <p:spPr>
          <a:xfrm>
            <a:off x="6586543" y="1667992"/>
            <a:ext cx="233956" cy="2219394"/>
          </a:xfrm>
          <a:prstGeom prst="rect">
            <a:avLst/>
          </a:prstGeom>
          <a:solidFill>
            <a:schemeClr val="accent6">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正方形/長方形 21">
            <a:extLst>
              <a:ext uri="{FF2B5EF4-FFF2-40B4-BE49-F238E27FC236}">
                <a16:creationId xmlns:a16="http://schemas.microsoft.com/office/drawing/2014/main" id="{ECFE04C4-A7FF-A83E-0C37-179A792B58FD}"/>
              </a:ext>
            </a:extLst>
          </p:cNvPr>
          <p:cNvSpPr/>
          <p:nvPr/>
        </p:nvSpPr>
        <p:spPr>
          <a:xfrm>
            <a:off x="6586543" y="4322881"/>
            <a:ext cx="233956" cy="2214158"/>
          </a:xfrm>
          <a:prstGeom prst="rect">
            <a:avLst/>
          </a:prstGeom>
          <a:solidFill>
            <a:schemeClr val="accent6">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 name="正方形/長方形 22">
            <a:extLst>
              <a:ext uri="{FF2B5EF4-FFF2-40B4-BE49-F238E27FC236}">
                <a16:creationId xmlns:a16="http://schemas.microsoft.com/office/drawing/2014/main" id="{C31153FA-BFC3-04A6-17D9-888C2DC8FEAC}"/>
              </a:ext>
            </a:extLst>
          </p:cNvPr>
          <p:cNvSpPr/>
          <p:nvPr/>
        </p:nvSpPr>
        <p:spPr>
          <a:xfrm>
            <a:off x="8493850" y="1667991"/>
            <a:ext cx="233956" cy="2196000"/>
          </a:xfrm>
          <a:prstGeom prst="rect">
            <a:avLst/>
          </a:prstGeom>
          <a:solidFill>
            <a:schemeClr val="accent6">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正方形/長方形 23">
            <a:extLst>
              <a:ext uri="{FF2B5EF4-FFF2-40B4-BE49-F238E27FC236}">
                <a16:creationId xmlns:a16="http://schemas.microsoft.com/office/drawing/2014/main" id="{F7492310-B66F-1C5D-2A64-25A246E7635D}"/>
              </a:ext>
            </a:extLst>
          </p:cNvPr>
          <p:cNvSpPr/>
          <p:nvPr/>
        </p:nvSpPr>
        <p:spPr>
          <a:xfrm>
            <a:off x="8493850" y="4330088"/>
            <a:ext cx="233956" cy="2206951"/>
          </a:xfrm>
          <a:prstGeom prst="rect">
            <a:avLst/>
          </a:prstGeom>
          <a:solidFill>
            <a:schemeClr val="accent6">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11" name="グループ化 10">
            <a:extLst>
              <a:ext uri="{FF2B5EF4-FFF2-40B4-BE49-F238E27FC236}">
                <a16:creationId xmlns:a16="http://schemas.microsoft.com/office/drawing/2014/main" id="{BD6DEED9-9498-7A33-B8B8-430009838E2F}"/>
              </a:ext>
            </a:extLst>
          </p:cNvPr>
          <p:cNvGrpSpPr/>
          <p:nvPr/>
        </p:nvGrpSpPr>
        <p:grpSpPr>
          <a:xfrm>
            <a:off x="3564316" y="1370559"/>
            <a:ext cx="436611" cy="436969"/>
            <a:chOff x="4550496" y="1149972"/>
            <a:chExt cx="436611" cy="436969"/>
          </a:xfrm>
        </p:grpSpPr>
        <p:sp>
          <p:nvSpPr>
            <p:cNvPr id="14" name="二等辺三角形 13">
              <a:extLst>
                <a:ext uri="{FF2B5EF4-FFF2-40B4-BE49-F238E27FC236}">
                  <a16:creationId xmlns:a16="http://schemas.microsoft.com/office/drawing/2014/main" id="{3FDF39C5-80C4-FBA0-C025-84AFE7433957}"/>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25" name="テキスト ボックス 24">
              <a:extLst>
                <a:ext uri="{FF2B5EF4-FFF2-40B4-BE49-F238E27FC236}">
                  <a16:creationId xmlns:a16="http://schemas.microsoft.com/office/drawing/2014/main" id="{22862B85-9EB0-E200-AD00-9BCFAB787B47}"/>
                </a:ext>
              </a:extLst>
            </p:cNvPr>
            <p:cNvSpPr txBox="1"/>
            <p:nvPr/>
          </p:nvSpPr>
          <p:spPr>
            <a:xfrm>
              <a:off x="4571609" y="1149972"/>
              <a:ext cx="415498" cy="369332"/>
            </a:xfrm>
            <a:prstGeom prst="rect">
              <a:avLst/>
            </a:prstGeom>
            <a:noFill/>
          </p:spPr>
          <p:txBody>
            <a:bodyPr wrap="none" rtlCol="0">
              <a:spAutoFit/>
            </a:bodyPr>
            <a:lstStyle/>
            <a:p>
              <a:r>
                <a:rPr kumimoji="1" lang="ja-JP" altLang="en-US" dirty="0">
                  <a:solidFill>
                    <a:schemeClr val="bg1"/>
                  </a:solidFill>
                </a:rPr>
                <a:t>①</a:t>
              </a:r>
            </a:p>
          </p:txBody>
        </p:sp>
      </p:grpSp>
      <p:grpSp>
        <p:nvGrpSpPr>
          <p:cNvPr id="26" name="グループ化 25">
            <a:extLst>
              <a:ext uri="{FF2B5EF4-FFF2-40B4-BE49-F238E27FC236}">
                <a16:creationId xmlns:a16="http://schemas.microsoft.com/office/drawing/2014/main" id="{5DFF4465-4E71-86D3-9F19-38E1D7D00AE3}"/>
              </a:ext>
            </a:extLst>
          </p:cNvPr>
          <p:cNvGrpSpPr/>
          <p:nvPr/>
        </p:nvGrpSpPr>
        <p:grpSpPr>
          <a:xfrm>
            <a:off x="5156064" y="1367624"/>
            <a:ext cx="436611" cy="436969"/>
            <a:chOff x="4550496" y="1149972"/>
            <a:chExt cx="436611" cy="436969"/>
          </a:xfrm>
        </p:grpSpPr>
        <p:sp>
          <p:nvSpPr>
            <p:cNvPr id="27" name="二等辺三角形 26">
              <a:extLst>
                <a:ext uri="{FF2B5EF4-FFF2-40B4-BE49-F238E27FC236}">
                  <a16:creationId xmlns:a16="http://schemas.microsoft.com/office/drawing/2014/main" id="{F60BB753-1754-C659-3308-B263C2C458AA}"/>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28" name="テキスト ボックス 27">
              <a:extLst>
                <a:ext uri="{FF2B5EF4-FFF2-40B4-BE49-F238E27FC236}">
                  <a16:creationId xmlns:a16="http://schemas.microsoft.com/office/drawing/2014/main" id="{2CB49CA9-4EB5-2AC0-BDB6-5E496F77DB64}"/>
                </a:ext>
              </a:extLst>
            </p:cNvPr>
            <p:cNvSpPr txBox="1"/>
            <p:nvPr/>
          </p:nvSpPr>
          <p:spPr>
            <a:xfrm>
              <a:off x="4571609" y="1149972"/>
              <a:ext cx="415498" cy="369332"/>
            </a:xfrm>
            <a:prstGeom prst="rect">
              <a:avLst/>
            </a:prstGeom>
            <a:noFill/>
          </p:spPr>
          <p:txBody>
            <a:bodyPr wrap="none" rtlCol="0">
              <a:spAutoFit/>
            </a:bodyPr>
            <a:lstStyle/>
            <a:p>
              <a:r>
                <a:rPr lang="ja-JP" altLang="en-US" dirty="0">
                  <a:solidFill>
                    <a:schemeClr val="bg1"/>
                  </a:solidFill>
                </a:rPr>
                <a:t>②</a:t>
              </a:r>
              <a:endParaRPr kumimoji="1" lang="ja-JP" altLang="en-US" dirty="0">
                <a:solidFill>
                  <a:schemeClr val="bg1"/>
                </a:solidFill>
              </a:endParaRPr>
            </a:p>
          </p:txBody>
        </p:sp>
      </p:grpSp>
      <p:grpSp>
        <p:nvGrpSpPr>
          <p:cNvPr id="29" name="グループ化 28">
            <a:extLst>
              <a:ext uri="{FF2B5EF4-FFF2-40B4-BE49-F238E27FC236}">
                <a16:creationId xmlns:a16="http://schemas.microsoft.com/office/drawing/2014/main" id="{015A767F-5B40-8031-1BC5-089FFC91B28F}"/>
              </a:ext>
            </a:extLst>
          </p:cNvPr>
          <p:cNvGrpSpPr/>
          <p:nvPr/>
        </p:nvGrpSpPr>
        <p:grpSpPr>
          <a:xfrm>
            <a:off x="5427799" y="1367624"/>
            <a:ext cx="436611" cy="436969"/>
            <a:chOff x="4550496" y="1149972"/>
            <a:chExt cx="436611" cy="436969"/>
          </a:xfrm>
        </p:grpSpPr>
        <p:sp>
          <p:nvSpPr>
            <p:cNvPr id="30" name="二等辺三角形 29">
              <a:extLst>
                <a:ext uri="{FF2B5EF4-FFF2-40B4-BE49-F238E27FC236}">
                  <a16:creationId xmlns:a16="http://schemas.microsoft.com/office/drawing/2014/main" id="{CBAD06AA-6348-DF06-FD19-D5DBC8DB5398}"/>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31" name="テキスト ボックス 30">
              <a:extLst>
                <a:ext uri="{FF2B5EF4-FFF2-40B4-BE49-F238E27FC236}">
                  <a16:creationId xmlns:a16="http://schemas.microsoft.com/office/drawing/2014/main" id="{E14C94E6-7E17-A8CE-3C84-023AD2659CF0}"/>
                </a:ext>
              </a:extLst>
            </p:cNvPr>
            <p:cNvSpPr txBox="1"/>
            <p:nvPr/>
          </p:nvSpPr>
          <p:spPr>
            <a:xfrm>
              <a:off x="4571609" y="1149972"/>
              <a:ext cx="415498" cy="369332"/>
            </a:xfrm>
            <a:prstGeom prst="rect">
              <a:avLst/>
            </a:prstGeom>
            <a:noFill/>
          </p:spPr>
          <p:txBody>
            <a:bodyPr wrap="none" rtlCol="0">
              <a:spAutoFit/>
            </a:bodyPr>
            <a:lstStyle/>
            <a:p>
              <a:r>
                <a:rPr kumimoji="1" lang="ja-JP" altLang="en-US" dirty="0">
                  <a:solidFill>
                    <a:schemeClr val="bg1"/>
                  </a:solidFill>
                </a:rPr>
                <a:t>③</a:t>
              </a:r>
            </a:p>
          </p:txBody>
        </p:sp>
      </p:grpSp>
      <p:grpSp>
        <p:nvGrpSpPr>
          <p:cNvPr id="32" name="グループ化 31">
            <a:extLst>
              <a:ext uri="{FF2B5EF4-FFF2-40B4-BE49-F238E27FC236}">
                <a16:creationId xmlns:a16="http://schemas.microsoft.com/office/drawing/2014/main" id="{6303CDCF-7F9F-7475-6E5A-0314B17D07D1}"/>
              </a:ext>
            </a:extLst>
          </p:cNvPr>
          <p:cNvGrpSpPr/>
          <p:nvPr/>
        </p:nvGrpSpPr>
        <p:grpSpPr>
          <a:xfrm>
            <a:off x="6485864" y="1366287"/>
            <a:ext cx="436611" cy="436969"/>
            <a:chOff x="4550496" y="1149972"/>
            <a:chExt cx="436611" cy="436969"/>
          </a:xfrm>
        </p:grpSpPr>
        <p:sp>
          <p:nvSpPr>
            <p:cNvPr id="33" name="二等辺三角形 32">
              <a:extLst>
                <a:ext uri="{FF2B5EF4-FFF2-40B4-BE49-F238E27FC236}">
                  <a16:creationId xmlns:a16="http://schemas.microsoft.com/office/drawing/2014/main" id="{BA7C6519-A670-098A-FC82-08DA5FB9BB84}"/>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34" name="テキスト ボックス 33">
              <a:extLst>
                <a:ext uri="{FF2B5EF4-FFF2-40B4-BE49-F238E27FC236}">
                  <a16:creationId xmlns:a16="http://schemas.microsoft.com/office/drawing/2014/main" id="{C9CB82DE-114D-A417-CE69-53F1B7D8F737}"/>
                </a:ext>
              </a:extLst>
            </p:cNvPr>
            <p:cNvSpPr txBox="1"/>
            <p:nvPr/>
          </p:nvSpPr>
          <p:spPr>
            <a:xfrm>
              <a:off x="4571609" y="1149972"/>
              <a:ext cx="415498" cy="369332"/>
            </a:xfrm>
            <a:prstGeom prst="rect">
              <a:avLst/>
            </a:prstGeom>
            <a:noFill/>
          </p:spPr>
          <p:txBody>
            <a:bodyPr wrap="none" rtlCol="0">
              <a:spAutoFit/>
            </a:bodyPr>
            <a:lstStyle/>
            <a:p>
              <a:r>
                <a:rPr lang="ja-JP" altLang="en-US" dirty="0">
                  <a:solidFill>
                    <a:schemeClr val="bg1"/>
                  </a:solidFill>
                </a:rPr>
                <a:t>④</a:t>
              </a:r>
              <a:endParaRPr kumimoji="1" lang="ja-JP" altLang="en-US" dirty="0">
                <a:solidFill>
                  <a:schemeClr val="bg1"/>
                </a:solidFill>
              </a:endParaRPr>
            </a:p>
          </p:txBody>
        </p:sp>
      </p:grpSp>
      <p:grpSp>
        <p:nvGrpSpPr>
          <p:cNvPr id="35" name="グループ化 34">
            <a:extLst>
              <a:ext uri="{FF2B5EF4-FFF2-40B4-BE49-F238E27FC236}">
                <a16:creationId xmlns:a16="http://schemas.microsoft.com/office/drawing/2014/main" id="{E4C7D5D7-12A0-80E0-6472-21FFA6FB5D8C}"/>
              </a:ext>
            </a:extLst>
          </p:cNvPr>
          <p:cNvGrpSpPr/>
          <p:nvPr/>
        </p:nvGrpSpPr>
        <p:grpSpPr>
          <a:xfrm>
            <a:off x="8400006" y="1367624"/>
            <a:ext cx="436611" cy="436969"/>
            <a:chOff x="4550496" y="1149972"/>
            <a:chExt cx="436611" cy="436969"/>
          </a:xfrm>
        </p:grpSpPr>
        <p:sp>
          <p:nvSpPr>
            <p:cNvPr id="36" name="二等辺三角形 35">
              <a:extLst>
                <a:ext uri="{FF2B5EF4-FFF2-40B4-BE49-F238E27FC236}">
                  <a16:creationId xmlns:a16="http://schemas.microsoft.com/office/drawing/2014/main" id="{3C2A52E3-DB14-B2D3-25A8-21F915E693DD}"/>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37" name="テキスト ボックス 36">
              <a:extLst>
                <a:ext uri="{FF2B5EF4-FFF2-40B4-BE49-F238E27FC236}">
                  <a16:creationId xmlns:a16="http://schemas.microsoft.com/office/drawing/2014/main" id="{52CF4763-314D-AB71-2073-B10A737DBB03}"/>
                </a:ext>
              </a:extLst>
            </p:cNvPr>
            <p:cNvSpPr txBox="1"/>
            <p:nvPr/>
          </p:nvSpPr>
          <p:spPr>
            <a:xfrm>
              <a:off x="4571609" y="1149972"/>
              <a:ext cx="415498" cy="369332"/>
            </a:xfrm>
            <a:prstGeom prst="rect">
              <a:avLst/>
            </a:prstGeom>
            <a:noFill/>
          </p:spPr>
          <p:txBody>
            <a:bodyPr wrap="none" rtlCol="0">
              <a:spAutoFit/>
            </a:bodyPr>
            <a:lstStyle/>
            <a:p>
              <a:r>
                <a:rPr kumimoji="1" lang="ja-JP" altLang="en-US" dirty="0">
                  <a:solidFill>
                    <a:schemeClr val="bg1"/>
                  </a:solidFill>
                </a:rPr>
                <a:t>⑤</a:t>
              </a:r>
            </a:p>
          </p:txBody>
        </p:sp>
      </p:grpSp>
      <p:grpSp>
        <p:nvGrpSpPr>
          <p:cNvPr id="38" name="グループ化 37">
            <a:extLst>
              <a:ext uri="{FF2B5EF4-FFF2-40B4-BE49-F238E27FC236}">
                <a16:creationId xmlns:a16="http://schemas.microsoft.com/office/drawing/2014/main" id="{EDEECAB2-F6F8-82D5-AFC9-903998811A77}"/>
              </a:ext>
            </a:extLst>
          </p:cNvPr>
          <p:cNvGrpSpPr/>
          <p:nvPr/>
        </p:nvGrpSpPr>
        <p:grpSpPr>
          <a:xfrm>
            <a:off x="3574872" y="4174138"/>
            <a:ext cx="436611" cy="436969"/>
            <a:chOff x="4550496" y="1149972"/>
            <a:chExt cx="436611" cy="436969"/>
          </a:xfrm>
        </p:grpSpPr>
        <p:sp>
          <p:nvSpPr>
            <p:cNvPr id="39" name="二等辺三角形 38">
              <a:extLst>
                <a:ext uri="{FF2B5EF4-FFF2-40B4-BE49-F238E27FC236}">
                  <a16:creationId xmlns:a16="http://schemas.microsoft.com/office/drawing/2014/main" id="{13F251D2-028D-5FF7-3425-80C3199C67FC}"/>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59CE7FC5-D7EE-B68C-5C96-A1EB8EACB25B}"/>
                </a:ext>
              </a:extLst>
            </p:cNvPr>
            <p:cNvSpPr txBox="1"/>
            <p:nvPr/>
          </p:nvSpPr>
          <p:spPr>
            <a:xfrm>
              <a:off x="4571609" y="1149972"/>
              <a:ext cx="415498" cy="369332"/>
            </a:xfrm>
            <a:prstGeom prst="rect">
              <a:avLst/>
            </a:prstGeom>
            <a:noFill/>
          </p:spPr>
          <p:txBody>
            <a:bodyPr wrap="none" rtlCol="0">
              <a:spAutoFit/>
            </a:bodyPr>
            <a:lstStyle/>
            <a:p>
              <a:r>
                <a:rPr kumimoji="1" lang="ja-JP" altLang="en-US" dirty="0">
                  <a:solidFill>
                    <a:schemeClr val="bg1"/>
                  </a:solidFill>
                </a:rPr>
                <a:t>①</a:t>
              </a:r>
            </a:p>
          </p:txBody>
        </p:sp>
      </p:grpSp>
      <p:grpSp>
        <p:nvGrpSpPr>
          <p:cNvPr id="41" name="グループ化 40">
            <a:extLst>
              <a:ext uri="{FF2B5EF4-FFF2-40B4-BE49-F238E27FC236}">
                <a16:creationId xmlns:a16="http://schemas.microsoft.com/office/drawing/2014/main" id="{12AA68AA-04BF-6EDE-BA7A-6CC8EDA9786C}"/>
              </a:ext>
            </a:extLst>
          </p:cNvPr>
          <p:cNvGrpSpPr/>
          <p:nvPr/>
        </p:nvGrpSpPr>
        <p:grpSpPr>
          <a:xfrm>
            <a:off x="5147764" y="4177221"/>
            <a:ext cx="436611" cy="436969"/>
            <a:chOff x="4550496" y="1149972"/>
            <a:chExt cx="436611" cy="436969"/>
          </a:xfrm>
        </p:grpSpPr>
        <p:sp>
          <p:nvSpPr>
            <p:cNvPr id="42" name="二等辺三角形 41">
              <a:extLst>
                <a:ext uri="{FF2B5EF4-FFF2-40B4-BE49-F238E27FC236}">
                  <a16:creationId xmlns:a16="http://schemas.microsoft.com/office/drawing/2014/main" id="{EB753BC9-D971-E0DF-FD73-BF131AE91DF0}"/>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43" name="テキスト ボックス 42">
              <a:extLst>
                <a:ext uri="{FF2B5EF4-FFF2-40B4-BE49-F238E27FC236}">
                  <a16:creationId xmlns:a16="http://schemas.microsoft.com/office/drawing/2014/main" id="{32655FA4-31D6-1798-E773-24CDBDCFDB48}"/>
                </a:ext>
              </a:extLst>
            </p:cNvPr>
            <p:cNvSpPr txBox="1"/>
            <p:nvPr/>
          </p:nvSpPr>
          <p:spPr>
            <a:xfrm>
              <a:off x="4571609" y="1149972"/>
              <a:ext cx="415498" cy="369332"/>
            </a:xfrm>
            <a:prstGeom prst="rect">
              <a:avLst/>
            </a:prstGeom>
            <a:noFill/>
          </p:spPr>
          <p:txBody>
            <a:bodyPr wrap="none" rtlCol="0">
              <a:spAutoFit/>
            </a:bodyPr>
            <a:lstStyle/>
            <a:p>
              <a:r>
                <a:rPr lang="ja-JP" altLang="en-US" dirty="0">
                  <a:solidFill>
                    <a:schemeClr val="bg1"/>
                  </a:solidFill>
                </a:rPr>
                <a:t>②</a:t>
              </a:r>
              <a:endParaRPr kumimoji="1" lang="ja-JP" altLang="en-US" dirty="0">
                <a:solidFill>
                  <a:schemeClr val="bg1"/>
                </a:solidFill>
              </a:endParaRPr>
            </a:p>
          </p:txBody>
        </p:sp>
      </p:grpSp>
      <p:grpSp>
        <p:nvGrpSpPr>
          <p:cNvPr id="44" name="グループ化 43">
            <a:extLst>
              <a:ext uri="{FF2B5EF4-FFF2-40B4-BE49-F238E27FC236}">
                <a16:creationId xmlns:a16="http://schemas.microsoft.com/office/drawing/2014/main" id="{3CD4FD41-A959-5A25-1805-7A8DDB7CE7DA}"/>
              </a:ext>
            </a:extLst>
          </p:cNvPr>
          <p:cNvGrpSpPr/>
          <p:nvPr/>
        </p:nvGrpSpPr>
        <p:grpSpPr>
          <a:xfrm>
            <a:off x="5433959" y="4177221"/>
            <a:ext cx="436611" cy="436969"/>
            <a:chOff x="4550496" y="1149972"/>
            <a:chExt cx="436611" cy="436969"/>
          </a:xfrm>
        </p:grpSpPr>
        <p:sp>
          <p:nvSpPr>
            <p:cNvPr id="45" name="二等辺三角形 44">
              <a:extLst>
                <a:ext uri="{FF2B5EF4-FFF2-40B4-BE49-F238E27FC236}">
                  <a16:creationId xmlns:a16="http://schemas.microsoft.com/office/drawing/2014/main" id="{1BAA0872-876B-BBBF-5A5D-A485FDDCE4B7}"/>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46" name="テキスト ボックス 45">
              <a:extLst>
                <a:ext uri="{FF2B5EF4-FFF2-40B4-BE49-F238E27FC236}">
                  <a16:creationId xmlns:a16="http://schemas.microsoft.com/office/drawing/2014/main" id="{A452186B-1650-3CBE-003C-07F804422F56}"/>
                </a:ext>
              </a:extLst>
            </p:cNvPr>
            <p:cNvSpPr txBox="1"/>
            <p:nvPr/>
          </p:nvSpPr>
          <p:spPr>
            <a:xfrm>
              <a:off x="4571609" y="1149972"/>
              <a:ext cx="415498" cy="369332"/>
            </a:xfrm>
            <a:prstGeom prst="rect">
              <a:avLst/>
            </a:prstGeom>
            <a:noFill/>
          </p:spPr>
          <p:txBody>
            <a:bodyPr wrap="none" rtlCol="0">
              <a:spAutoFit/>
            </a:bodyPr>
            <a:lstStyle/>
            <a:p>
              <a:r>
                <a:rPr kumimoji="1" lang="ja-JP" altLang="en-US" dirty="0">
                  <a:solidFill>
                    <a:schemeClr val="bg1"/>
                  </a:solidFill>
                </a:rPr>
                <a:t>③</a:t>
              </a:r>
            </a:p>
          </p:txBody>
        </p:sp>
      </p:grpSp>
      <p:grpSp>
        <p:nvGrpSpPr>
          <p:cNvPr id="47" name="グループ化 46">
            <a:extLst>
              <a:ext uri="{FF2B5EF4-FFF2-40B4-BE49-F238E27FC236}">
                <a16:creationId xmlns:a16="http://schemas.microsoft.com/office/drawing/2014/main" id="{8E6CDC05-F411-C08D-7B63-694372195DBC}"/>
              </a:ext>
            </a:extLst>
          </p:cNvPr>
          <p:cNvGrpSpPr/>
          <p:nvPr/>
        </p:nvGrpSpPr>
        <p:grpSpPr>
          <a:xfrm>
            <a:off x="6478239" y="4174138"/>
            <a:ext cx="436611" cy="436969"/>
            <a:chOff x="4550496" y="1149972"/>
            <a:chExt cx="436611" cy="436969"/>
          </a:xfrm>
        </p:grpSpPr>
        <p:sp>
          <p:nvSpPr>
            <p:cNvPr id="48" name="二等辺三角形 47">
              <a:extLst>
                <a:ext uri="{FF2B5EF4-FFF2-40B4-BE49-F238E27FC236}">
                  <a16:creationId xmlns:a16="http://schemas.microsoft.com/office/drawing/2014/main" id="{B66E6FD7-A584-63DF-6D67-8FC78983B9BA}"/>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49" name="テキスト ボックス 48">
              <a:extLst>
                <a:ext uri="{FF2B5EF4-FFF2-40B4-BE49-F238E27FC236}">
                  <a16:creationId xmlns:a16="http://schemas.microsoft.com/office/drawing/2014/main" id="{74ABCDC2-F73A-78E3-9C83-C24B31ECC2AB}"/>
                </a:ext>
              </a:extLst>
            </p:cNvPr>
            <p:cNvSpPr txBox="1"/>
            <p:nvPr/>
          </p:nvSpPr>
          <p:spPr>
            <a:xfrm>
              <a:off x="4571609" y="1149972"/>
              <a:ext cx="415498" cy="369332"/>
            </a:xfrm>
            <a:prstGeom prst="rect">
              <a:avLst/>
            </a:prstGeom>
            <a:noFill/>
          </p:spPr>
          <p:txBody>
            <a:bodyPr wrap="none" rtlCol="0">
              <a:spAutoFit/>
            </a:bodyPr>
            <a:lstStyle/>
            <a:p>
              <a:r>
                <a:rPr lang="ja-JP" altLang="en-US" dirty="0">
                  <a:solidFill>
                    <a:schemeClr val="bg1"/>
                  </a:solidFill>
                </a:rPr>
                <a:t>④</a:t>
              </a:r>
              <a:endParaRPr kumimoji="1" lang="ja-JP" altLang="en-US" dirty="0">
                <a:solidFill>
                  <a:schemeClr val="bg1"/>
                </a:solidFill>
              </a:endParaRPr>
            </a:p>
          </p:txBody>
        </p:sp>
      </p:grpSp>
      <p:grpSp>
        <p:nvGrpSpPr>
          <p:cNvPr id="50" name="グループ化 49">
            <a:extLst>
              <a:ext uri="{FF2B5EF4-FFF2-40B4-BE49-F238E27FC236}">
                <a16:creationId xmlns:a16="http://schemas.microsoft.com/office/drawing/2014/main" id="{FC02B891-6976-B8A7-7A65-E70C36AC19D3}"/>
              </a:ext>
            </a:extLst>
          </p:cNvPr>
          <p:cNvGrpSpPr/>
          <p:nvPr/>
        </p:nvGrpSpPr>
        <p:grpSpPr>
          <a:xfrm>
            <a:off x="8392522" y="4174790"/>
            <a:ext cx="436611" cy="436969"/>
            <a:chOff x="4550496" y="1149972"/>
            <a:chExt cx="436611" cy="436969"/>
          </a:xfrm>
        </p:grpSpPr>
        <p:sp>
          <p:nvSpPr>
            <p:cNvPr id="51" name="二等辺三角形 50">
              <a:extLst>
                <a:ext uri="{FF2B5EF4-FFF2-40B4-BE49-F238E27FC236}">
                  <a16:creationId xmlns:a16="http://schemas.microsoft.com/office/drawing/2014/main" id="{81D58DDF-529A-0B98-6166-46C53A5B4ED7}"/>
                </a:ext>
              </a:extLst>
            </p:cNvPr>
            <p:cNvSpPr/>
            <p:nvPr/>
          </p:nvSpPr>
          <p:spPr>
            <a:xfrm flipV="1">
              <a:off x="4550496" y="1198683"/>
              <a:ext cx="436611" cy="388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52" name="テキスト ボックス 51">
              <a:extLst>
                <a:ext uri="{FF2B5EF4-FFF2-40B4-BE49-F238E27FC236}">
                  <a16:creationId xmlns:a16="http://schemas.microsoft.com/office/drawing/2014/main" id="{BBF2D118-99FD-3AE7-6297-2EA3236EF5FA}"/>
                </a:ext>
              </a:extLst>
            </p:cNvPr>
            <p:cNvSpPr txBox="1"/>
            <p:nvPr/>
          </p:nvSpPr>
          <p:spPr>
            <a:xfrm>
              <a:off x="4571609" y="1149972"/>
              <a:ext cx="415498" cy="369332"/>
            </a:xfrm>
            <a:prstGeom prst="rect">
              <a:avLst/>
            </a:prstGeom>
            <a:noFill/>
          </p:spPr>
          <p:txBody>
            <a:bodyPr wrap="none" rtlCol="0">
              <a:spAutoFit/>
            </a:bodyPr>
            <a:lstStyle/>
            <a:p>
              <a:r>
                <a:rPr kumimoji="1" lang="ja-JP" altLang="en-US" dirty="0">
                  <a:solidFill>
                    <a:schemeClr val="bg1"/>
                  </a:solidFill>
                </a:rPr>
                <a:t>⑤</a:t>
              </a:r>
            </a:p>
          </p:txBody>
        </p:sp>
      </p:grpSp>
      <p:sp>
        <p:nvSpPr>
          <p:cNvPr id="9" name="テキスト ボックス 8">
            <a:extLst>
              <a:ext uri="{FF2B5EF4-FFF2-40B4-BE49-F238E27FC236}">
                <a16:creationId xmlns:a16="http://schemas.microsoft.com/office/drawing/2014/main" id="{DAC2D73B-F4ED-0051-CB81-0955AAD35C68}"/>
              </a:ext>
            </a:extLst>
          </p:cNvPr>
          <p:cNvSpPr txBox="1"/>
          <p:nvPr/>
        </p:nvSpPr>
        <p:spPr>
          <a:xfrm>
            <a:off x="2036116" y="1731781"/>
            <a:ext cx="2903359" cy="369332"/>
          </a:xfrm>
          <a:prstGeom prst="rect">
            <a:avLst/>
          </a:prstGeom>
          <a:solidFill>
            <a:schemeClr val="bg1"/>
          </a:solidFill>
        </p:spPr>
        <p:txBody>
          <a:bodyPr wrap="none" rtlCol="0">
            <a:spAutoFit/>
          </a:bodyPr>
          <a:lstStyle/>
          <a:p>
            <a:r>
              <a:rPr kumimoji="1" lang="en-US" altLang="ja-JP" b="0" dirty="0"/>
              <a:t>Multiple Regression Model</a:t>
            </a:r>
            <a:endParaRPr kumimoji="1" lang="ja-JP" altLang="en-US" dirty="0"/>
          </a:p>
        </p:txBody>
      </p:sp>
      <p:sp>
        <p:nvSpPr>
          <p:cNvPr id="7" name="テキスト ボックス 6">
            <a:extLst>
              <a:ext uri="{FF2B5EF4-FFF2-40B4-BE49-F238E27FC236}">
                <a16:creationId xmlns:a16="http://schemas.microsoft.com/office/drawing/2014/main" id="{E55CA9D5-4413-8013-25BE-36186765AD9D}"/>
              </a:ext>
            </a:extLst>
          </p:cNvPr>
          <p:cNvSpPr txBox="1"/>
          <p:nvPr/>
        </p:nvSpPr>
        <p:spPr>
          <a:xfrm>
            <a:off x="3398370" y="1019447"/>
            <a:ext cx="5153025"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altLang="ja-JP" sz="2000" b="1" dirty="0">
                <a:solidFill>
                  <a:schemeClr val="tx1"/>
                </a:solidFill>
              </a:rPr>
              <a:t>Stage1 Permeate EC [</a:t>
            </a:r>
            <a:r>
              <a:rPr lang="en-US" altLang="ja-JP" sz="2000" b="1" dirty="0" err="1">
                <a:solidFill>
                  <a:schemeClr val="tx1"/>
                </a:solidFill>
              </a:rPr>
              <a:t>uS</a:t>
            </a:r>
            <a:r>
              <a:rPr lang="en-US" altLang="ja-JP" sz="2000" b="1" dirty="0">
                <a:solidFill>
                  <a:schemeClr val="tx1"/>
                </a:solidFill>
              </a:rPr>
              <a:t>/cm]</a:t>
            </a:r>
            <a:endParaRPr lang="ja-JP" altLang="en-US" b="1" dirty="0">
              <a:solidFill>
                <a:schemeClr val="tx1"/>
              </a:solidFill>
            </a:endParaRPr>
          </a:p>
        </p:txBody>
      </p:sp>
      <p:sp>
        <p:nvSpPr>
          <p:cNvPr id="53" name="タイトル 4">
            <a:extLst>
              <a:ext uri="{FF2B5EF4-FFF2-40B4-BE49-F238E27FC236}">
                <a16:creationId xmlns:a16="http://schemas.microsoft.com/office/drawing/2014/main" id="{978C6CA2-FF19-D4A1-4B3B-305B8A29ABAA}"/>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sz="2800" dirty="0"/>
              <a:t>Comparing MLR and Random Forest</a:t>
            </a:r>
          </a:p>
        </p:txBody>
      </p:sp>
    </p:spTree>
    <p:extLst>
      <p:ext uri="{BB962C8B-B14F-4D97-AF65-F5344CB8AC3E}">
        <p14:creationId xmlns:p14="http://schemas.microsoft.com/office/powerpoint/2010/main" val="1230468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正方形/長方形 40">
            <a:extLst>
              <a:ext uri="{FF2B5EF4-FFF2-40B4-BE49-F238E27FC236}">
                <a16:creationId xmlns:a16="http://schemas.microsoft.com/office/drawing/2014/main" id="{3430E503-24C8-E84E-2086-95B35A40FDE2}"/>
              </a:ext>
            </a:extLst>
          </p:cNvPr>
          <p:cNvSpPr/>
          <p:nvPr/>
        </p:nvSpPr>
        <p:spPr>
          <a:xfrm>
            <a:off x="6345604" y="1446614"/>
            <a:ext cx="5720793" cy="5274860"/>
          </a:xfrm>
          <a:prstGeom prst="rect">
            <a:avLst/>
          </a:prstGeom>
          <a:solidFill>
            <a:srgbClr val="CC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正方形/長方形 35">
            <a:extLst>
              <a:ext uri="{FF2B5EF4-FFF2-40B4-BE49-F238E27FC236}">
                <a16:creationId xmlns:a16="http://schemas.microsoft.com/office/drawing/2014/main" id="{3C749EF7-FB83-CA8F-3E4F-892B46C65AA3}"/>
              </a:ext>
            </a:extLst>
          </p:cNvPr>
          <p:cNvSpPr/>
          <p:nvPr/>
        </p:nvSpPr>
        <p:spPr>
          <a:xfrm>
            <a:off x="64328" y="1446613"/>
            <a:ext cx="5720793" cy="5274861"/>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5" name="正方形/長方形 124">
            <a:extLst>
              <a:ext uri="{FF2B5EF4-FFF2-40B4-BE49-F238E27FC236}">
                <a16:creationId xmlns:a16="http://schemas.microsoft.com/office/drawing/2014/main" id="{28EFD880-310E-86D2-CC7C-004128F34454}"/>
              </a:ext>
            </a:extLst>
          </p:cNvPr>
          <p:cNvSpPr/>
          <p:nvPr/>
        </p:nvSpPr>
        <p:spPr>
          <a:xfrm>
            <a:off x="1666296" y="2869701"/>
            <a:ext cx="2485065" cy="1474135"/>
          </a:xfrm>
          <a:prstGeom prst="rect">
            <a:avLst/>
          </a:prstGeom>
          <a:solidFill>
            <a:schemeClr val="accent1">
              <a:lumMod val="20000"/>
              <a:lumOff val="80000"/>
              <a:alpha val="2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4" name="正方形/長方形 123">
            <a:extLst>
              <a:ext uri="{FF2B5EF4-FFF2-40B4-BE49-F238E27FC236}">
                <a16:creationId xmlns:a16="http://schemas.microsoft.com/office/drawing/2014/main" id="{179B759D-C7FE-D145-D530-60373D1C468B}"/>
              </a:ext>
            </a:extLst>
          </p:cNvPr>
          <p:cNvSpPr/>
          <p:nvPr/>
        </p:nvSpPr>
        <p:spPr>
          <a:xfrm>
            <a:off x="591759" y="2869701"/>
            <a:ext cx="1070477" cy="1477481"/>
          </a:xfrm>
          <a:prstGeom prst="rect">
            <a:avLst/>
          </a:prstGeom>
          <a:solidFill>
            <a:srgbClr val="CC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cxnSp>
        <p:nvCxnSpPr>
          <p:cNvPr id="43" name="直線コネクタ 42">
            <a:extLst>
              <a:ext uri="{FF2B5EF4-FFF2-40B4-BE49-F238E27FC236}">
                <a16:creationId xmlns:a16="http://schemas.microsoft.com/office/drawing/2014/main" id="{49FD2CAB-779E-E331-C047-D1A0149804AF}"/>
              </a:ext>
            </a:extLst>
          </p:cNvPr>
          <p:cNvCxnSpPr>
            <a:cxnSpLocks/>
          </p:cNvCxnSpPr>
          <p:nvPr/>
        </p:nvCxnSpPr>
        <p:spPr>
          <a:xfrm flipV="1">
            <a:off x="8254746" y="2721733"/>
            <a:ext cx="3537065" cy="139819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スライド番号プレースホルダー 2">
            <a:extLst>
              <a:ext uri="{FF2B5EF4-FFF2-40B4-BE49-F238E27FC236}">
                <a16:creationId xmlns:a16="http://schemas.microsoft.com/office/drawing/2014/main" id="{414C4C79-0D98-CBAA-4C88-1265ECA55866}"/>
              </a:ext>
            </a:extLst>
          </p:cNvPr>
          <p:cNvSpPr>
            <a:spLocks noGrp="1"/>
          </p:cNvSpPr>
          <p:nvPr>
            <p:ph type="sldNum" sz="quarter" idx="10"/>
          </p:nvPr>
        </p:nvSpPr>
        <p:spPr/>
        <p:txBody>
          <a:bodyPr/>
          <a:lstStyle/>
          <a:p>
            <a:fld id="{584EAAFE-CFE5-40AD-8E95-5BFF290DC5CF}" type="slidenum">
              <a:rPr kumimoji="1" lang="ja-JP" altLang="en-US" smtClean="0"/>
              <a:pPr/>
              <a:t>21</a:t>
            </a:fld>
            <a:endParaRPr kumimoji="1" lang="ja-JP" altLang="en-US"/>
          </a:p>
        </p:txBody>
      </p:sp>
      <p:grpSp>
        <p:nvGrpSpPr>
          <p:cNvPr id="21" name="グループ化 20">
            <a:extLst>
              <a:ext uri="{FF2B5EF4-FFF2-40B4-BE49-F238E27FC236}">
                <a16:creationId xmlns:a16="http://schemas.microsoft.com/office/drawing/2014/main" id="{0C17C244-EDEF-556D-A076-86EBCE985BAF}"/>
              </a:ext>
            </a:extLst>
          </p:cNvPr>
          <p:cNvGrpSpPr/>
          <p:nvPr/>
        </p:nvGrpSpPr>
        <p:grpSpPr>
          <a:xfrm>
            <a:off x="8221171" y="2260068"/>
            <a:ext cx="3570640" cy="2110748"/>
            <a:chOff x="2001253" y="2483519"/>
            <a:chExt cx="2767255" cy="2081393"/>
          </a:xfrm>
        </p:grpSpPr>
        <p:cxnSp>
          <p:nvCxnSpPr>
            <p:cNvPr id="29" name="直線矢印コネクタ 28">
              <a:extLst>
                <a:ext uri="{FF2B5EF4-FFF2-40B4-BE49-F238E27FC236}">
                  <a16:creationId xmlns:a16="http://schemas.microsoft.com/office/drawing/2014/main" id="{80BA999C-7A07-707A-564F-F133D19FC519}"/>
                </a:ext>
              </a:extLst>
            </p:cNvPr>
            <p:cNvCxnSpPr>
              <a:cxnSpLocks/>
            </p:cNvCxnSpPr>
            <p:nvPr/>
          </p:nvCxnSpPr>
          <p:spPr>
            <a:xfrm>
              <a:off x="2001253" y="4557823"/>
              <a:ext cx="2767255" cy="7089"/>
            </a:xfrm>
            <a:prstGeom prst="straightConnector1">
              <a:avLst/>
            </a:prstGeom>
            <a:ln w="5715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90E48320-DEB2-C598-73EE-18FDBDDD2854}"/>
                </a:ext>
              </a:extLst>
            </p:cNvPr>
            <p:cNvCxnSpPr>
              <a:cxnSpLocks/>
            </p:cNvCxnSpPr>
            <p:nvPr/>
          </p:nvCxnSpPr>
          <p:spPr>
            <a:xfrm flipV="1">
              <a:off x="2027274" y="2483519"/>
              <a:ext cx="0" cy="2081393"/>
            </a:xfrm>
            <a:prstGeom prst="straightConnector1">
              <a:avLst/>
            </a:prstGeom>
            <a:ln w="57150">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22" name="楕円 21">
            <a:extLst>
              <a:ext uri="{FF2B5EF4-FFF2-40B4-BE49-F238E27FC236}">
                <a16:creationId xmlns:a16="http://schemas.microsoft.com/office/drawing/2014/main" id="{AD942EBF-E529-0CBF-0F32-65927F6C7C94}"/>
              </a:ext>
            </a:extLst>
          </p:cNvPr>
          <p:cNvSpPr/>
          <p:nvPr/>
        </p:nvSpPr>
        <p:spPr>
          <a:xfrm>
            <a:off x="8576062" y="4089470"/>
            <a:ext cx="84775" cy="8477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 name="楕円 22">
            <a:extLst>
              <a:ext uri="{FF2B5EF4-FFF2-40B4-BE49-F238E27FC236}">
                <a16:creationId xmlns:a16="http://schemas.microsoft.com/office/drawing/2014/main" id="{4AB8FFD7-D43A-101E-596A-6D7346CE1E60}"/>
              </a:ext>
            </a:extLst>
          </p:cNvPr>
          <p:cNvSpPr/>
          <p:nvPr/>
        </p:nvSpPr>
        <p:spPr>
          <a:xfrm>
            <a:off x="8660838" y="3759680"/>
            <a:ext cx="84775" cy="8477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楕円 23">
            <a:extLst>
              <a:ext uri="{FF2B5EF4-FFF2-40B4-BE49-F238E27FC236}">
                <a16:creationId xmlns:a16="http://schemas.microsoft.com/office/drawing/2014/main" id="{24C2B9C0-459D-5366-86DB-80B0129E4AB7}"/>
              </a:ext>
            </a:extLst>
          </p:cNvPr>
          <p:cNvSpPr/>
          <p:nvPr/>
        </p:nvSpPr>
        <p:spPr>
          <a:xfrm>
            <a:off x="8989341" y="3815313"/>
            <a:ext cx="84775" cy="8477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楕円 24">
            <a:extLst>
              <a:ext uri="{FF2B5EF4-FFF2-40B4-BE49-F238E27FC236}">
                <a16:creationId xmlns:a16="http://schemas.microsoft.com/office/drawing/2014/main" id="{A4D12958-D03B-8BB3-B9F0-895B46EE7D0E}"/>
              </a:ext>
            </a:extLst>
          </p:cNvPr>
          <p:cNvSpPr/>
          <p:nvPr/>
        </p:nvSpPr>
        <p:spPr>
          <a:xfrm flipH="1" flipV="1">
            <a:off x="9835393" y="3250614"/>
            <a:ext cx="84775" cy="8477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楕円 25">
            <a:extLst>
              <a:ext uri="{FF2B5EF4-FFF2-40B4-BE49-F238E27FC236}">
                <a16:creationId xmlns:a16="http://schemas.microsoft.com/office/drawing/2014/main" id="{0421A1A9-BA25-C136-67DE-3EE76300B759}"/>
              </a:ext>
            </a:extLst>
          </p:cNvPr>
          <p:cNvSpPr/>
          <p:nvPr/>
        </p:nvSpPr>
        <p:spPr>
          <a:xfrm flipH="1" flipV="1">
            <a:off x="9750618" y="3580404"/>
            <a:ext cx="84775" cy="8477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楕円 26">
            <a:extLst>
              <a:ext uri="{FF2B5EF4-FFF2-40B4-BE49-F238E27FC236}">
                <a16:creationId xmlns:a16="http://schemas.microsoft.com/office/drawing/2014/main" id="{9B2E3BE0-C883-663D-E46A-F6C9C2AD8B95}"/>
              </a:ext>
            </a:extLst>
          </p:cNvPr>
          <p:cNvSpPr/>
          <p:nvPr/>
        </p:nvSpPr>
        <p:spPr>
          <a:xfrm flipH="1" flipV="1">
            <a:off x="9422115" y="3524771"/>
            <a:ext cx="84775" cy="8477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7" name="テキスト ボックス 46">
            <a:extLst>
              <a:ext uri="{FF2B5EF4-FFF2-40B4-BE49-F238E27FC236}">
                <a16:creationId xmlns:a16="http://schemas.microsoft.com/office/drawing/2014/main" id="{D949306E-2BC0-C133-7D3C-80BAE2AE62BA}"/>
              </a:ext>
            </a:extLst>
          </p:cNvPr>
          <p:cNvSpPr txBox="1"/>
          <p:nvPr/>
        </p:nvSpPr>
        <p:spPr>
          <a:xfrm>
            <a:off x="11539719" y="4393432"/>
            <a:ext cx="300082" cy="369332"/>
          </a:xfrm>
          <a:prstGeom prst="rect">
            <a:avLst/>
          </a:prstGeom>
          <a:noFill/>
        </p:spPr>
        <p:txBody>
          <a:bodyPr wrap="none" rtlCol="0">
            <a:spAutoFit/>
          </a:bodyPr>
          <a:lstStyle/>
          <a:p>
            <a:r>
              <a:rPr kumimoji="1" lang="en-US" altLang="ja-JP" dirty="0"/>
              <a:t>x</a:t>
            </a:r>
            <a:endParaRPr kumimoji="1" lang="ja-JP" altLang="en-US" dirty="0"/>
          </a:p>
        </p:txBody>
      </p:sp>
      <p:sp>
        <p:nvSpPr>
          <p:cNvPr id="48" name="テキスト ボックス 47">
            <a:extLst>
              <a:ext uri="{FF2B5EF4-FFF2-40B4-BE49-F238E27FC236}">
                <a16:creationId xmlns:a16="http://schemas.microsoft.com/office/drawing/2014/main" id="{37DAE40B-7ED1-0846-376A-270CE9D3E5CE}"/>
              </a:ext>
            </a:extLst>
          </p:cNvPr>
          <p:cNvSpPr txBox="1"/>
          <p:nvPr/>
        </p:nvSpPr>
        <p:spPr>
          <a:xfrm>
            <a:off x="7881999" y="2151270"/>
            <a:ext cx="300082" cy="369332"/>
          </a:xfrm>
          <a:prstGeom prst="rect">
            <a:avLst/>
          </a:prstGeom>
          <a:noFill/>
        </p:spPr>
        <p:txBody>
          <a:bodyPr wrap="none" rtlCol="0">
            <a:spAutoFit/>
          </a:bodyPr>
          <a:lstStyle/>
          <a:p>
            <a:r>
              <a:rPr lang="en-US" altLang="ja-JP" dirty="0"/>
              <a:t>y</a:t>
            </a:r>
            <a:endParaRPr kumimoji="1" lang="ja-JP" altLang="en-US" dirty="0"/>
          </a:p>
        </p:txBody>
      </p:sp>
      <p:sp>
        <p:nvSpPr>
          <p:cNvPr id="50" name="テキスト ボックス 49">
            <a:extLst>
              <a:ext uri="{FF2B5EF4-FFF2-40B4-BE49-F238E27FC236}">
                <a16:creationId xmlns:a16="http://schemas.microsoft.com/office/drawing/2014/main" id="{FCE010CF-90C0-4BBC-CE77-728F9D5D68E4}"/>
              </a:ext>
            </a:extLst>
          </p:cNvPr>
          <p:cNvSpPr txBox="1"/>
          <p:nvPr/>
        </p:nvSpPr>
        <p:spPr>
          <a:xfrm>
            <a:off x="958409" y="1465442"/>
            <a:ext cx="3060453" cy="461665"/>
          </a:xfrm>
          <a:prstGeom prst="rect">
            <a:avLst/>
          </a:prstGeom>
          <a:noFill/>
        </p:spPr>
        <p:txBody>
          <a:bodyPr wrap="none" rtlCol="0">
            <a:spAutoFit/>
          </a:bodyPr>
          <a:lstStyle/>
          <a:p>
            <a:r>
              <a:rPr lang="en-US" altLang="ja-JP" sz="2400" dirty="0"/>
              <a:t>Radom Forest Model</a:t>
            </a:r>
            <a:endParaRPr kumimoji="1" lang="ja-JP" altLang="en-US" sz="2400" dirty="0"/>
          </a:p>
        </p:txBody>
      </p:sp>
      <p:sp>
        <p:nvSpPr>
          <p:cNvPr id="51" name="テキスト ボックス 50">
            <a:extLst>
              <a:ext uri="{FF2B5EF4-FFF2-40B4-BE49-F238E27FC236}">
                <a16:creationId xmlns:a16="http://schemas.microsoft.com/office/drawing/2014/main" id="{4674E857-31C2-59E4-758E-E058AE04F103}"/>
              </a:ext>
            </a:extLst>
          </p:cNvPr>
          <p:cNvSpPr txBox="1"/>
          <p:nvPr/>
        </p:nvSpPr>
        <p:spPr>
          <a:xfrm>
            <a:off x="8576062" y="1446614"/>
            <a:ext cx="1967205" cy="461665"/>
          </a:xfrm>
          <a:prstGeom prst="rect">
            <a:avLst/>
          </a:prstGeom>
          <a:noFill/>
        </p:spPr>
        <p:txBody>
          <a:bodyPr wrap="none" rtlCol="0">
            <a:spAutoFit/>
          </a:bodyPr>
          <a:lstStyle/>
          <a:p>
            <a:r>
              <a:rPr lang="en-US" altLang="ja-JP" sz="2400" dirty="0"/>
              <a:t>Linear Model</a:t>
            </a:r>
            <a:endParaRPr kumimoji="1" lang="ja-JP" altLang="en-US" sz="2400" dirty="0"/>
          </a:p>
        </p:txBody>
      </p:sp>
      <mc:AlternateContent xmlns:mc="http://schemas.openxmlformats.org/markup-compatibility/2006" xmlns:a14="http://schemas.microsoft.com/office/drawing/2010/main">
        <mc:Choice Requires="a14">
          <p:sp>
            <p:nvSpPr>
              <p:cNvPr id="84" name="テキスト ボックス 83">
                <a:extLst>
                  <a:ext uri="{FF2B5EF4-FFF2-40B4-BE49-F238E27FC236}">
                    <a16:creationId xmlns:a16="http://schemas.microsoft.com/office/drawing/2014/main" id="{F648FEFA-78EB-9E47-1175-FD3A1284A251}"/>
                  </a:ext>
                </a:extLst>
              </p:cNvPr>
              <p:cNvSpPr txBox="1"/>
              <p:nvPr/>
            </p:nvSpPr>
            <p:spPr>
              <a:xfrm>
                <a:off x="48265" y="4735744"/>
                <a:ext cx="5695310" cy="1754326"/>
              </a:xfrm>
              <a:prstGeom prst="rect">
                <a:avLst/>
              </a:prstGeom>
              <a:noFill/>
            </p:spPr>
            <p:txBody>
              <a:bodyPr wrap="square" rtlCol="0">
                <a:spAutoFit/>
              </a:bodyPr>
              <a:lstStyle/>
              <a:p>
                <a:r>
                  <a:rPr lang="en-US" altLang="ja-JP" dirty="0"/>
                  <a:t>Region1 and Region2 included 3 elements.</a:t>
                </a:r>
              </a:p>
              <a:p>
                <a:r>
                  <a:rPr lang="en-US" altLang="ja-JP" dirty="0"/>
                  <a:t>The region is divided by the threshold of x = 10.</a:t>
                </a:r>
              </a:p>
              <a:p>
                <a:r>
                  <a:rPr lang="en-US" altLang="ja-JP" dirty="0"/>
                  <a:t>Inside the region y has constant value.</a:t>
                </a:r>
              </a:p>
              <a:p>
                <a:r>
                  <a:rPr lang="en-US" altLang="ja-JP" dirty="0"/>
                  <a:t>Ex. </a:t>
                </a:r>
                <a14:m>
                  <m:oMath xmlns:m="http://schemas.openxmlformats.org/officeDocument/2006/math">
                    <m:r>
                      <a:rPr lang="en-US" altLang="ja-JP" i="1">
                        <a:latin typeface="Cambria Math" panose="02040503050406030204" pitchFamily="18" charset="0"/>
                      </a:rPr>
                      <m:t>𝑥</m:t>
                    </m:r>
                    <m:r>
                      <a:rPr lang="en-US" altLang="ja-JP" b="0" i="1" smtClean="0">
                        <a:latin typeface="Cambria Math" panose="02040503050406030204" pitchFamily="18" charset="0"/>
                      </a:rPr>
                      <m:t>≤</m:t>
                    </m:r>
                    <m:r>
                      <a:rPr lang="en-US" altLang="ja-JP" i="1">
                        <a:latin typeface="Cambria Math" panose="02040503050406030204" pitchFamily="18" charset="0"/>
                      </a:rPr>
                      <m:t>10 :</m:t>
                    </m:r>
                    <m:r>
                      <a:rPr lang="en-US" altLang="ja-JP" i="1">
                        <a:latin typeface="Cambria Math" panose="02040503050406030204" pitchFamily="18" charset="0"/>
                      </a:rPr>
                      <m:t>𝑦</m:t>
                    </m:r>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b="0" i="1" smtClean="0">
                            <a:latin typeface="Cambria Math" panose="02040503050406030204" pitchFamily="18" charset="0"/>
                          </a:rPr>
                          <m:t>1</m:t>
                        </m:r>
                      </m:sub>
                    </m:sSub>
                    <m:r>
                      <a:rPr lang="en-US" altLang="ja-JP" b="0" i="1" smtClean="0">
                        <a:latin typeface="Cambria Math" panose="02040503050406030204" pitchFamily="18" charset="0"/>
                      </a:rPr>
                      <m:t>,  </m:t>
                    </m:r>
                    <m:r>
                      <a:rPr lang="en-US" altLang="ja-JP" i="1">
                        <a:latin typeface="Cambria Math" panose="02040503050406030204" pitchFamily="18" charset="0"/>
                      </a:rPr>
                      <m:t>𝑥</m:t>
                    </m:r>
                    <m:r>
                      <a:rPr lang="en-US" altLang="ja-JP" i="1">
                        <a:latin typeface="Cambria Math" panose="02040503050406030204" pitchFamily="18" charset="0"/>
                      </a:rPr>
                      <m:t>&gt;10 :</m:t>
                    </m:r>
                    <m:r>
                      <a:rPr lang="en-US" altLang="ja-JP" i="1">
                        <a:latin typeface="Cambria Math" panose="02040503050406030204" pitchFamily="18" charset="0"/>
                      </a:rPr>
                      <m:t>𝑦</m:t>
                    </m:r>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b="0" i="1" smtClean="0">
                            <a:latin typeface="Cambria Math" panose="02040503050406030204" pitchFamily="18" charset="0"/>
                          </a:rPr>
                          <m:t>2</m:t>
                        </m:r>
                      </m:sub>
                    </m:sSub>
                  </m:oMath>
                </a14:m>
                <a:endParaRPr lang="en-US" altLang="ja-JP" dirty="0"/>
              </a:p>
              <a:p>
                <a:r>
                  <a:rPr lang="ja-JP" altLang="en-US" dirty="0"/>
                  <a:t>→</a:t>
                </a:r>
                <a:r>
                  <a:rPr lang="en-US" altLang="ja-JP" dirty="0"/>
                  <a:t>independent of y value of </a:t>
                </a:r>
                <a:r>
                  <a:rPr lang="ja-JP" altLang="en-US" dirty="0">
                    <a:solidFill>
                      <a:schemeClr val="accent4"/>
                    </a:solidFill>
                  </a:rPr>
                  <a:t>★</a:t>
                </a:r>
                <a:r>
                  <a:rPr lang="en-US" altLang="ja-JP" dirty="0"/>
                  <a:t>,</a:t>
                </a:r>
                <a:r>
                  <a:rPr lang="ja-JP" altLang="en-US" dirty="0"/>
                  <a:t> </a:t>
                </a:r>
                <a:r>
                  <a:rPr lang="en-US" altLang="ja-JP" dirty="0"/>
                  <a:t>predicted y value is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b="0" i="1" smtClean="0">
                            <a:latin typeface="Cambria Math" panose="02040503050406030204" pitchFamily="18" charset="0"/>
                          </a:rPr>
                          <m:t>2</m:t>
                        </m:r>
                      </m:sub>
                    </m:sSub>
                  </m:oMath>
                </a14:m>
                <a:endParaRPr lang="en-US" altLang="ja-JP" dirty="0"/>
              </a:p>
              <a:p>
                <a:r>
                  <a:rPr lang="en-US" altLang="ja-JP" dirty="0"/>
                  <a:t>    in the Region2.</a:t>
                </a:r>
              </a:p>
            </p:txBody>
          </p:sp>
        </mc:Choice>
        <mc:Fallback xmlns="">
          <p:sp>
            <p:nvSpPr>
              <p:cNvPr id="84" name="テキスト ボックス 83">
                <a:extLst>
                  <a:ext uri="{FF2B5EF4-FFF2-40B4-BE49-F238E27FC236}">
                    <a16:creationId xmlns:a16="http://schemas.microsoft.com/office/drawing/2014/main" id="{F648FEFA-78EB-9E47-1175-FD3A1284A251}"/>
                  </a:ext>
                </a:extLst>
              </p:cNvPr>
              <p:cNvSpPr txBox="1">
                <a:spLocks noRot="1" noChangeAspect="1" noMove="1" noResize="1" noEditPoints="1" noAdjustHandles="1" noChangeArrowheads="1" noChangeShapeType="1" noTextEdit="1"/>
              </p:cNvSpPr>
              <p:nvPr/>
            </p:nvSpPr>
            <p:spPr>
              <a:xfrm>
                <a:off x="48265" y="4735744"/>
                <a:ext cx="5695310" cy="1754326"/>
              </a:xfrm>
              <a:prstGeom prst="rect">
                <a:avLst/>
              </a:prstGeom>
              <a:blipFill>
                <a:blip r:embed="rId2"/>
                <a:stretch>
                  <a:fillRect l="-964" t="-2083" b="-4514"/>
                </a:stretch>
              </a:blipFill>
            </p:spPr>
            <p:txBody>
              <a:bodyPr/>
              <a:lstStyle/>
              <a:p>
                <a:r>
                  <a:rPr lang="ja-JP" altLang="en-US">
                    <a:noFill/>
                  </a:rPr>
                  <a:t> </a:t>
                </a:r>
              </a:p>
            </p:txBody>
          </p:sp>
        </mc:Fallback>
      </mc:AlternateContent>
      <p:sp>
        <p:nvSpPr>
          <p:cNvPr id="93" name="テキスト ボックス 92">
            <a:extLst>
              <a:ext uri="{FF2B5EF4-FFF2-40B4-BE49-F238E27FC236}">
                <a16:creationId xmlns:a16="http://schemas.microsoft.com/office/drawing/2014/main" id="{3EA951E5-162A-7F55-5EAD-F1A4A0171753}"/>
              </a:ext>
            </a:extLst>
          </p:cNvPr>
          <p:cNvSpPr txBox="1"/>
          <p:nvPr/>
        </p:nvSpPr>
        <p:spPr>
          <a:xfrm>
            <a:off x="571983" y="-20412"/>
            <a:ext cx="8448645" cy="338554"/>
          </a:xfrm>
          <a:prstGeom prst="rect">
            <a:avLst/>
          </a:prstGeom>
          <a:noFill/>
        </p:spPr>
        <p:txBody>
          <a:bodyPr wrap="square" rtlCol="0">
            <a:spAutoFit/>
          </a:bodyPr>
          <a:lstStyle/>
          <a:p>
            <a:r>
              <a:rPr lang="en-US" altLang="ja-JP" sz="1600" b="1" dirty="0">
                <a:solidFill>
                  <a:schemeClr val="bg1"/>
                </a:solidFill>
              </a:rPr>
              <a:t>2.2 RO Permeate Water Quality Prediction &gt; Prediction and Preprocessing Results </a:t>
            </a:r>
          </a:p>
        </p:txBody>
      </p:sp>
      <p:sp>
        <p:nvSpPr>
          <p:cNvPr id="94" name="タイトル 4">
            <a:extLst>
              <a:ext uri="{FF2B5EF4-FFF2-40B4-BE49-F238E27FC236}">
                <a16:creationId xmlns:a16="http://schemas.microsoft.com/office/drawing/2014/main" id="{89D160EE-FAEA-A489-CC07-02DA97760569}"/>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Consideration: Characteristics of Random Forest</a:t>
            </a:r>
            <a:endParaRPr lang="ja-JP" altLang="en-US" dirty="0"/>
          </a:p>
        </p:txBody>
      </p:sp>
      <p:sp>
        <p:nvSpPr>
          <p:cNvPr id="97" name="テキスト ボックス 96">
            <a:extLst>
              <a:ext uri="{FF2B5EF4-FFF2-40B4-BE49-F238E27FC236}">
                <a16:creationId xmlns:a16="http://schemas.microsoft.com/office/drawing/2014/main" id="{A2CD5778-6F47-41EC-E8DA-324F6A265C5A}"/>
              </a:ext>
            </a:extLst>
          </p:cNvPr>
          <p:cNvSpPr txBox="1"/>
          <p:nvPr/>
        </p:nvSpPr>
        <p:spPr>
          <a:xfrm>
            <a:off x="217657" y="830246"/>
            <a:ext cx="9034401" cy="461665"/>
          </a:xfrm>
          <a:prstGeom prst="rect">
            <a:avLst/>
          </a:prstGeom>
          <a:noFill/>
        </p:spPr>
        <p:txBody>
          <a:bodyPr wrap="square" rtlCol="0">
            <a:spAutoFit/>
          </a:bodyPr>
          <a:lstStyle/>
          <a:p>
            <a:r>
              <a:rPr kumimoji="1" lang="en-US" altLang="ja-JP" sz="2400" dirty="0"/>
              <a:t>Example: different impact of outlier depending on Models </a:t>
            </a:r>
            <a:endParaRPr kumimoji="1" lang="ja-JP" altLang="en-US" sz="2400" dirty="0"/>
          </a:p>
        </p:txBody>
      </p:sp>
      <p:sp>
        <p:nvSpPr>
          <p:cNvPr id="42" name="矢印: 左右 41">
            <a:extLst>
              <a:ext uri="{FF2B5EF4-FFF2-40B4-BE49-F238E27FC236}">
                <a16:creationId xmlns:a16="http://schemas.microsoft.com/office/drawing/2014/main" id="{34DD9924-5528-1BDC-D13E-2150721CAD62}"/>
              </a:ext>
            </a:extLst>
          </p:cNvPr>
          <p:cNvSpPr/>
          <p:nvPr/>
        </p:nvSpPr>
        <p:spPr>
          <a:xfrm>
            <a:off x="4197769" y="2732096"/>
            <a:ext cx="3957335" cy="14237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0" name="テキスト ボックス 89">
            <a:extLst>
              <a:ext uri="{FF2B5EF4-FFF2-40B4-BE49-F238E27FC236}">
                <a16:creationId xmlns:a16="http://schemas.microsoft.com/office/drawing/2014/main" id="{7898754D-9AB8-A491-EDCB-F878F9E156B1}"/>
              </a:ext>
            </a:extLst>
          </p:cNvPr>
          <p:cNvSpPr txBox="1"/>
          <p:nvPr/>
        </p:nvSpPr>
        <p:spPr>
          <a:xfrm>
            <a:off x="6817007" y="4826525"/>
            <a:ext cx="5234336" cy="1200329"/>
          </a:xfrm>
          <a:prstGeom prst="rect">
            <a:avLst/>
          </a:prstGeom>
          <a:noFill/>
        </p:spPr>
        <p:txBody>
          <a:bodyPr wrap="square" rtlCol="0">
            <a:spAutoFit/>
          </a:bodyPr>
          <a:lstStyle/>
          <a:p>
            <a:r>
              <a:rPr lang="en-US" altLang="ja-JP" dirty="0"/>
              <a:t>The predicted y value depends on x value of </a:t>
            </a:r>
            <a:r>
              <a:rPr lang="ja-JP" altLang="en-US" dirty="0">
                <a:solidFill>
                  <a:schemeClr val="accent4"/>
                </a:solidFill>
              </a:rPr>
              <a:t>★</a:t>
            </a:r>
            <a:r>
              <a:rPr lang="en-US" altLang="ja-JP" dirty="0"/>
              <a:t>. </a:t>
            </a:r>
          </a:p>
          <a:p>
            <a:r>
              <a:rPr lang="ja-JP" altLang="en-US" dirty="0"/>
              <a:t>→</a:t>
            </a:r>
            <a:r>
              <a:rPr lang="en-US" altLang="ja-JP" dirty="0"/>
              <a:t>The predicted y value is y3 in the proportion of x value of </a:t>
            </a:r>
            <a:r>
              <a:rPr lang="ja-JP" altLang="en-US" dirty="0">
                <a:solidFill>
                  <a:schemeClr val="accent4"/>
                </a:solidFill>
              </a:rPr>
              <a:t>★</a:t>
            </a:r>
            <a:r>
              <a:rPr lang="en-US" altLang="ja-JP" dirty="0"/>
              <a:t>.</a:t>
            </a:r>
          </a:p>
          <a:p>
            <a:endParaRPr kumimoji="1" lang="ja-JP" altLang="en-US" dirty="0"/>
          </a:p>
        </p:txBody>
      </p:sp>
      <p:cxnSp>
        <p:nvCxnSpPr>
          <p:cNvPr id="102" name="直線コネクタ 101">
            <a:extLst>
              <a:ext uri="{FF2B5EF4-FFF2-40B4-BE49-F238E27FC236}">
                <a16:creationId xmlns:a16="http://schemas.microsoft.com/office/drawing/2014/main" id="{A1AE1587-12E5-C3C2-0F6D-B0BD84D72A3D}"/>
              </a:ext>
            </a:extLst>
          </p:cNvPr>
          <p:cNvCxnSpPr>
            <a:cxnSpLocks/>
          </p:cNvCxnSpPr>
          <p:nvPr/>
        </p:nvCxnSpPr>
        <p:spPr>
          <a:xfrm>
            <a:off x="2122271" y="2598423"/>
            <a:ext cx="372042"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1" name="テキスト ボックス 110">
            <a:extLst>
              <a:ext uri="{FF2B5EF4-FFF2-40B4-BE49-F238E27FC236}">
                <a16:creationId xmlns:a16="http://schemas.microsoft.com/office/drawing/2014/main" id="{0EA33697-4418-B78F-6878-E83F88950C2D}"/>
              </a:ext>
            </a:extLst>
          </p:cNvPr>
          <p:cNvSpPr txBox="1"/>
          <p:nvPr/>
        </p:nvSpPr>
        <p:spPr>
          <a:xfrm>
            <a:off x="4462270" y="3026703"/>
            <a:ext cx="3626172" cy="830997"/>
          </a:xfrm>
          <a:prstGeom prst="rect">
            <a:avLst/>
          </a:prstGeom>
          <a:noFill/>
        </p:spPr>
        <p:txBody>
          <a:bodyPr wrap="square" rtlCol="0">
            <a:spAutoFit/>
          </a:bodyPr>
          <a:lstStyle/>
          <a:p>
            <a:r>
              <a:rPr kumimoji="1" lang="en-US" altLang="ja-JP" sz="2400" dirty="0">
                <a:solidFill>
                  <a:schemeClr val="bg1"/>
                </a:solidFill>
              </a:rPr>
              <a:t>Random forest Model is more stable to outliers</a:t>
            </a:r>
            <a:endParaRPr kumimoji="1" lang="ja-JP" altLang="en-US" sz="2400" dirty="0">
              <a:solidFill>
                <a:schemeClr val="bg1"/>
              </a:solidFill>
            </a:endParaRPr>
          </a:p>
        </p:txBody>
      </p:sp>
      <p:cxnSp>
        <p:nvCxnSpPr>
          <p:cNvPr id="17" name="直線矢印コネクタ 16">
            <a:extLst>
              <a:ext uri="{FF2B5EF4-FFF2-40B4-BE49-F238E27FC236}">
                <a16:creationId xmlns:a16="http://schemas.microsoft.com/office/drawing/2014/main" id="{EE03BE43-10FE-0838-387C-63269E2D1229}"/>
              </a:ext>
            </a:extLst>
          </p:cNvPr>
          <p:cNvCxnSpPr>
            <a:cxnSpLocks/>
          </p:cNvCxnSpPr>
          <p:nvPr/>
        </p:nvCxnSpPr>
        <p:spPr>
          <a:xfrm flipH="1" flipV="1">
            <a:off x="11539719" y="2831209"/>
            <a:ext cx="1318" cy="884062"/>
          </a:xfrm>
          <a:prstGeom prst="straightConnector1">
            <a:avLst/>
          </a:prstGeom>
          <a:ln>
            <a:solidFill>
              <a:schemeClr val="accent4"/>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5" name="楕円 94">
            <a:extLst>
              <a:ext uri="{FF2B5EF4-FFF2-40B4-BE49-F238E27FC236}">
                <a16:creationId xmlns:a16="http://schemas.microsoft.com/office/drawing/2014/main" id="{A7262A21-BD04-734A-A874-6FB77D002961}"/>
              </a:ext>
            </a:extLst>
          </p:cNvPr>
          <p:cNvSpPr/>
          <p:nvPr/>
        </p:nvSpPr>
        <p:spPr>
          <a:xfrm>
            <a:off x="902037" y="4069523"/>
            <a:ext cx="84775" cy="8477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6" name="楕円 95">
            <a:extLst>
              <a:ext uri="{FF2B5EF4-FFF2-40B4-BE49-F238E27FC236}">
                <a16:creationId xmlns:a16="http://schemas.microsoft.com/office/drawing/2014/main" id="{6FD7A9E6-395E-E8DC-3EC7-7AC6619F0E59}"/>
              </a:ext>
            </a:extLst>
          </p:cNvPr>
          <p:cNvSpPr/>
          <p:nvPr/>
        </p:nvSpPr>
        <p:spPr>
          <a:xfrm>
            <a:off x="986813" y="3739733"/>
            <a:ext cx="84775" cy="8477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8" name="楕円 97">
            <a:extLst>
              <a:ext uri="{FF2B5EF4-FFF2-40B4-BE49-F238E27FC236}">
                <a16:creationId xmlns:a16="http://schemas.microsoft.com/office/drawing/2014/main" id="{6C58C2FA-BB5C-6FD3-10F2-DF3DDD59491A}"/>
              </a:ext>
            </a:extLst>
          </p:cNvPr>
          <p:cNvSpPr/>
          <p:nvPr/>
        </p:nvSpPr>
        <p:spPr>
          <a:xfrm>
            <a:off x="1315316" y="3795366"/>
            <a:ext cx="84775" cy="8477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0" name="楕円 99">
            <a:extLst>
              <a:ext uri="{FF2B5EF4-FFF2-40B4-BE49-F238E27FC236}">
                <a16:creationId xmlns:a16="http://schemas.microsoft.com/office/drawing/2014/main" id="{44ACF24C-D3D2-8BB5-4C1A-C536DADF193D}"/>
              </a:ext>
            </a:extLst>
          </p:cNvPr>
          <p:cNvSpPr/>
          <p:nvPr/>
        </p:nvSpPr>
        <p:spPr>
          <a:xfrm flipH="1" flipV="1">
            <a:off x="2161368" y="3230667"/>
            <a:ext cx="84775" cy="8477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1" name="楕円 100">
            <a:extLst>
              <a:ext uri="{FF2B5EF4-FFF2-40B4-BE49-F238E27FC236}">
                <a16:creationId xmlns:a16="http://schemas.microsoft.com/office/drawing/2014/main" id="{C6957E70-AA87-EC33-8654-40A136416A9F}"/>
              </a:ext>
            </a:extLst>
          </p:cNvPr>
          <p:cNvSpPr/>
          <p:nvPr/>
        </p:nvSpPr>
        <p:spPr>
          <a:xfrm flipH="1" flipV="1">
            <a:off x="2076593" y="3560457"/>
            <a:ext cx="84775" cy="8477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3" name="楕円 102">
            <a:extLst>
              <a:ext uri="{FF2B5EF4-FFF2-40B4-BE49-F238E27FC236}">
                <a16:creationId xmlns:a16="http://schemas.microsoft.com/office/drawing/2014/main" id="{970EA03F-E835-0046-A902-31D6387337FE}"/>
              </a:ext>
            </a:extLst>
          </p:cNvPr>
          <p:cNvSpPr/>
          <p:nvPr/>
        </p:nvSpPr>
        <p:spPr>
          <a:xfrm flipH="1" flipV="1">
            <a:off x="1748090" y="3504824"/>
            <a:ext cx="84775" cy="8477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4" name="テキスト ボックス 103">
            <a:extLst>
              <a:ext uri="{FF2B5EF4-FFF2-40B4-BE49-F238E27FC236}">
                <a16:creationId xmlns:a16="http://schemas.microsoft.com/office/drawing/2014/main" id="{EB1033BE-1421-D770-EE2C-5408C0B94807}"/>
              </a:ext>
            </a:extLst>
          </p:cNvPr>
          <p:cNvSpPr txBox="1"/>
          <p:nvPr/>
        </p:nvSpPr>
        <p:spPr>
          <a:xfrm>
            <a:off x="3865694" y="4373485"/>
            <a:ext cx="300082" cy="369332"/>
          </a:xfrm>
          <a:prstGeom prst="rect">
            <a:avLst/>
          </a:prstGeom>
          <a:noFill/>
        </p:spPr>
        <p:txBody>
          <a:bodyPr wrap="none" rtlCol="0">
            <a:spAutoFit/>
          </a:bodyPr>
          <a:lstStyle/>
          <a:p>
            <a:r>
              <a:rPr kumimoji="1" lang="en-US" altLang="ja-JP" dirty="0"/>
              <a:t>x</a:t>
            </a:r>
            <a:endParaRPr kumimoji="1" lang="ja-JP" altLang="en-US" dirty="0"/>
          </a:p>
        </p:txBody>
      </p:sp>
      <p:sp>
        <p:nvSpPr>
          <p:cNvPr id="109" name="テキスト ボックス 108">
            <a:extLst>
              <a:ext uri="{FF2B5EF4-FFF2-40B4-BE49-F238E27FC236}">
                <a16:creationId xmlns:a16="http://schemas.microsoft.com/office/drawing/2014/main" id="{47D7457C-F802-02C9-92BF-DC6D4B3D16BA}"/>
              </a:ext>
            </a:extLst>
          </p:cNvPr>
          <p:cNvSpPr txBox="1"/>
          <p:nvPr/>
        </p:nvSpPr>
        <p:spPr>
          <a:xfrm>
            <a:off x="3600724" y="3547310"/>
            <a:ext cx="580739" cy="523220"/>
          </a:xfrm>
          <a:prstGeom prst="rect">
            <a:avLst/>
          </a:prstGeom>
          <a:noFill/>
        </p:spPr>
        <p:txBody>
          <a:bodyPr wrap="square" rtlCol="0">
            <a:spAutoFit/>
          </a:bodyPr>
          <a:lstStyle/>
          <a:p>
            <a:r>
              <a:rPr kumimoji="1" lang="ja-JP" altLang="en-US" sz="2800" dirty="0">
                <a:solidFill>
                  <a:schemeClr val="accent4"/>
                </a:solidFill>
              </a:rPr>
              <a:t>★</a:t>
            </a:r>
          </a:p>
        </p:txBody>
      </p:sp>
      <p:cxnSp>
        <p:nvCxnSpPr>
          <p:cNvPr id="113" name="直線コネクタ 112">
            <a:extLst>
              <a:ext uri="{FF2B5EF4-FFF2-40B4-BE49-F238E27FC236}">
                <a16:creationId xmlns:a16="http://schemas.microsoft.com/office/drawing/2014/main" id="{4A1DB6F9-616E-EB04-3E21-E53F19D397A8}"/>
              </a:ext>
            </a:extLst>
          </p:cNvPr>
          <p:cNvCxnSpPr/>
          <p:nvPr/>
        </p:nvCxnSpPr>
        <p:spPr>
          <a:xfrm>
            <a:off x="567519" y="3949379"/>
            <a:ext cx="1089778"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直線コネクタ 113">
            <a:extLst>
              <a:ext uri="{FF2B5EF4-FFF2-40B4-BE49-F238E27FC236}">
                <a16:creationId xmlns:a16="http://schemas.microsoft.com/office/drawing/2014/main" id="{2EF4FC69-1387-1400-7E77-CDCFF219B4BE}"/>
              </a:ext>
            </a:extLst>
          </p:cNvPr>
          <p:cNvCxnSpPr>
            <a:cxnSpLocks/>
          </p:cNvCxnSpPr>
          <p:nvPr/>
        </p:nvCxnSpPr>
        <p:spPr>
          <a:xfrm>
            <a:off x="1657297" y="3422065"/>
            <a:ext cx="247515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5" name="直線コネクタ 114">
            <a:extLst>
              <a:ext uri="{FF2B5EF4-FFF2-40B4-BE49-F238E27FC236}">
                <a16:creationId xmlns:a16="http://schemas.microsoft.com/office/drawing/2014/main" id="{8122B9A9-1627-73F4-3A72-7EF60F22669F}"/>
              </a:ext>
            </a:extLst>
          </p:cNvPr>
          <p:cNvCxnSpPr>
            <a:cxnSpLocks/>
          </p:cNvCxnSpPr>
          <p:nvPr/>
        </p:nvCxnSpPr>
        <p:spPr>
          <a:xfrm>
            <a:off x="547146" y="3422635"/>
            <a:ext cx="1116166" cy="0"/>
          </a:xfrm>
          <a:prstGeom prst="line">
            <a:avLst/>
          </a:prstGeom>
          <a:ln w="28575">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6" name="テキスト ボックス 115">
                <a:extLst>
                  <a:ext uri="{FF2B5EF4-FFF2-40B4-BE49-F238E27FC236}">
                    <a16:creationId xmlns:a16="http://schemas.microsoft.com/office/drawing/2014/main" id="{00D7981A-9979-CA10-2EE3-C88772D37757}"/>
                  </a:ext>
                </a:extLst>
              </p:cNvPr>
              <p:cNvSpPr txBox="1"/>
              <p:nvPr/>
            </p:nvSpPr>
            <p:spPr>
              <a:xfrm>
                <a:off x="113278" y="3184559"/>
                <a:ext cx="4992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𝑦</m:t>
                          </m:r>
                        </m:e>
                        <m:sub>
                          <m:r>
                            <a:rPr kumimoji="1" lang="en-US" altLang="ja-JP" b="0" i="1" smtClean="0">
                              <a:latin typeface="Cambria Math" panose="02040503050406030204" pitchFamily="18" charset="0"/>
                            </a:rPr>
                            <m:t>2</m:t>
                          </m:r>
                        </m:sub>
                      </m:sSub>
                    </m:oMath>
                  </m:oMathPara>
                </a14:m>
                <a:endParaRPr lang="ja-JP" altLang="en-US" dirty="0"/>
              </a:p>
            </p:txBody>
          </p:sp>
        </mc:Choice>
        <mc:Fallback xmlns="">
          <p:sp>
            <p:nvSpPr>
              <p:cNvPr id="116" name="テキスト ボックス 115">
                <a:extLst>
                  <a:ext uri="{FF2B5EF4-FFF2-40B4-BE49-F238E27FC236}">
                    <a16:creationId xmlns:a16="http://schemas.microsoft.com/office/drawing/2014/main" id="{00D7981A-9979-CA10-2EE3-C88772D37757}"/>
                  </a:ext>
                </a:extLst>
              </p:cNvPr>
              <p:cNvSpPr txBox="1">
                <a:spLocks noRot="1" noChangeAspect="1" noMove="1" noResize="1" noEditPoints="1" noAdjustHandles="1" noChangeArrowheads="1" noChangeShapeType="1" noTextEdit="1"/>
              </p:cNvSpPr>
              <p:nvPr/>
            </p:nvSpPr>
            <p:spPr>
              <a:xfrm>
                <a:off x="113278" y="3184559"/>
                <a:ext cx="499283" cy="369332"/>
              </a:xfrm>
              <a:prstGeom prst="rect">
                <a:avLst/>
              </a:prstGeom>
              <a:blipFill>
                <a:blip r:embed="rId3"/>
                <a:stretch>
                  <a:fillRect b="-8197"/>
                </a:stretch>
              </a:blipFill>
            </p:spPr>
            <p:txBody>
              <a:bodyPr/>
              <a:lstStyle/>
              <a:p>
                <a:r>
                  <a:rPr lang="ja-JP" altLang="en-US">
                    <a:noFill/>
                  </a:rPr>
                  <a:t> </a:t>
                </a:r>
              </a:p>
            </p:txBody>
          </p:sp>
        </mc:Fallback>
      </mc:AlternateContent>
      <p:grpSp>
        <p:nvGrpSpPr>
          <p:cNvPr id="89" name="グループ化 88">
            <a:extLst>
              <a:ext uri="{FF2B5EF4-FFF2-40B4-BE49-F238E27FC236}">
                <a16:creationId xmlns:a16="http://schemas.microsoft.com/office/drawing/2014/main" id="{90086BC5-F6EB-867F-0FDC-591DDA4F0404}"/>
              </a:ext>
            </a:extLst>
          </p:cNvPr>
          <p:cNvGrpSpPr/>
          <p:nvPr/>
        </p:nvGrpSpPr>
        <p:grpSpPr>
          <a:xfrm>
            <a:off x="547146" y="2240121"/>
            <a:ext cx="3570640" cy="2110748"/>
            <a:chOff x="2001253" y="2483519"/>
            <a:chExt cx="2767255" cy="2081393"/>
          </a:xfrm>
        </p:grpSpPr>
        <p:cxnSp>
          <p:nvCxnSpPr>
            <p:cNvPr id="91" name="直線矢印コネクタ 90">
              <a:extLst>
                <a:ext uri="{FF2B5EF4-FFF2-40B4-BE49-F238E27FC236}">
                  <a16:creationId xmlns:a16="http://schemas.microsoft.com/office/drawing/2014/main" id="{3BD160C0-299D-F5DD-1699-334879AC4C3A}"/>
                </a:ext>
              </a:extLst>
            </p:cNvPr>
            <p:cNvCxnSpPr>
              <a:cxnSpLocks/>
            </p:cNvCxnSpPr>
            <p:nvPr/>
          </p:nvCxnSpPr>
          <p:spPr>
            <a:xfrm>
              <a:off x="2001253" y="4557823"/>
              <a:ext cx="2767255" cy="7089"/>
            </a:xfrm>
            <a:prstGeom prst="straightConnector1">
              <a:avLst/>
            </a:prstGeom>
            <a:ln w="5715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2" name="直線矢印コネクタ 91">
              <a:extLst>
                <a:ext uri="{FF2B5EF4-FFF2-40B4-BE49-F238E27FC236}">
                  <a16:creationId xmlns:a16="http://schemas.microsoft.com/office/drawing/2014/main" id="{6986D594-D6E2-7E70-389F-E04AFF390157}"/>
                </a:ext>
              </a:extLst>
            </p:cNvPr>
            <p:cNvCxnSpPr>
              <a:cxnSpLocks/>
            </p:cNvCxnSpPr>
            <p:nvPr/>
          </p:nvCxnSpPr>
          <p:spPr>
            <a:xfrm flipV="1">
              <a:off x="2027274" y="2483519"/>
              <a:ext cx="0" cy="2081393"/>
            </a:xfrm>
            <a:prstGeom prst="straightConnector1">
              <a:avLst/>
            </a:prstGeom>
            <a:ln w="57150">
              <a:headEnd type="none" w="med" len="med"/>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7" name="テキスト ボックス 116">
                <a:extLst>
                  <a:ext uri="{FF2B5EF4-FFF2-40B4-BE49-F238E27FC236}">
                    <a16:creationId xmlns:a16="http://schemas.microsoft.com/office/drawing/2014/main" id="{40240A35-D9A3-4C23-C8A2-3966EB77EAF4}"/>
                  </a:ext>
                </a:extLst>
              </p:cNvPr>
              <p:cNvSpPr txBox="1"/>
              <p:nvPr/>
            </p:nvSpPr>
            <p:spPr>
              <a:xfrm>
                <a:off x="122976" y="3695418"/>
                <a:ext cx="4992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𝑦</m:t>
                          </m:r>
                        </m:e>
                        <m:sub>
                          <m:r>
                            <a:rPr kumimoji="1" lang="en-US" altLang="ja-JP" b="0" i="1" smtClean="0">
                              <a:latin typeface="Cambria Math" panose="02040503050406030204" pitchFamily="18" charset="0"/>
                            </a:rPr>
                            <m:t>1</m:t>
                          </m:r>
                        </m:sub>
                      </m:sSub>
                    </m:oMath>
                  </m:oMathPara>
                </a14:m>
                <a:endParaRPr lang="ja-JP" altLang="en-US" dirty="0"/>
              </a:p>
            </p:txBody>
          </p:sp>
        </mc:Choice>
        <mc:Fallback xmlns="">
          <p:sp>
            <p:nvSpPr>
              <p:cNvPr id="117" name="テキスト ボックス 116">
                <a:extLst>
                  <a:ext uri="{FF2B5EF4-FFF2-40B4-BE49-F238E27FC236}">
                    <a16:creationId xmlns:a16="http://schemas.microsoft.com/office/drawing/2014/main" id="{40240A35-D9A3-4C23-C8A2-3966EB77EAF4}"/>
                  </a:ext>
                </a:extLst>
              </p:cNvPr>
              <p:cNvSpPr txBox="1">
                <a:spLocks noRot="1" noChangeAspect="1" noMove="1" noResize="1" noEditPoints="1" noAdjustHandles="1" noChangeArrowheads="1" noChangeShapeType="1" noTextEdit="1"/>
              </p:cNvSpPr>
              <p:nvPr/>
            </p:nvSpPr>
            <p:spPr>
              <a:xfrm>
                <a:off x="122976" y="3695418"/>
                <a:ext cx="499283" cy="369332"/>
              </a:xfrm>
              <a:prstGeom prst="rect">
                <a:avLst/>
              </a:prstGeom>
              <a:blipFill>
                <a:blip r:embed="rId4"/>
                <a:stretch>
                  <a:fillRect b="-8197"/>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id="{64E0524B-C7F7-AA07-6C2E-0AA0AAC595FB}"/>
              </a:ext>
            </a:extLst>
          </p:cNvPr>
          <p:cNvSpPr txBox="1"/>
          <p:nvPr/>
        </p:nvSpPr>
        <p:spPr>
          <a:xfrm>
            <a:off x="11274749" y="3567257"/>
            <a:ext cx="580739" cy="523220"/>
          </a:xfrm>
          <a:prstGeom prst="rect">
            <a:avLst/>
          </a:prstGeom>
          <a:noFill/>
        </p:spPr>
        <p:txBody>
          <a:bodyPr wrap="square" rtlCol="0">
            <a:spAutoFit/>
          </a:bodyPr>
          <a:lstStyle/>
          <a:p>
            <a:r>
              <a:rPr kumimoji="1" lang="ja-JP" altLang="en-US" sz="2800" dirty="0">
                <a:solidFill>
                  <a:schemeClr val="accent4"/>
                </a:solidFill>
              </a:rPr>
              <a:t>★</a:t>
            </a:r>
          </a:p>
        </p:txBody>
      </p:sp>
      <p:cxnSp>
        <p:nvCxnSpPr>
          <p:cNvPr id="120" name="直線矢印コネクタ 119">
            <a:extLst>
              <a:ext uri="{FF2B5EF4-FFF2-40B4-BE49-F238E27FC236}">
                <a16:creationId xmlns:a16="http://schemas.microsoft.com/office/drawing/2014/main" id="{2A406B9C-59BD-96A9-8E40-6956DEA2602F}"/>
              </a:ext>
            </a:extLst>
          </p:cNvPr>
          <p:cNvCxnSpPr>
            <a:cxnSpLocks/>
          </p:cNvCxnSpPr>
          <p:nvPr/>
        </p:nvCxnSpPr>
        <p:spPr>
          <a:xfrm flipV="1">
            <a:off x="3870526" y="3467905"/>
            <a:ext cx="0" cy="314158"/>
          </a:xfrm>
          <a:prstGeom prst="straightConnector1">
            <a:avLst/>
          </a:prstGeom>
          <a:ln>
            <a:solidFill>
              <a:schemeClr val="accent4"/>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6" name="テキスト ボックス 105">
            <a:extLst>
              <a:ext uri="{FF2B5EF4-FFF2-40B4-BE49-F238E27FC236}">
                <a16:creationId xmlns:a16="http://schemas.microsoft.com/office/drawing/2014/main" id="{A9F85CFA-95FD-4E46-159C-2CF46B76CA93}"/>
              </a:ext>
            </a:extLst>
          </p:cNvPr>
          <p:cNvSpPr txBox="1"/>
          <p:nvPr/>
        </p:nvSpPr>
        <p:spPr>
          <a:xfrm>
            <a:off x="885083" y="2399014"/>
            <a:ext cx="939681" cy="400110"/>
          </a:xfrm>
          <a:prstGeom prst="rect">
            <a:avLst/>
          </a:prstGeom>
          <a:noFill/>
        </p:spPr>
        <p:txBody>
          <a:bodyPr wrap="none" rtlCol="0">
            <a:spAutoFit/>
          </a:bodyPr>
          <a:lstStyle/>
          <a:p>
            <a:r>
              <a:rPr lang="en-US" altLang="ja-JP" sz="2000" dirty="0"/>
              <a:t>Outlier</a:t>
            </a:r>
            <a:endParaRPr kumimoji="1" lang="ja-JP" altLang="en-US" sz="2000" dirty="0"/>
          </a:p>
        </p:txBody>
      </p:sp>
      <p:sp>
        <p:nvSpPr>
          <p:cNvPr id="107" name="テキスト ボックス 106">
            <a:extLst>
              <a:ext uri="{FF2B5EF4-FFF2-40B4-BE49-F238E27FC236}">
                <a16:creationId xmlns:a16="http://schemas.microsoft.com/office/drawing/2014/main" id="{32D7AA5D-5894-080E-D349-244D2CEF01AC}"/>
              </a:ext>
            </a:extLst>
          </p:cNvPr>
          <p:cNvSpPr txBox="1"/>
          <p:nvPr/>
        </p:nvSpPr>
        <p:spPr>
          <a:xfrm>
            <a:off x="550413" y="2333825"/>
            <a:ext cx="580739" cy="523220"/>
          </a:xfrm>
          <a:prstGeom prst="rect">
            <a:avLst/>
          </a:prstGeom>
          <a:noFill/>
        </p:spPr>
        <p:txBody>
          <a:bodyPr wrap="square" rtlCol="0">
            <a:spAutoFit/>
          </a:bodyPr>
          <a:lstStyle/>
          <a:p>
            <a:r>
              <a:rPr kumimoji="1" lang="ja-JP" altLang="en-US" sz="2800" dirty="0">
                <a:solidFill>
                  <a:schemeClr val="accent4"/>
                </a:solidFill>
              </a:rPr>
              <a:t>★</a:t>
            </a:r>
          </a:p>
        </p:txBody>
      </p:sp>
      <p:sp>
        <p:nvSpPr>
          <p:cNvPr id="127" name="テキスト ボックス 126">
            <a:extLst>
              <a:ext uri="{FF2B5EF4-FFF2-40B4-BE49-F238E27FC236}">
                <a16:creationId xmlns:a16="http://schemas.microsoft.com/office/drawing/2014/main" id="{2C8E64EB-4B18-4DF7-189F-AF5C85A99347}"/>
              </a:ext>
            </a:extLst>
          </p:cNvPr>
          <p:cNvSpPr txBox="1"/>
          <p:nvPr/>
        </p:nvSpPr>
        <p:spPr>
          <a:xfrm>
            <a:off x="2532323" y="2410941"/>
            <a:ext cx="1724055" cy="369332"/>
          </a:xfrm>
          <a:prstGeom prst="rect">
            <a:avLst/>
          </a:prstGeom>
          <a:noFill/>
        </p:spPr>
        <p:txBody>
          <a:bodyPr wrap="square">
            <a:spAutoFit/>
          </a:bodyPr>
          <a:lstStyle/>
          <a:p>
            <a:r>
              <a:rPr lang="ja-JP" altLang="en-US" dirty="0"/>
              <a:t>Learned model</a:t>
            </a:r>
          </a:p>
        </p:txBody>
      </p:sp>
      <p:cxnSp>
        <p:nvCxnSpPr>
          <p:cNvPr id="132" name="直線コネクタ 131">
            <a:extLst>
              <a:ext uri="{FF2B5EF4-FFF2-40B4-BE49-F238E27FC236}">
                <a16:creationId xmlns:a16="http://schemas.microsoft.com/office/drawing/2014/main" id="{DE1BD964-9DF5-EEEA-84A1-E3FC1FCA86FC}"/>
              </a:ext>
            </a:extLst>
          </p:cNvPr>
          <p:cNvCxnSpPr>
            <a:cxnSpLocks/>
          </p:cNvCxnSpPr>
          <p:nvPr/>
        </p:nvCxnSpPr>
        <p:spPr>
          <a:xfrm>
            <a:off x="9847450" y="2598224"/>
            <a:ext cx="372042"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3" name="テキスト ボックス 132">
            <a:extLst>
              <a:ext uri="{FF2B5EF4-FFF2-40B4-BE49-F238E27FC236}">
                <a16:creationId xmlns:a16="http://schemas.microsoft.com/office/drawing/2014/main" id="{A2694507-A461-5124-41E4-FD4F1032530C}"/>
              </a:ext>
            </a:extLst>
          </p:cNvPr>
          <p:cNvSpPr txBox="1"/>
          <p:nvPr/>
        </p:nvSpPr>
        <p:spPr>
          <a:xfrm>
            <a:off x="8610262" y="2398815"/>
            <a:ext cx="939681" cy="400110"/>
          </a:xfrm>
          <a:prstGeom prst="rect">
            <a:avLst/>
          </a:prstGeom>
          <a:noFill/>
        </p:spPr>
        <p:txBody>
          <a:bodyPr wrap="none" rtlCol="0">
            <a:spAutoFit/>
          </a:bodyPr>
          <a:lstStyle/>
          <a:p>
            <a:r>
              <a:rPr lang="en-US" altLang="ja-JP" sz="2000" dirty="0"/>
              <a:t>Outlier</a:t>
            </a:r>
            <a:endParaRPr kumimoji="1" lang="ja-JP" altLang="en-US" sz="2000" dirty="0"/>
          </a:p>
        </p:txBody>
      </p:sp>
      <p:sp>
        <p:nvSpPr>
          <p:cNvPr id="134" name="テキスト ボックス 133">
            <a:extLst>
              <a:ext uri="{FF2B5EF4-FFF2-40B4-BE49-F238E27FC236}">
                <a16:creationId xmlns:a16="http://schemas.microsoft.com/office/drawing/2014/main" id="{4DEC2A2E-5420-1381-0F7E-CBB639A1E628}"/>
              </a:ext>
            </a:extLst>
          </p:cNvPr>
          <p:cNvSpPr txBox="1"/>
          <p:nvPr/>
        </p:nvSpPr>
        <p:spPr>
          <a:xfrm>
            <a:off x="8275592" y="2333626"/>
            <a:ext cx="580739" cy="523220"/>
          </a:xfrm>
          <a:prstGeom prst="rect">
            <a:avLst/>
          </a:prstGeom>
          <a:noFill/>
        </p:spPr>
        <p:txBody>
          <a:bodyPr wrap="square" rtlCol="0">
            <a:spAutoFit/>
          </a:bodyPr>
          <a:lstStyle/>
          <a:p>
            <a:r>
              <a:rPr kumimoji="1" lang="ja-JP" altLang="en-US" sz="2800" dirty="0">
                <a:solidFill>
                  <a:schemeClr val="accent4"/>
                </a:solidFill>
              </a:rPr>
              <a:t>★</a:t>
            </a:r>
          </a:p>
        </p:txBody>
      </p:sp>
      <p:sp>
        <p:nvSpPr>
          <p:cNvPr id="135" name="テキスト ボックス 134">
            <a:extLst>
              <a:ext uri="{FF2B5EF4-FFF2-40B4-BE49-F238E27FC236}">
                <a16:creationId xmlns:a16="http://schemas.microsoft.com/office/drawing/2014/main" id="{22549FD5-59F0-6070-B2E5-8EF71E459B74}"/>
              </a:ext>
            </a:extLst>
          </p:cNvPr>
          <p:cNvSpPr txBox="1"/>
          <p:nvPr/>
        </p:nvSpPr>
        <p:spPr>
          <a:xfrm>
            <a:off x="10257502" y="2410742"/>
            <a:ext cx="1724055" cy="369332"/>
          </a:xfrm>
          <a:prstGeom prst="rect">
            <a:avLst/>
          </a:prstGeom>
          <a:noFill/>
        </p:spPr>
        <p:txBody>
          <a:bodyPr wrap="square">
            <a:spAutoFit/>
          </a:bodyPr>
          <a:lstStyle/>
          <a:p>
            <a:r>
              <a:rPr lang="ja-JP" altLang="en-US" dirty="0"/>
              <a:t>Learned model</a:t>
            </a:r>
          </a:p>
        </p:txBody>
      </p:sp>
      <p:sp>
        <p:nvSpPr>
          <p:cNvPr id="138" name="テキスト ボックス 137">
            <a:extLst>
              <a:ext uri="{FF2B5EF4-FFF2-40B4-BE49-F238E27FC236}">
                <a16:creationId xmlns:a16="http://schemas.microsoft.com/office/drawing/2014/main" id="{2C3369E1-17CC-BEA1-4F1D-6AA5EB523396}"/>
              </a:ext>
            </a:extLst>
          </p:cNvPr>
          <p:cNvSpPr txBox="1"/>
          <p:nvPr/>
        </p:nvSpPr>
        <p:spPr>
          <a:xfrm>
            <a:off x="179893" y="2151270"/>
            <a:ext cx="300082" cy="369332"/>
          </a:xfrm>
          <a:prstGeom prst="rect">
            <a:avLst/>
          </a:prstGeom>
          <a:noFill/>
        </p:spPr>
        <p:txBody>
          <a:bodyPr wrap="none" rtlCol="0">
            <a:spAutoFit/>
          </a:bodyPr>
          <a:lstStyle/>
          <a:p>
            <a:r>
              <a:rPr lang="en-US" altLang="ja-JP" dirty="0"/>
              <a:t>y</a:t>
            </a:r>
            <a:endParaRPr kumimoji="1" lang="ja-JP" altLang="en-US" dirty="0"/>
          </a:p>
        </p:txBody>
      </p:sp>
      <p:sp>
        <p:nvSpPr>
          <p:cNvPr id="142" name="テキスト ボックス 141">
            <a:extLst>
              <a:ext uri="{FF2B5EF4-FFF2-40B4-BE49-F238E27FC236}">
                <a16:creationId xmlns:a16="http://schemas.microsoft.com/office/drawing/2014/main" id="{19DD410C-B59E-A9A1-B5E2-572E3251231C}"/>
              </a:ext>
            </a:extLst>
          </p:cNvPr>
          <p:cNvSpPr txBox="1"/>
          <p:nvPr/>
        </p:nvSpPr>
        <p:spPr>
          <a:xfrm>
            <a:off x="1507256" y="4323834"/>
            <a:ext cx="441146" cy="369332"/>
          </a:xfrm>
          <a:prstGeom prst="rect">
            <a:avLst/>
          </a:prstGeom>
          <a:noFill/>
        </p:spPr>
        <p:txBody>
          <a:bodyPr wrap="none" rtlCol="0">
            <a:spAutoFit/>
          </a:bodyPr>
          <a:lstStyle/>
          <a:p>
            <a:r>
              <a:rPr kumimoji="1" lang="en-US" altLang="ja-JP" dirty="0"/>
              <a:t>10</a:t>
            </a:r>
            <a:endParaRPr kumimoji="1" lang="ja-JP" altLang="en-US" dirty="0"/>
          </a:p>
        </p:txBody>
      </p:sp>
      <p:sp>
        <p:nvSpPr>
          <p:cNvPr id="143" name="テキスト ボックス 142">
            <a:extLst>
              <a:ext uri="{FF2B5EF4-FFF2-40B4-BE49-F238E27FC236}">
                <a16:creationId xmlns:a16="http://schemas.microsoft.com/office/drawing/2014/main" id="{B0B1B3A6-0FBB-72D6-B39E-70635E40C57F}"/>
              </a:ext>
            </a:extLst>
          </p:cNvPr>
          <p:cNvSpPr txBox="1"/>
          <p:nvPr/>
        </p:nvSpPr>
        <p:spPr>
          <a:xfrm>
            <a:off x="640148" y="2909447"/>
            <a:ext cx="1146468" cy="369332"/>
          </a:xfrm>
          <a:prstGeom prst="rect">
            <a:avLst/>
          </a:prstGeom>
          <a:noFill/>
        </p:spPr>
        <p:txBody>
          <a:bodyPr wrap="none" rtlCol="0">
            <a:spAutoFit/>
          </a:bodyPr>
          <a:lstStyle/>
          <a:p>
            <a:r>
              <a:rPr lang="en-US" altLang="ja-JP" dirty="0"/>
              <a:t>Region</a:t>
            </a:r>
            <a:r>
              <a:rPr lang="ja-JP" altLang="en-US" dirty="0"/>
              <a:t>１</a:t>
            </a:r>
            <a:endParaRPr kumimoji="1" lang="ja-JP" altLang="en-US" dirty="0"/>
          </a:p>
        </p:txBody>
      </p:sp>
      <p:sp>
        <p:nvSpPr>
          <p:cNvPr id="144" name="テキスト ボックス 143">
            <a:extLst>
              <a:ext uri="{FF2B5EF4-FFF2-40B4-BE49-F238E27FC236}">
                <a16:creationId xmlns:a16="http://schemas.microsoft.com/office/drawing/2014/main" id="{B234C0AD-A668-07FA-C36E-F63538F91A06}"/>
              </a:ext>
            </a:extLst>
          </p:cNvPr>
          <p:cNvSpPr txBox="1"/>
          <p:nvPr/>
        </p:nvSpPr>
        <p:spPr>
          <a:xfrm>
            <a:off x="2356769" y="2900408"/>
            <a:ext cx="1043876" cy="369332"/>
          </a:xfrm>
          <a:prstGeom prst="rect">
            <a:avLst/>
          </a:prstGeom>
          <a:noFill/>
        </p:spPr>
        <p:txBody>
          <a:bodyPr wrap="none" rtlCol="0">
            <a:spAutoFit/>
          </a:bodyPr>
          <a:lstStyle/>
          <a:p>
            <a:r>
              <a:rPr lang="en-US" altLang="ja-JP" dirty="0"/>
              <a:t>Region2</a:t>
            </a:r>
            <a:endParaRPr kumimoji="1" lang="ja-JP" altLang="en-US" dirty="0"/>
          </a:p>
        </p:txBody>
      </p:sp>
      <mc:AlternateContent xmlns:mc="http://schemas.openxmlformats.org/markup-compatibility/2006" xmlns:a14="http://schemas.microsoft.com/office/drawing/2010/main">
        <mc:Choice Requires="a14">
          <p:sp>
            <p:nvSpPr>
              <p:cNvPr id="148" name="テキスト ボックス 147">
                <a:extLst>
                  <a:ext uri="{FF2B5EF4-FFF2-40B4-BE49-F238E27FC236}">
                    <a16:creationId xmlns:a16="http://schemas.microsoft.com/office/drawing/2014/main" id="{FC2282E5-3478-4DED-E102-B307F954C94B}"/>
                  </a:ext>
                </a:extLst>
              </p:cNvPr>
              <p:cNvSpPr txBox="1"/>
              <p:nvPr/>
            </p:nvSpPr>
            <p:spPr>
              <a:xfrm>
                <a:off x="7793114" y="2679984"/>
                <a:ext cx="4992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𝑦</m:t>
                          </m:r>
                        </m:e>
                        <m:sub>
                          <m:r>
                            <a:rPr kumimoji="1" lang="en-US" altLang="ja-JP" b="0" i="1" smtClean="0">
                              <a:latin typeface="Cambria Math" panose="02040503050406030204" pitchFamily="18" charset="0"/>
                            </a:rPr>
                            <m:t>3</m:t>
                          </m:r>
                        </m:sub>
                      </m:sSub>
                    </m:oMath>
                  </m:oMathPara>
                </a14:m>
                <a:endParaRPr lang="ja-JP" altLang="en-US" dirty="0"/>
              </a:p>
            </p:txBody>
          </p:sp>
        </mc:Choice>
        <mc:Fallback xmlns="">
          <p:sp>
            <p:nvSpPr>
              <p:cNvPr id="148" name="テキスト ボックス 147">
                <a:extLst>
                  <a:ext uri="{FF2B5EF4-FFF2-40B4-BE49-F238E27FC236}">
                    <a16:creationId xmlns:a16="http://schemas.microsoft.com/office/drawing/2014/main" id="{FC2282E5-3478-4DED-E102-B307F954C94B}"/>
                  </a:ext>
                </a:extLst>
              </p:cNvPr>
              <p:cNvSpPr txBox="1">
                <a:spLocks noRot="1" noChangeAspect="1" noMove="1" noResize="1" noEditPoints="1" noAdjustHandles="1" noChangeArrowheads="1" noChangeShapeType="1" noTextEdit="1"/>
              </p:cNvSpPr>
              <p:nvPr/>
            </p:nvSpPr>
            <p:spPr>
              <a:xfrm>
                <a:off x="7793114" y="2679984"/>
                <a:ext cx="499283" cy="369332"/>
              </a:xfrm>
              <a:prstGeom prst="rect">
                <a:avLst/>
              </a:prstGeom>
              <a:blipFill>
                <a:blip r:embed="rId5"/>
                <a:stretch>
                  <a:fillRect b="-8333"/>
                </a:stretch>
              </a:blipFill>
            </p:spPr>
            <p:txBody>
              <a:bodyPr/>
              <a:lstStyle/>
              <a:p>
                <a:r>
                  <a:rPr lang="ja-JP" altLang="en-US">
                    <a:noFill/>
                  </a:rPr>
                  <a:t> </a:t>
                </a:r>
              </a:p>
            </p:txBody>
          </p:sp>
        </mc:Fallback>
      </mc:AlternateContent>
      <p:cxnSp>
        <p:nvCxnSpPr>
          <p:cNvPr id="150" name="直線コネクタ 149">
            <a:extLst>
              <a:ext uri="{FF2B5EF4-FFF2-40B4-BE49-F238E27FC236}">
                <a16:creationId xmlns:a16="http://schemas.microsoft.com/office/drawing/2014/main" id="{AF13F4D7-AC86-FA65-A799-422F743071E9}"/>
              </a:ext>
            </a:extLst>
          </p:cNvPr>
          <p:cNvCxnSpPr>
            <a:cxnSpLocks/>
          </p:cNvCxnSpPr>
          <p:nvPr/>
        </p:nvCxnSpPr>
        <p:spPr>
          <a:xfrm flipV="1">
            <a:off x="8221171" y="2856846"/>
            <a:ext cx="3318548" cy="52601"/>
          </a:xfrm>
          <a:prstGeom prst="line">
            <a:avLst/>
          </a:prstGeom>
          <a:ln w="28575">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6431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正方形/長方形 25">
            <a:extLst>
              <a:ext uri="{FF2B5EF4-FFF2-40B4-BE49-F238E27FC236}">
                <a16:creationId xmlns:a16="http://schemas.microsoft.com/office/drawing/2014/main" id="{7B2E089C-770D-FF4E-1357-0E81622F47A0}"/>
              </a:ext>
            </a:extLst>
          </p:cNvPr>
          <p:cNvSpPr/>
          <p:nvPr/>
        </p:nvSpPr>
        <p:spPr>
          <a:xfrm>
            <a:off x="116114" y="6159950"/>
            <a:ext cx="11891667" cy="663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スライド番号プレースホルダー 2">
            <a:extLst>
              <a:ext uri="{FF2B5EF4-FFF2-40B4-BE49-F238E27FC236}">
                <a16:creationId xmlns:a16="http://schemas.microsoft.com/office/drawing/2014/main" id="{FE7C43EF-A006-6A93-C297-39DAEE33F42C}"/>
              </a:ext>
            </a:extLst>
          </p:cNvPr>
          <p:cNvSpPr>
            <a:spLocks noGrp="1"/>
          </p:cNvSpPr>
          <p:nvPr>
            <p:ph type="sldNum" sz="quarter" idx="10"/>
          </p:nvPr>
        </p:nvSpPr>
        <p:spPr/>
        <p:txBody>
          <a:bodyPr/>
          <a:lstStyle/>
          <a:p>
            <a:fld id="{584EAAFE-CFE5-40AD-8E95-5BFF290DC5CF}" type="slidenum">
              <a:rPr kumimoji="1" lang="ja-JP" altLang="en-US" smtClean="0"/>
              <a:pPr/>
              <a:t>22</a:t>
            </a:fld>
            <a:endParaRPr kumimoji="1" lang="ja-JP" altLang="en-US"/>
          </a:p>
        </p:txBody>
      </p:sp>
      <p:sp>
        <p:nvSpPr>
          <p:cNvPr id="10" name="テキスト ボックス 9">
            <a:extLst>
              <a:ext uri="{FF2B5EF4-FFF2-40B4-BE49-F238E27FC236}">
                <a16:creationId xmlns:a16="http://schemas.microsoft.com/office/drawing/2014/main" id="{1B6781DA-E306-EEB4-B043-90AB7C5F1658}"/>
              </a:ext>
            </a:extLst>
          </p:cNvPr>
          <p:cNvSpPr txBox="1"/>
          <p:nvPr/>
        </p:nvSpPr>
        <p:spPr>
          <a:xfrm>
            <a:off x="571983" y="-20412"/>
            <a:ext cx="8448645" cy="338554"/>
          </a:xfrm>
          <a:prstGeom prst="rect">
            <a:avLst/>
          </a:prstGeom>
          <a:noFill/>
        </p:spPr>
        <p:txBody>
          <a:bodyPr wrap="square" rtlCol="0">
            <a:spAutoFit/>
          </a:bodyPr>
          <a:lstStyle/>
          <a:p>
            <a:r>
              <a:rPr lang="en-US" altLang="ja-JP" sz="1600" b="1" dirty="0">
                <a:solidFill>
                  <a:schemeClr val="bg1"/>
                </a:solidFill>
              </a:rPr>
              <a:t>2.2 RO Permeate Water Quality Prediction &gt; Minor Manual Preprocessing </a:t>
            </a:r>
          </a:p>
        </p:txBody>
      </p:sp>
      <p:sp>
        <p:nvSpPr>
          <p:cNvPr id="11" name="タイトル 4">
            <a:extLst>
              <a:ext uri="{FF2B5EF4-FFF2-40B4-BE49-F238E27FC236}">
                <a16:creationId xmlns:a16="http://schemas.microsoft.com/office/drawing/2014/main" id="{D5D36190-99EF-CA7D-299F-E233B9B7D57E}"/>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Changing Pretreatment Parameters for Permeate TOC</a:t>
            </a:r>
            <a:endParaRPr lang="ja-JP" altLang="en-US" dirty="0"/>
          </a:p>
        </p:txBody>
      </p:sp>
      <p:sp>
        <p:nvSpPr>
          <p:cNvPr id="20" name="正方形/長方形 19">
            <a:extLst>
              <a:ext uri="{FF2B5EF4-FFF2-40B4-BE49-F238E27FC236}">
                <a16:creationId xmlns:a16="http://schemas.microsoft.com/office/drawing/2014/main" id="{3219EB84-835B-750D-8113-43DF59029C0B}"/>
              </a:ext>
            </a:extLst>
          </p:cNvPr>
          <p:cNvSpPr/>
          <p:nvPr/>
        </p:nvSpPr>
        <p:spPr>
          <a:xfrm>
            <a:off x="0" y="4498362"/>
            <a:ext cx="12192000" cy="1729441"/>
          </a:xfrm>
          <a:prstGeom prst="rect">
            <a:avLst/>
          </a:prstGeom>
          <a:solidFill>
            <a:srgbClr val="FFFFC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4" name="図 3" descr="グラフィカル ユーザー インターフェイス, アプリケーション&#10;&#10;自動的に生成された説明">
            <a:extLst>
              <a:ext uri="{FF2B5EF4-FFF2-40B4-BE49-F238E27FC236}">
                <a16:creationId xmlns:a16="http://schemas.microsoft.com/office/drawing/2014/main" id="{32F4412E-FDCB-5593-4C2D-2800E0816D93}"/>
              </a:ext>
            </a:extLst>
          </p:cNvPr>
          <p:cNvPicPr>
            <a:picLocks noChangeAspect="1"/>
          </p:cNvPicPr>
          <p:nvPr/>
        </p:nvPicPr>
        <p:blipFill rotWithShape="1">
          <a:blip r:embed="rId2">
            <a:extLst>
              <a:ext uri="{28A0092B-C50C-407E-A947-70E740481C1C}">
                <a14:useLocalDpi xmlns:a14="http://schemas.microsoft.com/office/drawing/2010/main" val="0"/>
              </a:ext>
            </a:extLst>
          </a:blip>
          <a:srcRect l="7876" t="10084" r="8812" b="-894"/>
          <a:stretch/>
        </p:blipFill>
        <p:spPr>
          <a:xfrm>
            <a:off x="6401545" y="4625609"/>
            <a:ext cx="5643094" cy="1537720"/>
          </a:xfrm>
          <a:prstGeom prst="rect">
            <a:avLst/>
          </a:prstGeom>
        </p:spPr>
      </p:pic>
      <p:pic>
        <p:nvPicPr>
          <p:cNvPr id="5" name="図 4" descr="グラフ&#10;&#10;自動的に生成された説明">
            <a:extLst>
              <a:ext uri="{FF2B5EF4-FFF2-40B4-BE49-F238E27FC236}">
                <a16:creationId xmlns:a16="http://schemas.microsoft.com/office/drawing/2014/main" id="{8FC91AAF-6A6F-0749-C246-2AD6D0978597}"/>
              </a:ext>
            </a:extLst>
          </p:cNvPr>
          <p:cNvPicPr>
            <a:picLocks noChangeAspect="1"/>
          </p:cNvPicPr>
          <p:nvPr/>
        </p:nvPicPr>
        <p:blipFill rotWithShape="1">
          <a:blip r:embed="rId3">
            <a:extLst>
              <a:ext uri="{28A0092B-C50C-407E-A947-70E740481C1C}">
                <a14:useLocalDpi xmlns:a14="http://schemas.microsoft.com/office/drawing/2010/main" val="0"/>
              </a:ext>
            </a:extLst>
          </a:blip>
          <a:srcRect l="7619" t="9190" r="9178"/>
          <a:stretch/>
        </p:blipFill>
        <p:spPr>
          <a:xfrm>
            <a:off x="517055" y="4625609"/>
            <a:ext cx="5643094" cy="1539758"/>
          </a:xfrm>
          <a:prstGeom prst="rect">
            <a:avLst/>
          </a:prstGeom>
        </p:spPr>
      </p:pic>
      <p:sp>
        <p:nvSpPr>
          <p:cNvPr id="18" name="正方形/長方形 17">
            <a:extLst>
              <a:ext uri="{FF2B5EF4-FFF2-40B4-BE49-F238E27FC236}">
                <a16:creationId xmlns:a16="http://schemas.microsoft.com/office/drawing/2014/main" id="{41829E20-4BFD-6D27-1F32-20D943D54C5E}"/>
              </a:ext>
            </a:extLst>
          </p:cNvPr>
          <p:cNvSpPr/>
          <p:nvPr/>
        </p:nvSpPr>
        <p:spPr>
          <a:xfrm>
            <a:off x="0" y="2150144"/>
            <a:ext cx="12192000" cy="1782238"/>
          </a:xfrm>
          <a:prstGeom prst="rect">
            <a:avLst/>
          </a:prstGeom>
          <a:solidFill>
            <a:srgbClr val="CC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pic>
        <p:nvPicPr>
          <p:cNvPr id="7" name="図 6" descr="グラフ&#10;&#10;自動的に生成された説明">
            <a:extLst>
              <a:ext uri="{FF2B5EF4-FFF2-40B4-BE49-F238E27FC236}">
                <a16:creationId xmlns:a16="http://schemas.microsoft.com/office/drawing/2014/main" id="{19B2087A-E8A7-BA41-8D8C-D7823DA61F0B}"/>
              </a:ext>
            </a:extLst>
          </p:cNvPr>
          <p:cNvPicPr>
            <a:picLocks noChangeAspect="1"/>
          </p:cNvPicPr>
          <p:nvPr/>
        </p:nvPicPr>
        <p:blipFill rotWithShape="1">
          <a:blip r:embed="rId4">
            <a:extLst>
              <a:ext uri="{28A0092B-C50C-407E-A947-70E740481C1C}">
                <a14:useLocalDpi xmlns:a14="http://schemas.microsoft.com/office/drawing/2010/main" val="0"/>
              </a:ext>
            </a:extLst>
          </a:blip>
          <a:srcRect l="8240" t="10077" r="9336"/>
          <a:stretch/>
        </p:blipFill>
        <p:spPr>
          <a:xfrm>
            <a:off x="555415" y="2315010"/>
            <a:ext cx="5604735" cy="1528664"/>
          </a:xfrm>
          <a:prstGeom prst="rect">
            <a:avLst/>
          </a:prstGeom>
        </p:spPr>
      </p:pic>
      <p:pic>
        <p:nvPicPr>
          <p:cNvPr id="6" name="図 5" descr="グラフ&#10;&#10;自動的に生成された説明">
            <a:extLst>
              <a:ext uri="{FF2B5EF4-FFF2-40B4-BE49-F238E27FC236}">
                <a16:creationId xmlns:a16="http://schemas.microsoft.com/office/drawing/2014/main" id="{2BA7CF0A-6545-3D53-76AF-8B2EF1718E94}"/>
              </a:ext>
            </a:extLst>
          </p:cNvPr>
          <p:cNvPicPr>
            <a:picLocks noChangeAspect="1"/>
          </p:cNvPicPr>
          <p:nvPr/>
        </p:nvPicPr>
        <p:blipFill rotWithShape="1">
          <a:blip r:embed="rId5">
            <a:extLst>
              <a:ext uri="{28A0092B-C50C-407E-A947-70E740481C1C}">
                <a14:useLocalDpi xmlns:a14="http://schemas.microsoft.com/office/drawing/2010/main" val="0"/>
              </a:ext>
            </a:extLst>
          </a:blip>
          <a:srcRect l="8240" t="10077" r="9598"/>
          <a:stretch/>
        </p:blipFill>
        <p:spPr>
          <a:xfrm>
            <a:off x="6401545" y="2307321"/>
            <a:ext cx="5643094" cy="1544040"/>
          </a:xfrm>
          <a:prstGeom prst="rect">
            <a:avLst/>
          </a:prstGeom>
        </p:spPr>
      </p:pic>
      <p:sp>
        <p:nvSpPr>
          <p:cNvPr id="21" name="テキスト ボックス 20">
            <a:extLst>
              <a:ext uri="{FF2B5EF4-FFF2-40B4-BE49-F238E27FC236}">
                <a16:creationId xmlns:a16="http://schemas.microsoft.com/office/drawing/2014/main" id="{ABE5AAA2-F517-43FF-CED6-DBA8E6CBAD77}"/>
              </a:ext>
            </a:extLst>
          </p:cNvPr>
          <p:cNvSpPr txBox="1"/>
          <p:nvPr/>
        </p:nvSpPr>
        <p:spPr>
          <a:xfrm>
            <a:off x="23232" y="2611415"/>
            <a:ext cx="461665" cy="772006"/>
          </a:xfrm>
          <a:prstGeom prst="rect">
            <a:avLst/>
          </a:prstGeom>
          <a:noFill/>
        </p:spPr>
        <p:txBody>
          <a:bodyPr vert="eaVert" wrap="none" rtlCol="0">
            <a:spAutoFit/>
          </a:bodyPr>
          <a:lstStyle/>
          <a:p>
            <a:r>
              <a:rPr kumimoji="1" lang="en-US" altLang="ja-JP" dirty="0"/>
              <a:t>Before</a:t>
            </a:r>
            <a:endParaRPr kumimoji="1" lang="ja-JP" altLang="en-US" dirty="0"/>
          </a:p>
        </p:txBody>
      </p:sp>
      <p:sp>
        <p:nvSpPr>
          <p:cNvPr id="22" name="テキスト ボックス 21">
            <a:extLst>
              <a:ext uri="{FF2B5EF4-FFF2-40B4-BE49-F238E27FC236}">
                <a16:creationId xmlns:a16="http://schemas.microsoft.com/office/drawing/2014/main" id="{0673F32C-AAAE-AA5E-541B-5B6A203DE0A2}"/>
              </a:ext>
            </a:extLst>
          </p:cNvPr>
          <p:cNvSpPr txBox="1"/>
          <p:nvPr/>
        </p:nvSpPr>
        <p:spPr>
          <a:xfrm>
            <a:off x="23232" y="5108927"/>
            <a:ext cx="461665" cy="579646"/>
          </a:xfrm>
          <a:prstGeom prst="rect">
            <a:avLst/>
          </a:prstGeom>
          <a:noFill/>
        </p:spPr>
        <p:txBody>
          <a:bodyPr vert="eaVert" wrap="square" rtlCol="0">
            <a:spAutoFit/>
          </a:bodyPr>
          <a:lstStyle/>
          <a:p>
            <a:r>
              <a:rPr kumimoji="1" lang="en-US" altLang="ja-JP" dirty="0"/>
              <a:t>After</a:t>
            </a:r>
            <a:endParaRPr kumimoji="1" lang="ja-JP" altLang="en-US" dirty="0"/>
          </a:p>
        </p:txBody>
      </p:sp>
      <p:sp>
        <p:nvSpPr>
          <p:cNvPr id="25" name="テキスト ボックス 24">
            <a:extLst>
              <a:ext uri="{FF2B5EF4-FFF2-40B4-BE49-F238E27FC236}">
                <a16:creationId xmlns:a16="http://schemas.microsoft.com/office/drawing/2014/main" id="{FAEF35FF-D65E-2CA7-DDA4-1E34A63FE124}"/>
              </a:ext>
            </a:extLst>
          </p:cNvPr>
          <p:cNvSpPr txBox="1"/>
          <p:nvPr/>
        </p:nvSpPr>
        <p:spPr>
          <a:xfrm>
            <a:off x="472534" y="844381"/>
            <a:ext cx="11635512" cy="369332"/>
          </a:xfrm>
          <a:prstGeom prst="rect">
            <a:avLst/>
          </a:prstGeom>
          <a:noFill/>
        </p:spPr>
        <p:txBody>
          <a:bodyPr wrap="square">
            <a:spAutoFit/>
          </a:bodyPr>
          <a:lstStyle/>
          <a:p>
            <a:r>
              <a:rPr lang="en-US" altLang="ja-JP" dirty="0"/>
              <a:t>Minor manual tuning is effective to minimize the error value.</a:t>
            </a:r>
            <a:r>
              <a:rPr lang="ja-JP" altLang="en-US" dirty="0"/>
              <a:t> </a:t>
            </a:r>
            <a:r>
              <a:rPr lang="en-US" altLang="ja-JP" dirty="0"/>
              <a:t>But tuning performance is highly influence of artifact.</a:t>
            </a:r>
          </a:p>
        </p:txBody>
      </p:sp>
      <p:sp>
        <p:nvSpPr>
          <p:cNvPr id="16" name="正方形/長方形 15">
            <a:extLst>
              <a:ext uri="{FF2B5EF4-FFF2-40B4-BE49-F238E27FC236}">
                <a16:creationId xmlns:a16="http://schemas.microsoft.com/office/drawing/2014/main" id="{16C91627-65F2-E5A9-9FB1-59E8B17A952C}"/>
              </a:ext>
            </a:extLst>
          </p:cNvPr>
          <p:cNvSpPr/>
          <p:nvPr/>
        </p:nvSpPr>
        <p:spPr>
          <a:xfrm>
            <a:off x="481615" y="1992816"/>
            <a:ext cx="5704468" cy="44382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3" name="テキスト ボックス 12">
            <a:extLst>
              <a:ext uri="{FF2B5EF4-FFF2-40B4-BE49-F238E27FC236}">
                <a16:creationId xmlns:a16="http://schemas.microsoft.com/office/drawing/2014/main" id="{5730B2FC-C93A-EF01-B4D4-75B0E086D7BD}"/>
              </a:ext>
            </a:extLst>
          </p:cNvPr>
          <p:cNvSpPr txBox="1"/>
          <p:nvPr/>
        </p:nvSpPr>
        <p:spPr>
          <a:xfrm>
            <a:off x="1879346" y="1803014"/>
            <a:ext cx="2899143"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en-US" altLang="ja-JP" b="0" dirty="0"/>
              <a:t>Multiple Regression Model</a:t>
            </a:r>
            <a:endParaRPr kumimoji="1" lang="ja-JP" altLang="en-US" dirty="0"/>
          </a:p>
        </p:txBody>
      </p:sp>
      <p:sp>
        <p:nvSpPr>
          <p:cNvPr id="17" name="正方形/長方形 16">
            <a:extLst>
              <a:ext uri="{FF2B5EF4-FFF2-40B4-BE49-F238E27FC236}">
                <a16:creationId xmlns:a16="http://schemas.microsoft.com/office/drawing/2014/main" id="{1F77261E-686C-CB24-F2AB-1E10534232FA}"/>
              </a:ext>
            </a:extLst>
          </p:cNvPr>
          <p:cNvSpPr/>
          <p:nvPr/>
        </p:nvSpPr>
        <p:spPr>
          <a:xfrm>
            <a:off x="6362558" y="1992816"/>
            <a:ext cx="5745488" cy="44340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テキスト ボックス 14">
            <a:extLst>
              <a:ext uri="{FF2B5EF4-FFF2-40B4-BE49-F238E27FC236}">
                <a16:creationId xmlns:a16="http://schemas.microsoft.com/office/drawing/2014/main" id="{91010878-56CD-F29F-66E2-1BAFD09B6DB8}"/>
              </a:ext>
            </a:extLst>
          </p:cNvPr>
          <p:cNvSpPr txBox="1"/>
          <p:nvPr/>
        </p:nvSpPr>
        <p:spPr>
          <a:xfrm>
            <a:off x="8532066" y="1794538"/>
            <a:ext cx="1631712" cy="355606"/>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US" altLang="ja-JP" b="0" dirty="0"/>
              <a:t>Radom Forest</a:t>
            </a:r>
            <a:endParaRPr kumimoji="1" lang="ja-JP" altLang="en-US" dirty="0"/>
          </a:p>
        </p:txBody>
      </p:sp>
      <p:grpSp>
        <p:nvGrpSpPr>
          <p:cNvPr id="19" name="グループ化 18">
            <a:extLst>
              <a:ext uri="{FF2B5EF4-FFF2-40B4-BE49-F238E27FC236}">
                <a16:creationId xmlns:a16="http://schemas.microsoft.com/office/drawing/2014/main" id="{274CB35D-45ED-DC27-4BDC-447428CF9258}"/>
              </a:ext>
            </a:extLst>
          </p:cNvPr>
          <p:cNvGrpSpPr/>
          <p:nvPr/>
        </p:nvGrpSpPr>
        <p:grpSpPr>
          <a:xfrm>
            <a:off x="895916" y="3970921"/>
            <a:ext cx="4706033" cy="474285"/>
            <a:chOff x="895916" y="3798116"/>
            <a:chExt cx="4706033" cy="474285"/>
          </a:xfrm>
        </p:grpSpPr>
        <p:sp>
          <p:nvSpPr>
            <p:cNvPr id="2" name="矢印: 下 1">
              <a:extLst>
                <a:ext uri="{FF2B5EF4-FFF2-40B4-BE49-F238E27FC236}">
                  <a16:creationId xmlns:a16="http://schemas.microsoft.com/office/drawing/2014/main" id="{0D0417D1-245E-0F57-D94A-0BFC0D489940}"/>
                </a:ext>
              </a:extLst>
            </p:cNvPr>
            <p:cNvSpPr/>
            <p:nvPr/>
          </p:nvSpPr>
          <p:spPr>
            <a:xfrm>
              <a:off x="895916" y="3799303"/>
              <a:ext cx="4706033" cy="473098"/>
            </a:xfrm>
            <a:prstGeom prst="downArrow">
              <a:avLst>
                <a:gd name="adj1" fmla="val 5577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ボックス 13">
              <a:extLst>
                <a:ext uri="{FF2B5EF4-FFF2-40B4-BE49-F238E27FC236}">
                  <a16:creationId xmlns:a16="http://schemas.microsoft.com/office/drawing/2014/main" id="{7F145E10-78E2-EC08-3DF9-2CFBAFA3910A}"/>
                </a:ext>
              </a:extLst>
            </p:cNvPr>
            <p:cNvSpPr txBox="1"/>
            <p:nvPr/>
          </p:nvSpPr>
          <p:spPr>
            <a:xfrm>
              <a:off x="1879346" y="3798116"/>
              <a:ext cx="2825831" cy="369332"/>
            </a:xfrm>
            <a:prstGeom prst="rect">
              <a:avLst/>
            </a:prstGeom>
            <a:noFill/>
          </p:spPr>
          <p:txBody>
            <a:bodyPr wrap="square">
              <a:spAutoFit/>
            </a:bodyPr>
            <a:lstStyle/>
            <a:p>
              <a:pPr algn="ctr"/>
              <a:r>
                <a:rPr kumimoji="1" lang="en-US" altLang="ja-JP" sz="1800" b="0" i="0" u="none" strike="noStrike" kern="1200" cap="none" spc="0" normalizeH="0" baseline="0" noProof="0" dirty="0">
                  <a:ln>
                    <a:noFill/>
                  </a:ln>
                  <a:solidFill>
                    <a:schemeClr val="bg1"/>
                  </a:solidFill>
                  <a:effectLst/>
                  <a:uLnTx/>
                  <a:uFillTx/>
                  <a:latin typeface="Arial"/>
                  <a:ea typeface="Meiryo UI"/>
                  <a:cs typeface="+mn-cs"/>
                </a:rPr>
                <a:t>minor manual tuning</a:t>
              </a:r>
              <a:endParaRPr lang="ja-JP" altLang="en-US" dirty="0">
                <a:solidFill>
                  <a:schemeClr val="bg1"/>
                </a:solidFill>
              </a:endParaRPr>
            </a:p>
          </p:txBody>
        </p:sp>
      </p:grpSp>
      <p:grpSp>
        <p:nvGrpSpPr>
          <p:cNvPr id="23" name="グループ化 22">
            <a:extLst>
              <a:ext uri="{FF2B5EF4-FFF2-40B4-BE49-F238E27FC236}">
                <a16:creationId xmlns:a16="http://schemas.microsoft.com/office/drawing/2014/main" id="{0E89543F-A64A-70CA-B6FC-BBD70942016E}"/>
              </a:ext>
            </a:extLst>
          </p:cNvPr>
          <p:cNvGrpSpPr/>
          <p:nvPr/>
        </p:nvGrpSpPr>
        <p:grpSpPr>
          <a:xfrm>
            <a:off x="6870075" y="3985538"/>
            <a:ext cx="4706033" cy="474285"/>
            <a:chOff x="895916" y="3798116"/>
            <a:chExt cx="4706033" cy="474285"/>
          </a:xfrm>
        </p:grpSpPr>
        <p:sp>
          <p:nvSpPr>
            <p:cNvPr id="24" name="矢印: 下 23">
              <a:extLst>
                <a:ext uri="{FF2B5EF4-FFF2-40B4-BE49-F238E27FC236}">
                  <a16:creationId xmlns:a16="http://schemas.microsoft.com/office/drawing/2014/main" id="{DE6397DD-EA04-34DB-36C3-87D8EC9DFE19}"/>
                </a:ext>
              </a:extLst>
            </p:cNvPr>
            <p:cNvSpPr/>
            <p:nvPr/>
          </p:nvSpPr>
          <p:spPr>
            <a:xfrm>
              <a:off x="895916" y="3799303"/>
              <a:ext cx="4706033" cy="473098"/>
            </a:xfrm>
            <a:prstGeom prst="downArrow">
              <a:avLst>
                <a:gd name="adj1" fmla="val 5577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テキスト ボックス 26">
              <a:extLst>
                <a:ext uri="{FF2B5EF4-FFF2-40B4-BE49-F238E27FC236}">
                  <a16:creationId xmlns:a16="http://schemas.microsoft.com/office/drawing/2014/main" id="{EA786784-BBF6-9643-23E9-CCE65D561185}"/>
                </a:ext>
              </a:extLst>
            </p:cNvPr>
            <p:cNvSpPr txBox="1"/>
            <p:nvPr/>
          </p:nvSpPr>
          <p:spPr>
            <a:xfrm>
              <a:off x="1879346" y="3798116"/>
              <a:ext cx="2825831" cy="369332"/>
            </a:xfrm>
            <a:prstGeom prst="rect">
              <a:avLst/>
            </a:prstGeom>
            <a:noFill/>
          </p:spPr>
          <p:txBody>
            <a:bodyPr wrap="square">
              <a:spAutoFit/>
            </a:bodyPr>
            <a:lstStyle/>
            <a:p>
              <a:pPr algn="ctr"/>
              <a:r>
                <a:rPr kumimoji="1" lang="en-US" altLang="ja-JP" sz="1800" b="0" i="0" u="none" strike="noStrike" kern="1200" cap="none" spc="0" normalizeH="0" baseline="0" noProof="0" dirty="0">
                  <a:ln>
                    <a:noFill/>
                  </a:ln>
                  <a:solidFill>
                    <a:schemeClr val="bg1"/>
                  </a:solidFill>
                  <a:effectLst/>
                  <a:uLnTx/>
                  <a:uFillTx/>
                  <a:latin typeface="Arial"/>
                  <a:ea typeface="Meiryo UI"/>
                  <a:cs typeface="+mn-cs"/>
                </a:rPr>
                <a:t>minor manual tuning</a:t>
              </a:r>
              <a:endParaRPr lang="ja-JP" altLang="en-US" dirty="0">
                <a:solidFill>
                  <a:schemeClr val="bg1"/>
                </a:solidFill>
              </a:endParaRPr>
            </a:p>
          </p:txBody>
        </p:sp>
      </p:grpSp>
      <p:sp>
        <p:nvSpPr>
          <p:cNvPr id="28" name="テキスト ボックス 27">
            <a:extLst>
              <a:ext uri="{FF2B5EF4-FFF2-40B4-BE49-F238E27FC236}">
                <a16:creationId xmlns:a16="http://schemas.microsoft.com/office/drawing/2014/main" id="{B08E75A4-7C7A-32BD-789C-9172ACD4639C}"/>
              </a:ext>
            </a:extLst>
          </p:cNvPr>
          <p:cNvSpPr txBox="1"/>
          <p:nvPr/>
        </p:nvSpPr>
        <p:spPr>
          <a:xfrm>
            <a:off x="598111" y="1966849"/>
            <a:ext cx="543739" cy="369332"/>
          </a:xfrm>
          <a:prstGeom prst="rect">
            <a:avLst/>
          </a:prstGeom>
          <a:noFill/>
        </p:spPr>
        <p:txBody>
          <a:bodyPr wrap="none" rtlCol="0">
            <a:spAutoFit/>
          </a:bodyPr>
          <a:lstStyle/>
          <a:p>
            <a:r>
              <a:rPr kumimoji="1" lang="en-US" altLang="ja-JP" dirty="0"/>
              <a:t>A-1</a:t>
            </a:r>
            <a:endParaRPr kumimoji="1" lang="ja-JP" altLang="en-US" dirty="0"/>
          </a:p>
        </p:txBody>
      </p:sp>
      <p:sp>
        <p:nvSpPr>
          <p:cNvPr id="29" name="テキスト ボックス 28">
            <a:extLst>
              <a:ext uri="{FF2B5EF4-FFF2-40B4-BE49-F238E27FC236}">
                <a16:creationId xmlns:a16="http://schemas.microsoft.com/office/drawing/2014/main" id="{88282F82-BA22-5044-2315-F6A00D95F974}"/>
              </a:ext>
            </a:extLst>
          </p:cNvPr>
          <p:cNvSpPr txBox="1"/>
          <p:nvPr/>
        </p:nvSpPr>
        <p:spPr>
          <a:xfrm>
            <a:off x="598112" y="4319472"/>
            <a:ext cx="753732" cy="369332"/>
          </a:xfrm>
          <a:prstGeom prst="rect">
            <a:avLst/>
          </a:prstGeom>
          <a:noFill/>
        </p:spPr>
        <p:txBody>
          <a:bodyPr wrap="none" rtlCol="0">
            <a:spAutoFit/>
          </a:bodyPr>
          <a:lstStyle/>
          <a:p>
            <a:r>
              <a:rPr kumimoji="1" lang="en-US" altLang="ja-JP" dirty="0"/>
              <a:t>A-1-α</a:t>
            </a:r>
            <a:endParaRPr kumimoji="1" lang="ja-JP" altLang="en-US" dirty="0"/>
          </a:p>
        </p:txBody>
      </p:sp>
      <p:sp>
        <p:nvSpPr>
          <p:cNvPr id="30" name="テキスト ボックス 29">
            <a:extLst>
              <a:ext uri="{FF2B5EF4-FFF2-40B4-BE49-F238E27FC236}">
                <a16:creationId xmlns:a16="http://schemas.microsoft.com/office/drawing/2014/main" id="{487E3069-7E0E-520C-98E8-5568200D1BAF}"/>
              </a:ext>
            </a:extLst>
          </p:cNvPr>
          <p:cNvSpPr txBox="1"/>
          <p:nvPr/>
        </p:nvSpPr>
        <p:spPr>
          <a:xfrm>
            <a:off x="6579867" y="4311973"/>
            <a:ext cx="753732" cy="369332"/>
          </a:xfrm>
          <a:prstGeom prst="rect">
            <a:avLst/>
          </a:prstGeom>
          <a:noFill/>
        </p:spPr>
        <p:txBody>
          <a:bodyPr wrap="none" rtlCol="0">
            <a:spAutoFit/>
          </a:bodyPr>
          <a:lstStyle/>
          <a:p>
            <a:r>
              <a:rPr lang="en-US" altLang="ja-JP" dirty="0"/>
              <a:t>B</a:t>
            </a:r>
            <a:r>
              <a:rPr kumimoji="1" lang="en-US" altLang="ja-JP" dirty="0"/>
              <a:t>-1-α</a:t>
            </a:r>
            <a:endParaRPr kumimoji="1" lang="ja-JP" altLang="en-US" dirty="0"/>
          </a:p>
        </p:txBody>
      </p:sp>
      <p:sp>
        <p:nvSpPr>
          <p:cNvPr id="31" name="テキスト ボックス 30">
            <a:extLst>
              <a:ext uri="{FF2B5EF4-FFF2-40B4-BE49-F238E27FC236}">
                <a16:creationId xmlns:a16="http://schemas.microsoft.com/office/drawing/2014/main" id="{C95FD219-63BC-4DBA-F1A0-1F2F0ED08B40}"/>
              </a:ext>
            </a:extLst>
          </p:cNvPr>
          <p:cNvSpPr txBox="1"/>
          <p:nvPr/>
        </p:nvSpPr>
        <p:spPr>
          <a:xfrm>
            <a:off x="6598654" y="1966849"/>
            <a:ext cx="543739" cy="369332"/>
          </a:xfrm>
          <a:prstGeom prst="rect">
            <a:avLst/>
          </a:prstGeom>
          <a:noFill/>
        </p:spPr>
        <p:txBody>
          <a:bodyPr wrap="none" rtlCol="0">
            <a:spAutoFit/>
          </a:bodyPr>
          <a:lstStyle/>
          <a:p>
            <a:r>
              <a:rPr kumimoji="1" lang="en-US" altLang="ja-JP" dirty="0"/>
              <a:t>B-1</a:t>
            </a:r>
            <a:endParaRPr kumimoji="1" lang="ja-JP" altLang="en-US" dirty="0"/>
          </a:p>
        </p:txBody>
      </p:sp>
      <p:sp>
        <p:nvSpPr>
          <p:cNvPr id="8" name="テキスト ボックス 7">
            <a:extLst>
              <a:ext uri="{FF2B5EF4-FFF2-40B4-BE49-F238E27FC236}">
                <a16:creationId xmlns:a16="http://schemas.microsoft.com/office/drawing/2014/main" id="{71F277FC-3C9E-29A1-D92A-71A1B5C6D8DC}"/>
              </a:ext>
            </a:extLst>
          </p:cNvPr>
          <p:cNvSpPr txBox="1"/>
          <p:nvPr/>
        </p:nvSpPr>
        <p:spPr>
          <a:xfrm>
            <a:off x="3398091" y="1386455"/>
            <a:ext cx="5153025"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altLang="ja-JP" sz="2000" b="1" dirty="0">
                <a:solidFill>
                  <a:schemeClr val="tx1"/>
                </a:solidFill>
              </a:rPr>
              <a:t>Combined Permeate TOC [mg/L]</a:t>
            </a:r>
            <a:endParaRPr lang="ja-JP" altLang="en-US" b="1" dirty="0">
              <a:solidFill>
                <a:schemeClr val="tx1"/>
              </a:solidFill>
            </a:endParaRPr>
          </a:p>
        </p:txBody>
      </p:sp>
    </p:spTree>
    <p:extLst>
      <p:ext uri="{BB962C8B-B14F-4D97-AF65-F5344CB8AC3E}">
        <p14:creationId xmlns:p14="http://schemas.microsoft.com/office/powerpoint/2010/main" val="21366636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F8C902-442C-434F-A39F-147621770AC5}"/>
              </a:ext>
            </a:extLst>
          </p:cNvPr>
          <p:cNvSpPr>
            <a:spLocks noGrp="1"/>
          </p:cNvSpPr>
          <p:nvPr>
            <p:ph type="title"/>
          </p:nvPr>
        </p:nvSpPr>
        <p:spPr/>
        <p:txBody>
          <a:bodyPr/>
          <a:lstStyle/>
          <a:p>
            <a:r>
              <a:rPr kumimoji="1" lang="en-US" altLang="ja-JP" dirty="0"/>
              <a:t>Agenda</a:t>
            </a:r>
            <a:endParaRPr kumimoji="1" lang="ja-JP" altLang="en-US" dirty="0"/>
          </a:p>
        </p:txBody>
      </p:sp>
      <p:sp>
        <p:nvSpPr>
          <p:cNvPr id="3" name="スライド番号プレースホルダー 2">
            <a:extLst>
              <a:ext uri="{FF2B5EF4-FFF2-40B4-BE49-F238E27FC236}">
                <a16:creationId xmlns:a16="http://schemas.microsoft.com/office/drawing/2014/main" id="{D0C6172D-DFC4-426A-8DB6-580CABC8B361}"/>
              </a:ext>
            </a:extLst>
          </p:cNvPr>
          <p:cNvSpPr>
            <a:spLocks noGrp="1"/>
          </p:cNvSpPr>
          <p:nvPr>
            <p:ph type="sldNum" sz="quarter" idx="12"/>
          </p:nvPr>
        </p:nvSpPr>
        <p:spPr/>
        <p:txBody>
          <a:bodyPr/>
          <a:lstStyle/>
          <a:p>
            <a:fld id="{584EAAFE-CFE5-40AD-8E95-5BFF290DC5CF}" type="slidenum">
              <a:rPr kumimoji="1" lang="ja-JP" altLang="en-US" smtClean="0"/>
              <a:pPr/>
              <a:t>23</a:t>
            </a:fld>
            <a:endParaRPr kumimoji="1" lang="ja-JP" altLang="en-US"/>
          </a:p>
        </p:txBody>
      </p:sp>
      <p:sp>
        <p:nvSpPr>
          <p:cNvPr id="4" name="テキスト プレースホルダー 3">
            <a:extLst>
              <a:ext uri="{FF2B5EF4-FFF2-40B4-BE49-F238E27FC236}">
                <a16:creationId xmlns:a16="http://schemas.microsoft.com/office/drawing/2014/main" id="{0A8619FA-D0E4-46AF-8DAE-98E358F96603}"/>
              </a:ext>
            </a:extLst>
          </p:cNvPr>
          <p:cNvSpPr>
            <a:spLocks noGrp="1"/>
          </p:cNvSpPr>
          <p:nvPr>
            <p:ph type="body" sz="quarter" idx="13"/>
          </p:nvPr>
        </p:nvSpPr>
        <p:spPr/>
        <p:txBody>
          <a:bodyPr/>
          <a:lstStyle/>
          <a:p>
            <a:r>
              <a:rPr lang="en-US" altLang="ja-JP" dirty="0">
                <a:solidFill>
                  <a:schemeClr val="bg1">
                    <a:lumMod val="75000"/>
                  </a:schemeClr>
                </a:solidFill>
              </a:rPr>
              <a:t>RO Operation Optimization</a:t>
            </a:r>
          </a:p>
          <a:p>
            <a:r>
              <a:rPr kumimoji="1" lang="en-US" altLang="ja-JP" dirty="0">
                <a:solidFill>
                  <a:schemeClr val="bg1">
                    <a:lumMod val="75000"/>
                  </a:schemeClr>
                </a:solidFill>
              </a:rPr>
              <a:t>RO Permeate Water Quality Prediction / Q&amp;A</a:t>
            </a:r>
          </a:p>
          <a:p>
            <a:r>
              <a:rPr lang="en-US" altLang="ja-JP" dirty="0"/>
              <a:t>RO Optimization Simulation / Q&amp;A</a:t>
            </a:r>
          </a:p>
          <a:p>
            <a:r>
              <a:rPr kumimoji="1" lang="en-US" altLang="ja-JP" dirty="0">
                <a:solidFill>
                  <a:schemeClr val="bg1">
                    <a:lumMod val="75000"/>
                  </a:schemeClr>
                </a:solidFill>
              </a:rPr>
              <a:t>RO Membrane Scaling Modeling</a:t>
            </a:r>
            <a:r>
              <a:rPr lang="en-US" altLang="ja-JP" dirty="0">
                <a:solidFill>
                  <a:schemeClr val="bg1">
                    <a:lumMod val="75000"/>
                  </a:schemeClr>
                </a:solidFill>
              </a:rPr>
              <a:t> / Q&amp;A</a:t>
            </a:r>
          </a:p>
        </p:txBody>
      </p:sp>
    </p:spTree>
    <p:extLst>
      <p:ext uri="{BB962C8B-B14F-4D97-AF65-F5344CB8AC3E}">
        <p14:creationId xmlns:p14="http://schemas.microsoft.com/office/powerpoint/2010/main" val="28964303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dirty="0"/>
              <a:t>Summary</a:t>
            </a:r>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24</a:t>
            </a:fld>
            <a:endParaRPr kumimoji="1" lang="ja-JP" altLang="en-US"/>
          </a:p>
        </p:txBody>
      </p:sp>
      <p:sp>
        <p:nvSpPr>
          <p:cNvPr id="5" name="テキスト プレースホルダー 2">
            <a:extLst>
              <a:ext uri="{FF2B5EF4-FFF2-40B4-BE49-F238E27FC236}">
                <a16:creationId xmlns:a16="http://schemas.microsoft.com/office/drawing/2014/main" id="{17FF10F9-9DF7-EF41-43A9-02C8844C77F8}"/>
              </a:ext>
            </a:extLst>
          </p:cNvPr>
          <p:cNvSpPr txBox="1">
            <a:spLocks/>
          </p:cNvSpPr>
          <p:nvPr/>
        </p:nvSpPr>
        <p:spPr>
          <a:xfrm>
            <a:off x="517054" y="102057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Develop the RO optimization simulator with new optimizer built in, not based on DDMO.</a:t>
            </a:r>
          </a:p>
          <a:p>
            <a:pPr lvl="1">
              <a:defRPr/>
            </a:pPr>
            <a:r>
              <a:rPr lang="en-US" altLang="ja-JP" sz="2400" dirty="0"/>
              <a:t>It assumes that Yokogawa engineer can use it although it has not yet been fully tested.</a:t>
            </a:r>
          </a:p>
          <a:p>
            <a:pPr lvl="1">
              <a:defRPr/>
            </a:pPr>
            <a:r>
              <a:rPr lang="en-US" altLang="ja-JP" sz="2400" dirty="0"/>
              <a:t>It needs more functions for pilot/demo-scale implementation.</a:t>
            </a:r>
          </a:p>
          <a:p>
            <a:pPr>
              <a:defRPr/>
            </a:pPr>
            <a:r>
              <a:rPr lang="en-US" altLang="ja-JP" sz="2800" dirty="0"/>
              <a:t>Estimate the optimization effect comparing operational cost.</a:t>
            </a:r>
          </a:p>
        </p:txBody>
      </p:sp>
      <p:sp>
        <p:nvSpPr>
          <p:cNvPr id="4" name="テキスト ボックス 3">
            <a:extLst>
              <a:ext uri="{FF2B5EF4-FFF2-40B4-BE49-F238E27FC236}">
                <a16:creationId xmlns:a16="http://schemas.microsoft.com/office/drawing/2014/main" id="{0B7FC5AF-B4D4-EB62-D7F9-BD1D9F8A21EF}"/>
              </a:ext>
            </a:extLst>
          </p:cNvPr>
          <p:cNvSpPr txBox="1"/>
          <p:nvPr/>
        </p:nvSpPr>
        <p:spPr>
          <a:xfrm>
            <a:off x="571983" y="-20412"/>
            <a:ext cx="6536387"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Simulation</a:t>
            </a:r>
            <a:endParaRPr kumimoji="1" lang="ja-JP" altLang="en-US" sz="1600" b="1" dirty="0">
              <a:solidFill>
                <a:schemeClr val="bg1"/>
              </a:solidFill>
            </a:endParaRPr>
          </a:p>
        </p:txBody>
      </p:sp>
    </p:spTree>
    <p:extLst>
      <p:ext uri="{BB962C8B-B14F-4D97-AF65-F5344CB8AC3E}">
        <p14:creationId xmlns:p14="http://schemas.microsoft.com/office/powerpoint/2010/main" val="38717220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Functional Configuration of RO Optimization Simulator</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25</a:t>
            </a:fld>
            <a:endParaRPr kumimoji="1" lang="ja-JP" altLang="en-US"/>
          </a:p>
        </p:txBody>
      </p:sp>
      <p:sp>
        <p:nvSpPr>
          <p:cNvPr id="4" name="テキスト ボックス 3">
            <a:extLst>
              <a:ext uri="{FF2B5EF4-FFF2-40B4-BE49-F238E27FC236}">
                <a16:creationId xmlns:a16="http://schemas.microsoft.com/office/drawing/2014/main" id="{0B7FC5AF-B4D4-EB62-D7F9-BD1D9F8A21EF}"/>
              </a:ext>
            </a:extLst>
          </p:cNvPr>
          <p:cNvSpPr txBox="1"/>
          <p:nvPr/>
        </p:nvSpPr>
        <p:spPr>
          <a:xfrm>
            <a:off x="571984" y="-20412"/>
            <a:ext cx="6590816"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Simulation &gt; Simulator</a:t>
            </a:r>
            <a:endParaRPr kumimoji="1" lang="ja-JP" altLang="en-US" sz="1600" b="1" dirty="0">
              <a:solidFill>
                <a:schemeClr val="bg1"/>
              </a:solidFill>
            </a:endParaRPr>
          </a:p>
        </p:txBody>
      </p:sp>
      <p:sp>
        <p:nvSpPr>
          <p:cNvPr id="13" name="テキスト ボックス 12">
            <a:extLst>
              <a:ext uri="{FF2B5EF4-FFF2-40B4-BE49-F238E27FC236}">
                <a16:creationId xmlns:a16="http://schemas.microsoft.com/office/drawing/2014/main" id="{0CC42A65-9FA0-081E-577D-322511906142}"/>
              </a:ext>
            </a:extLst>
          </p:cNvPr>
          <p:cNvSpPr txBox="1"/>
          <p:nvPr/>
        </p:nvSpPr>
        <p:spPr>
          <a:xfrm>
            <a:off x="3114673" y="935888"/>
            <a:ext cx="8802505" cy="707886"/>
          </a:xfrm>
          <a:prstGeom prst="rect">
            <a:avLst/>
          </a:prstGeom>
          <a:noFill/>
        </p:spPr>
        <p:txBody>
          <a:bodyPr wrap="square" rtlCol="0">
            <a:spAutoFit/>
          </a:bodyPr>
          <a:lstStyle/>
          <a:p>
            <a:r>
              <a:rPr kumimoji="1" lang="en-US" altLang="ja-JP" sz="2000" b="1" dirty="0">
                <a:solidFill>
                  <a:schemeClr val="accent1"/>
                </a:solidFill>
              </a:rPr>
              <a:t>Unify the file format, e.g., add calculated tag and up/down resampling according to given timespan based on </a:t>
            </a:r>
            <a:r>
              <a:rPr kumimoji="1" lang="en-US" altLang="ja-JP" sz="2000" b="1" u="sng" dirty="0">
                <a:solidFill>
                  <a:schemeClr val="accent1"/>
                </a:solidFill>
              </a:rPr>
              <a:t>master data without outliers</a:t>
            </a:r>
            <a:r>
              <a:rPr kumimoji="1" lang="en-US" altLang="ja-JP" sz="2000" b="1" dirty="0">
                <a:solidFill>
                  <a:schemeClr val="accent1"/>
                </a:solidFill>
              </a:rPr>
              <a:t>.</a:t>
            </a:r>
            <a:r>
              <a:rPr kumimoji="1" lang="ja-JP" altLang="en-US" sz="2000" b="1" dirty="0">
                <a:solidFill>
                  <a:schemeClr val="accent1"/>
                </a:solidFill>
              </a:rPr>
              <a:t> </a:t>
            </a:r>
            <a:endParaRPr kumimoji="1" lang="en-US" altLang="ja-JP" sz="2000" b="1" dirty="0">
              <a:solidFill>
                <a:schemeClr val="accent1"/>
              </a:solidFill>
            </a:endParaRPr>
          </a:p>
        </p:txBody>
      </p:sp>
      <p:sp>
        <p:nvSpPr>
          <p:cNvPr id="16" name="テキスト ボックス 15">
            <a:extLst>
              <a:ext uri="{FF2B5EF4-FFF2-40B4-BE49-F238E27FC236}">
                <a16:creationId xmlns:a16="http://schemas.microsoft.com/office/drawing/2014/main" id="{2951BCB9-0AC9-949F-AB74-BB71322068D8}"/>
              </a:ext>
            </a:extLst>
          </p:cNvPr>
          <p:cNvSpPr txBox="1"/>
          <p:nvPr/>
        </p:nvSpPr>
        <p:spPr>
          <a:xfrm>
            <a:off x="3114672" y="1932527"/>
            <a:ext cx="8802505" cy="1015663"/>
          </a:xfrm>
          <a:prstGeom prst="rect">
            <a:avLst/>
          </a:prstGeom>
          <a:noFill/>
        </p:spPr>
        <p:txBody>
          <a:bodyPr wrap="square" rtlCol="0">
            <a:spAutoFit/>
          </a:bodyPr>
          <a:lstStyle/>
          <a:p>
            <a:r>
              <a:rPr kumimoji="1" lang="en-US" altLang="ja-JP" sz="2000" b="1" dirty="0">
                <a:solidFill>
                  <a:schemeClr val="accent1"/>
                </a:solidFill>
              </a:rPr>
              <a:t>Generate optimization / prediction model files with user-specified modeling and parameter files using data in the training / optimization period.</a:t>
            </a:r>
          </a:p>
        </p:txBody>
      </p:sp>
      <p:sp>
        <p:nvSpPr>
          <p:cNvPr id="24" name="テキスト ボックス 23">
            <a:extLst>
              <a:ext uri="{FF2B5EF4-FFF2-40B4-BE49-F238E27FC236}">
                <a16:creationId xmlns:a16="http://schemas.microsoft.com/office/drawing/2014/main" id="{3B961344-81F7-625B-31D6-166A6439FD93}"/>
              </a:ext>
            </a:extLst>
          </p:cNvPr>
          <p:cNvSpPr txBox="1"/>
          <p:nvPr/>
        </p:nvSpPr>
        <p:spPr>
          <a:xfrm>
            <a:off x="3114673" y="3385969"/>
            <a:ext cx="8802505" cy="707886"/>
          </a:xfrm>
          <a:prstGeom prst="rect">
            <a:avLst/>
          </a:prstGeom>
          <a:noFill/>
        </p:spPr>
        <p:txBody>
          <a:bodyPr wrap="square" rtlCol="0">
            <a:spAutoFit/>
          </a:bodyPr>
          <a:lstStyle/>
          <a:p>
            <a:r>
              <a:rPr kumimoji="1" lang="en-US" altLang="ja-JP" sz="2000" b="1" dirty="0">
                <a:solidFill>
                  <a:schemeClr val="accent1"/>
                </a:solidFill>
              </a:rPr>
              <a:t>Calculate prediction model error by input optimization variables fixed to actual value into optimization model, i.e., predict validation. </a:t>
            </a:r>
          </a:p>
        </p:txBody>
      </p:sp>
      <p:sp>
        <p:nvSpPr>
          <p:cNvPr id="25" name="テキスト ボックス 24">
            <a:extLst>
              <a:ext uri="{FF2B5EF4-FFF2-40B4-BE49-F238E27FC236}">
                <a16:creationId xmlns:a16="http://schemas.microsoft.com/office/drawing/2014/main" id="{E83D4EB1-25C9-CB91-6E7B-82D8BE71B1B4}"/>
              </a:ext>
            </a:extLst>
          </p:cNvPr>
          <p:cNvSpPr txBox="1"/>
          <p:nvPr/>
        </p:nvSpPr>
        <p:spPr>
          <a:xfrm>
            <a:off x="3114673" y="4532399"/>
            <a:ext cx="8802505" cy="400110"/>
          </a:xfrm>
          <a:prstGeom prst="rect">
            <a:avLst/>
          </a:prstGeom>
          <a:noFill/>
        </p:spPr>
        <p:txBody>
          <a:bodyPr wrap="square" rtlCol="0">
            <a:spAutoFit/>
          </a:bodyPr>
          <a:lstStyle/>
          <a:p>
            <a:r>
              <a:rPr kumimoji="1" lang="en-US" altLang="ja-JP" sz="2000" b="1" dirty="0">
                <a:solidFill>
                  <a:schemeClr val="accent1"/>
                </a:solidFill>
              </a:rPr>
              <a:t>Solve the RO plant scheduling problem by optimizer.</a:t>
            </a:r>
          </a:p>
        </p:txBody>
      </p:sp>
      <p:sp>
        <p:nvSpPr>
          <p:cNvPr id="26" name="テキスト ボックス 25">
            <a:extLst>
              <a:ext uri="{FF2B5EF4-FFF2-40B4-BE49-F238E27FC236}">
                <a16:creationId xmlns:a16="http://schemas.microsoft.com/office/drawing/2014/main" id="{9CC4FFEC-2492-CB47-019A-9106F8C3B55D}"/>
              </a:ext>
            </a:extLst>
          </p:cNvPr>
          <p:cNvSpPr txBox="1"/>
          <p:nvPr/>
        </p:nvSpPr>
        <p:spPr>
          <a:xfrm>
            <a:off x="3114673" y="5352004"/>
            <a:ext cx="8802505" cy="707886"/>
          </a:xfrm>
          <a:prstGeom prst="rect">
            <a:avLst/>
          </a:prstGeom>
          <a:noFill/>
        </p:spPr>
        <p:txBody>
          <a:bodyPr wrap="square" rtlCol="0">
            <a:spAutoFit/>
          </a:bodyPr>
          <a:lstStyle/>
          <a:p>
            <a:r>
              <a:rPr kumimoji="1" lang="en-US" altLang="ja-JP" sz="2000" b="1" dirty="0">
                <a:solidFill>
                  <a:schemeClr val="accent1"/>
                </a:solidFill>
              </a:rPr>
              <a:t>Calculate each average value and LRV of water quality, and draw each variable trend chart including LRV.</a:t>
            </a:r>
          </a:p>
        </p:txBody>
      </p:sp>
      <p:sp>
        <p:nvSpPr>
          <p:cNvPr id="5" name="矢印: 五方向 4">
            <a:extLst>
              <a:ext uri="{FF2B5EF4-FFF2-40B4-BE49-F238E27FC236}">
                <a16:creationId xmlns:a16="http://schemas.microsoft.com/office/drawing/2014/main" id="{0B7DFBD0-27BD-DA54-B843-DF82D920CC4F}"/>
              </a:ext>
            </a:extLst>
          </p:cNvPr>
          <p:cNvSpPr/>
          <p:nvPr/>
        </p:nvSpPr>
        <p:spPr>
          <a:xfrm rot="5400000">
            <a:off x="1317158" y="112126"/>
            <a:ext cx="716420" cy="2346879"/>
          </a:xfrm>
          <a:prstGeom prst="homePlate">
            <a:avLst>
              <a:gd name="adj" fmla="val 20654"/>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b="1" dirty="0">
                <a:solidFill>
                  <a:schemeClr val="bg1"/>
                </a:solidFill>
              </a:rPr>
              <a:t>Pre-processing</a:t>
            </a:r>
            <a:endParaRPr kumimoji="1" lang="ja-JP" altLang="en-US" b="1" dirty="0">
              <a:solidFill>
                <a:schemeClr val="bg1"/>
              </a:solidFill>
            </a:endParaRPr>
          </a:p>
        </p:txBody>
      </p:sp>
      <p:sp>
        <p:nvSpPr>
          <p:cNvPr id="7" name="矢印: 五方向 6">
            <a:extLst>
              <a:ext uri="{FF2B5EF4-FFF2-40B4-BE49-F238E27FC236}">
                <a16:creationId xmlns:a16="http://schemas.microsoft.com/office/drawing/2014/main" id="{524CFEF6-A655-7EA2-2679-532117450C70}"/>
              </a:ext>
            </a:extLst>
          </p:cNvPr>
          <p:cNvSpPr/>
          <p:nvPr/>
        </p:nvSpPr>
        <p:spPr>
          <a:xfrm rot="5400000">
            <a:off x="1049489" y="1396450"/>
            <a:ext cx="1251759" cy="2346879"/>
          </a:xfrm>
          <a:prstGeom prst="homePlate">
            <a:avLst>
              <a:gd name="adj" fmla="val 20654"/>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b="1" dirty="0">
                <a:solidFill>
                  <a:schemeClr val="bg1"/>
                </a:solidFill>
              </a:rPr>
              <a:t>Generate Model and Params</a:t>
            </a:r>
            <a:endParaRPr kumimoji="1" lang="ja-JP" altLang="en-US" b="1" dirty="0">
              <a:solidFill>
                <a:schemeClr val="bg1"/>
              </a:solidFill>
            </a:endParaRPr>
          </a:p>
        </p:txBody>
      </p:sp>
      <p:sp>
        <p:nvSpPr>
          <p:cNvPr id="14" name="矢印: 五方向 13">
            <a:extLst>
              <a:ext uri="{FF2B5EF4-FFF2-40B4-BE49-F238E27FC236}">
                <a16:creationId xmlns:a16="http://schemas.microsoft.com/office/drawing/2014/main" id="{AA3222CE-F9EA-8429-72F8-8A5811CDBD52}"/>
              </a:ext>
            </a:extLst>
          </p:cNvPr>
          <p:cNvSpPr/>
          <p:nvPr/>
        </p:nvSpPr>
        <p:spPr>
          <a:xfrm rot="5400000">
            <a:off x="1317158" y="2566473"/>
            <a:ext cx="716420" cy="2346879"/>
          </a:xfrm>
          <a:prstGeom prst="homePlate">
            <a:avLst>
              <a:gd name="adj" fmla="val 20654"/>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b="1" dirty="0">
                <a:solidFill>
                  <a:schemeClr val="bg1"/>
                </a:solidFill>
              </a:rPr>
              <a:t>Model Validation</a:t>
            </a:r>
            <a:endParaRPr kumimoji="1" lang="ja-JP" altLang="en-US" b="1" dirty="0">
              <a:solidFill>
                <a:schemeClr val="bg1"/>
              </a:solidFill>
            </a:endParaRPr>
          </a:p>
        </p:txBody>
      </p:sp>
      <p:sp>
        <p:nvSpPr>
          <p:cNvPr id="15" name="矢印: 五方向 14">
            <a:extLst>
              <a:ext uri="{FF2B5EF4-FFF2-40B4-BE49-F238E27FC236}">
                <a16:creationId xmlns:a16="http://schemas.microsoft.com/office/drawing/2014/main" id="{A2E351B4-6A44-F9FC-E4D9-775C2DAADCDA}"/>
              </a:ext>
            </a:extLst>
          </p:cNvPr>
          <p:cNvSpPr/>
          <p:nvPr/>
        </p:nvSpPr>
        <p:spPr>
          <a:xfrm rot="5400000">
            <a:off x="1317158" y="3602177"/>
            <a:ext cx="716420" cy="2346879"/>
          </a:xfrm>
          <a:prstGeom prst="homePlate">
            <a:avLst>
              <a:gd name="adj" fmla="val 20654"/>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b="1" dirty="0">
                <a:solidFill>
                  <a:schemeClr val="bg1"/>
                </a:solidFill>
              </a:rPr>
              <a:t>Optimize</a:t>
            </a:r>
            <a:endParaRPr kumimoji="1" lang="ja-JP" altLang="en-US" b="1" dirty="0">
              <a:solidFill>
                <a:schemeClr val="bg1"/>
              </a:solidFill>
            </a:endParaRPr>
          </a:p>
        </p:txBody>
      </p:sp>
      <p:sp>
        <p:nvSpPr>
          <p:cNvPr id="17" name="矢印: 五方向 16">
            <a:extLst>
              <a:ext uri="{FF2B5EF4-FFF2-40B4-BE49-F238E27FC236}">
                <a16:creationId xmlns:a16="http://schemas.microsoft.com/office/drawing/2014/main" id="{BCDEA972-788C-8EAE-7620-509A53B4B93C}"/>
              </a:ext>
            </a:extLst>
          </p:cNvPr>
          <p:cNvSpPr/>
          <p:nvPr/>
        </p:nvSpPr>
        <p:spPr>
          <a:xfrm rot="5400000">
            <a:off x="1317158" y="4590256"/>
            <a:ext cx="716420" cy="2346879"/>
          </a:xfrm>
          <a:prstGeom prst="homePlate">
            <a:avLst>
              <a:gd name="adj" fmla="val 20654"/>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b="1" dirty="0">
                <a:solidFill>
                  <a:schemeClr val="bg1"/>
                </a:solidFill>
              </a:rPr>
              <a:t>Post-processing</a:t>
            </a:r>
            <a:endParaRPr kumimoji="1" lang="ja-JP" altLang="en-US" b="1" dirty="0">
              <a:solidFill>
                <a:schemeClr val="bg1"/>
              </a:solidFill>
            </a:endParaRPr>
          </a:p>
        </p:txBody>
      </p:sp>
    </p:spTree>
    <p:extLst>
      <p:ext uri="{BB962C8B-B14F-4D97-AF65-F5344CB8AC3E}">
        <p14:creationId xmlns:p14="http://schemas.microsoft.com/office/powerpoint/2010/main" val="26456963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Module Configuration</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26</a:t>
            </a:fld>
            <a:endParaRPr kumimoji="1" lang="ja-JP" altLang="en-US"/>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3" y="-20412"/>
            <a:ext cx="4576959"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Simulation &gt; Simulator</a:t>
            </a:r>
            <a:endParaRPr kumimoji="1" lang="ja-JP" altLang="en-US" sz="1600" b="1" dirty="0">
              <a:solidFill>
                <a:schemeClr val="bg1"/>
              </a:solidFill>
            </a:endParaRPr>
          </a:p>
        </p:txBody>
      </p:sp>
      <p:pic>
        <p:nvPicPr>
          <p:cNvPr id="11" name="グラフィックス 10" descr="フォルダー 単色塗りつぶし">
            <a:extLst>
              <a:ext uri="{FF2B5EF4-FFF2-40B4-BE49-F238E27FC236}">
                <a16:creationId xmlns:a16="http://schemas.microsoft.com/office/drawing/2014/main" id="{A95D30CB-2F85-F40B-A866-97EA3AD3D6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984" y="903655"/>
            <a:ext cx="914400" cy="914400"/>
          </a:xfrm>
          <a:prstGeom prst="rect">
            <a:avLst/>
          </a:prstGeom>
        </p:spPr>
      </p:pic>
      <p:pic>
        <p:nvPicPr>
          <p:cNvPr id="18" name="グラフィックス 17" descr="紙 枠線">
            <a:extLst>
              <a:ext uri="{FF2B5EF4-FFF2-40B4-BE49-F238E27FC236}">
                <a16:creationId xmlns:a16="http://schemas.microsoft.com/office/drawing/2014/main" id="{E807D703-04CF-D23A-5EEE-E7D6A41C12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67110" y="5263020"/>
            <a:ext cx="677589" cy="677589"/>
          </a:xfrm>
          <a:prstGeom prst="rect">
            <a:avLst/>
          </a:prstGeom>
        </p:spPr>
      </p:pic>
      <p:cxnSp>
        <p:nvCxnSpPr>
          <p:cNvPr id="22" name="コネクタ: カギ線 21">
            <a:extLst>
              <a:ext uri="{FF2B5EF4-FFF2-40B4-BE49-F238E27FC236}">
                <a16:creationId xmlns:a16="http://schemas.microsoft.com/office/drawing/2014/main" id="{E41A85FE-0FC8-ED54-B685-1A07819EAE65}"/>
              </a:ext>
            </a:extLst>
          </p:cNvPr>
          <p:cNvCxnSpPr>
            <a:cxnSpLocks/>
            <a:stCxn id="11" idx="2"/>
            <a:endCxn id="31" idx="1"/>
          </p:cNvCxnSpPr>
          <p:nvPr/>
        </p:nvCxnSpPr>
        <p:spPr>
          <a:xfrm rot="16200000" flipH="1">
            <a:off x="2424809" y="422429"/>
            <a:ext cx="114206" cy="2905457"/>
          </a:xfrm>
          <a:prstGeom prst="bentConnector2">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コネクタ: カギ線 23">
            <a:extLst>
              <a:ext uri="{FF2B5EF4-FFF2-40B4-BE49-F238E27FC236}">
                <a16:creationId xmlns:a16="http://schemas.microsoft.com/office/drawing/2014/main" id="{262C8985-C8C6-57C5-88A4-4AC4657142F5}"/>
              </a:ext>
            </a:extLst>
          </p:cNvPr>
          <p:cNvCxnSpPr>
            <a:cxnSpLocks/>
            <a:stCxn id="11" idx="2"/>
            <a:endCxn id="18" idx="1"/>
          </p:cNvCxnSpPr>
          <p:nvPr/>
        </p:nvCxnSpPr>
        <p:spPr>
          <a:xfrm rot="16200000" flipH="1">
            <a:off x="-393733" y="3240972"/>
            <a:ext cx="3783760" cy="937926"/>
          </a:xfrm>
          <a:prstGeom prst="bentConnector2">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65EFF93F-E6E9-95CE-D546-CAF7E25DAD3E}"/>
              </a:ext>
            </a:extLst>
          </p:cNvPr>
          <p:cNvSpPr txBox="1"/>
          <p:nvPr/>
        </p:nvSpPr>
        <p:spPr>
          <a:xfrm>
            <a:off x="1553801" y="5940609"/>
            <a:ext cx="1466753" cy="307777"/>
          </a:xfrm>
          <a:prstGeom prst="rect">
            <a:avLst/>
          </a:prstGeom>
          <a:noFill/>
        </p:spPr>
        <p:txBody>
          <a:bodyPr wrap="square" rtlCol="0">
            <a:spAutoFit/>
          </a:bodyPr>
          <a:lstStyle/>
          <a:p>
            <a:pPr algn="ctr"/>
            <a:r>
              <a:rPr kumimoji="1" lang="en-US" altLang="ja-JP" sz="1400" dirty="0"/>
              <a:t>main.py</a:t>
            </a:r>
            <a:endParaRPr kumimoji="1" lang="ja-JP" altLang="en-US" sz="1400" dirty="0"/>
          </a:p>
        </p:txBody>
      </p:sp>
      <p:cxnSp>
        <p:nvCxnSpPr>
          <p:cNvPr id="30" name="コネクタ: カギ線 29">
            <a:extLst>
              <a:ext uri="{FF2B5EF4-FFF2-40B4-BE49-F238E27FC236}">
                <a16:creationId xmlns:a16="http://schemas.microsoft.com/office/drawing/2014/main" id="{7491F666-8A5D-4834-A7A0-D2CEB48842DA}"/>
              </a:ext>
            </a:extLst>
          </p:cNvPr>
          <p:cNvCxnSpPr>
            <a:cxnSpLocks/>
            <a:endCxn id="118" idx="1"/>
          </p:cNvCxnSpPr>
          <p:nvPr/>
        </p:nvCxnSpPr>
        <p:spPr>
          <a:xfrm>
            <a:off x="1029183" y="1932261"/>
            <a:ext cx="2905458" cy="1301183"/>
          </a:xfrm>
          <a:prstGeom prst="bentConnector3">
            <a:avLst>
              <a:gd name="adj1" fmla="val 7068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1" name="グラフィックス 30" descr="フォルダー 単色塗りつぶし">
            <a:extLst>
              <a:ext uri="{FF2B5EF4-FFF2-40B4-BE49-F238E27FC236}">
                <a16:creationId xmlns:a16="http://schemas.microsoft.com/office/drawing/2014/main" id="{1470BAFE-443A-899A-BF22-6238CBF4CE8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34641" y="1475061"/>
            <a:ext cx="914400" cy="914400"/>
          </a:xfrm>
          <a:prstGeom prst="rect">
            <a:avLst/>
          </a:prstGeom>
        </p:spPr>
      </p:pic>
      <p:pic>
        <p:nvPicPr>
          <p:cNvPr id="118" name="グラフィックス 117" descr="フォルダー 単色塗りつぶし">
            <a:extLst>
              <a:ext uri="{FF2B5EF4-FFF2-40B4-BE49-F238E27FC236}">
                <a16:creationId xmlns:a16="http://schemas.microsoft.com/office/drawing/2014/main" id="{9D500003-51C2-E59E-70BE-7B18A3B5BF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34641" y="2776244"/>
            <a:ext cx="914400" cy="914400"/>
          </a:xfrm>
          <a:prstGeom prst="rect">
            <a:avLst/>
          </a:prstGeom>
        </p:spPr>
      </p:pic>
      <p:sp>
        <p:nvSpPr>
          <p:cNvPr id="120" name="テキスト ボックス 119">
            <a:extLst>
              <a:ext uri="{FF2B5EF4-FFF2-40B4-BE49-F238E27FC236}">
                <a16:creationId xmlns:a16="http://schemas.microsoft.com/office/drawing/2014/main" id="{986E61DD-A1BE-0D94-B08D-85C618A1EF2D}"/>
              </a:ext>
            </a:extLst>
          </p:cNvPr>
          <p:cNvSpPr txBox="1"/>
          <p:nvPr/>
        </p:nvSpPr>
        <p:spPr>
          <a:xfrm>
            <a:off x="3450666" y="2226492"/>
            <a:ext cx="1874938" cy="307777"/>
          </a:xfrm>
          <a:prstGeom prst="rect">
            <a:avLst/>
          </a:prstGeom>
          <a:noFill/>
        </p:spPr>
        <p:txBody>
          <a:bodyPr wrap="square" rtlCol="0">
            <a:spAutoFit/>
          </a:bodyPr>
          <a:lstStyle/>
          <a:p>
            <a:pPr algn="ctr"/>
            <a:r>
              <a:rPr kumimoji="1" lang="en-US" altLang="ja-JP" sz="1400" dirty="0"/>
              <a:t>Optimization Module</a:t>
            </a:r>
            <a:endParaRPr kumimoji="1" lang="ja-JP" altLang="en-US" sz="1400" dirty="0"/>
          </a:p>
        </p:txBody>
      </p:sp>
      <p:sp>
        <p:nvSpPr>
          <p:cNvPr id="121" name="テキスト ボックス 120">
            <a:extLst>
              <a:ext uri="{FF2B5EF4-FFF2-40B4-BE49-F238E27FC236}">
                <a16:creationId xmlns:a16="http://schemas.microsoft.com/office/drawing/2014/main" id="{B7D88A8D-B812-6AF5-FF57-64D0E3EB920A}"/>
              </a:ext>
            </a:extLst>
          </p:cNvPr>
          <p:cNvSpPr txBox="1"/>
          <p:nvPr/>
        </p:nvSpPr>
        <p:spPr>
          <a:xfrm>
            <a:off x="3358093" y="3534523"/>
            <a:ext cx="2051352" cy="307777"/>
          </a:xfrm>
          <a:prstGeom prst="rect">
            <a:avLst/>
          </a:prstGeom>
          <a:noFill/>
        </p:spPr>
        <p:txBody>
          <a:bodyPr wrap="square" rtlCol="0">
            <a:spAutoFit/>
          </a:bodyPr>
          <a:lstStyle/>
          <a:p>
            <a:pPr algn="ctr"/>
            <a:r>
              <a:rPr kumimoji="1" lang="en-US" altLang="ja-JP" sz="1400" dirty="0"/>
              <a:t>Optimization Problem</a:t>
            </a:r>
            <a:endParaRPr kumimoji="1" lang="ja-JP" altLang="en-US" sz="1400" dirty="0"/>
          </a:p>
        </p:txBody>
      </p:sp>
      <p:pic>
        <p:nvPicPr>
          <p:cNvPr id="123" name="グラフィックス 122" descr="フォルダー 単色塗りつぶし">
            <a:extLst>
              <a:ext uri="{FF2B5EF4-FFF2-40B4-BE49-F238E27FC236}">
                <a16:creationId xmlns:a16="http://schemas.microsoft.com/office/drawing/2014/main" id="{9E27392E-73CF-1D6F-90BA-D2FE4EEF02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52046" y="2786212"/>
            <a:ext cx="914400" cy="914400"/>
          </a:xfrm>
          <a:prstGeom prst="rect">
            <a:avLst/>
          </a:prstGeom>
        </p:spPr>
      </p:pic>
      <p:cxnSp>
        <p:nvCxnSpPr>
          <p:cNvPr id="124" name="コネクタ: カギ線 123">
            <a:extLst>
              <a:ext uri="{FF2B5EF4-FFF2-40B4-BE49-F238E27FC236}">
                <a16:creationId xmlns:a16="http://schemas.microsoft.com/office/drawing/2014/main" id="{11926C59-2D0D-5145-A931-82EC35349D24}"/>
              </a:ext>
            </a:extLst>
          </p:cNvPr>
          <p:cNvCxnSpPr>
            <a:cxnSpLocks/>
            <a:stCxn id="118" idx="3"/>
            <a:endCxn id="126" idx="1"/>
          </p:cNvCxnSpPr>
          <p:nvPr/>
        </p:nvCxnSpPr>
        <p:spPr>
          <a:xfrm>
            <a:off x="4849041" y="3233444"/>
            <a:ext cx="1468408" cy="1149938"/>
          </a:xfrm>
          <a:prstGeom prst="bentConnector3">
            <a:avLst>
              <a:gd name="adj1" fmla="val 46757"/>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6" name="グラフィックス 125" descr="紙 枠線">
            <a:extLst>
              <a:ext uri="{FF2B5EF4-FFF2-40B4-BE49-F238E27FC236}">
                <a16:creationId xmlns:a16="http://schemas.microsoft.com/office/drawing/2014/main" id="{D19E12EF-53FD-E7BB-4DEF-35EDA11461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17449" y="4044587"/>
            <a:ext cx="677589" cy="677589"/>
          </a:xfrm>
          <a:prstGeom prst="rect">
            <a:avLst/>
          </a:prstGeom>
        </p:spPr>
      </p:pic>
      <p:cxnSp>
        <p:nvCxnSpPr>
          <p:cNvPr id="133" name="直線コネクタ 132">
            <a:extLst>
              <a:ext uri="{FF2B5EF4-FFF2-40B4-BE49-F238E27FC236}">
                <a16:creationId xmlns:a16="http://schemas.microsoft.com/office/drawing/2014/main" id="{7110710C-1056-56C0-8FC0-F7DD339BB276}"/>
              </a:ext>
            </a:extLst>
          </p:cNvPr>
          <p:cNvCxnSpPr>
            <a:cxnSpLocks/>
            <a:stCxn id="118" idx="3"/>
            <a:endCxn id="123" idx="1"/>
          </p:cNvCxnSpPr>
          <p:nvPr/>
        </p:nvCxnSpPr>
        <p:spPr>
          <a:xfrm>
            <a:off x="4849041" y="3233444"/>
            <a:ext cx="1303005" cy="9968"/>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6" name="テキスト ボックス 135">
            <a:extLst>
              <a:ext uri="{FF2B5EF4-FFF2-40B4-BE49-F238E27FC236}">
                <a16:creationId xmlns:a16="http://schemas.microsoft.com/office/drawing/2014/main" id="{715E7479-E83F-A111-A998-97F1DB49BF01}"/>
              </a:ext>
            </a:extLst>
          </p:cNvPr>
          <p:cNvSpPr txBox="1"/>
          <p:nvPr/>
        </p:nvSpPr>
        <p:spPr>
          <a:xfrm>
            <a:off x="5849044" y="3546724"/>
            <a:ext cx="1520401" cy="307777"/>
          </a:xfrm>
          <a:prstGeom prst="rect">
            <a:avLst/>
          </a:prstGeom>
          <a:noFill/>
        </p:spPr>
        <p:txBody>
          <a:bodyPr wrap="square" rtlCol="0">
            <a:spAutoFit/>
          </a:bodyPr>
          <a:lstStyle/>
          <a:p>
            <a:pPr algn="ctr"/>
            <a:r>
              <a:rPr kumimoji="1" lang="en-US" altLang="ja-JP" sz="1400" dirty="0"/>
              <a:t>model</a:t>
            </a:r>
            <a:endParaRPr kumimoji="1" lang="ja-JP" altLang="en-US" sz="1400" dirty="0"/>
          </a:p>
        </p:txBody>
      </p:sp>
      <p:pic>
        <p:nvPicPr>
          <p:cNvPr id="141" name="グラフィックス 140" descr="フォルダー 単色塗りつぶし">
            <a:extLst>
              <a:ext uri="{FF2B5EF4-FFF2-40B4-BE49-F238E27FC236}">
                <a16:creationId xmlns:a16="http://schemas.microsoft.com/office/drawing/2014/main" id="{8F8A0CF7-17D7-EBEC-9284-36421D69D2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35641" y="2010440"/>
            <a:ext cx="914400" cy="914400"/>
          </a:xfrm>
          <a:prstGeom prst="rect">
            <a:avLst/>
          </a:prstGeom>
        </p:spPr>
      </p:pic>
      <p:sp>
        <p:nvSpPr>
          <p:cNvPr id="142" name="テキスト ボックス 141">
            <a:extLst>
              <a:ext uri="{FF2B5EF4-FFF2-40B4-BE49-F238E27FC236}">
                <a16:creationId xmlns:a16="http://schemas.microsoft.com/office/drawing/2014/main" id="{E91DB7E9-C048-8714-BE16-881428A0486A}"/>
              </a:ext>
            </a:extLst>
          </p:cNvPr>
          <p:cNvSpPr txBox="1"/>
          <p:nvPr/>
        </p:nvSpPr>
        <p:spPr>
          <a:xfrm>
            <a:off x="1738568" y="2758229"/>
            <a:ext cx="1097077" cy="307777"/>
          </a:xfrm>
          <a:prstGeom prst="rect">
            <a:avLst/>
          </a:prstGeom>
          <a:noFill/>
        </p:spPr>
        <p:txBody>
          <a:bodyPr wrap="square" rtlCol="0">
            <a:spAutoFit/>
          </a:bodyPr>
          <a:lstStyle/>
          <a:p>
            <a:pPr algn="ctr"/>
            <a:r>
              <a:rPr kumimoji="1" lang="en-US" altLang="ja-JP" sz="1400" dirty="0"/>
              <a:t>Input data</a:t>
            </a:r>
            <a:endParaRPr kumimoji="1" lang="ja-JP" altLang="en-US" sz="1400" dirty="0"/>
          </a:p>
        </p:txBody>
      </p:sp>
      <p:sp>
        <p:nvSpPr>
          <p:cNvPr id="143" name="テキスト ボックス 142">
            <a:extLst>
              <a:ext uri="{FF2B5EF4-FFF2-40B4-BE49-F238E27FC236}">
                <a16:creationId xmlns:a16="http://schemas.microsoft.com/office/drawing/2014/main" id="{DDE96DE6-C4CA-88A2-BD89-68F6AC84BE0B}"/>
              </a:ext>
            </a:extLst>
          </p:cNvPr>
          <p:cNvSpPr txBox="1"/>
          <p:nvPr/>
        </p:nvSpPr>
        <p:spPr>
          <a:xfrm>
            <a:off x="5446074" y="4696662"/>
            <a:ext cx="2486775" cy="523220"/>
          </a:xfrm>
          <a:prstGeom prst="rect">
            <a:avLst/>
          </a:prstGeom>
          <a:noFill/>
        </p:spPr>
        <p:txBody>
          <a:bodyPr wrap="square" rtlCol="0">
            <a:spAutoFit/>
          </a:bodyPr>
          <a:lstStyle/>
          <a:p>
            <a:pPr algn="ctr"/>
            <a:r>
              <a:rPr kumimoji="1" lang="en-US" altLang="ja-JP" sz="1400" dirty="0"/>
              <a:t>Definition objective and constraint functions.py</a:t>
            </a:r>
            <a:endParaRPr kumimoji="1" lang="ja-JP" altLang="en-US" sz="1400" dirty="0"/>
          </a:p>
        </p:txBody>
      </p:sp>
      <p:cxnSp>
        <p:nvCxnSpPr>
          <p:cNvPr id="147" name="直線コネクタ 146">
            <a:extLst>
              <a:ext uri="{FF2B5EF4-FFF2-40B4-BE49-F238E27FC236}">
                <a16:creationId xmlns:a16="http://schemas.microsoft.com/office/drawing/2014/main" id="{2FA89BAD-E97E-EC70-05AE-ABDBD258A998}"/>
              </a:ext>
            </a:extLst>
          </p:cNvPr>
          <p:cNvCxnSpPr>
            <a:cxnSpLocks/>
            <a:stCxn id="123" idx="3"/>
          </p:cNvCxnSpPr>
          <p:nvPr/>
        </p:nvCxnSpPr>
        <p:spPr>
          <a:xfrm flipV="1">
            <a:off x="7066446" y="3242969"/>
            <a:ext cx="1148804" cy="443"/>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50" name="グラフィックス 149" descr="紙 枠線">
            <a:extLst>
              <a:ext uri="{FF2B5EF4-FFF2-40B4-BE49-F238E27FC236}">
                <a16:creationId xmlns:a16="http://schemas.microsoft.com/office/drawing/2014/main" id="{9F691D1E-922B-B94D-22BD-63DAD4FE411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59501" y="5197954"/>
            <a:ext cx="677589" cy="677589"/>
          </a:xfrm>
          <a:prstGeom prst="rect">
            <a:avLst/>
          </a:prstGeom>
        </p:spPr>
      </p:pic>
      <p:sp>
        <p:nvSpPr>
          <p:cNvPr id="151" name="テキスト ボックス 150">
            <a:extLst>
              <a:ext uri="{FF2B5EF4-FFF2-40B4-BE49-F238E27FC236}">
                <a16:creationId xmlns:a16="http://schemas.microsoft.com/office/drawing/2014/main" id="{9F9DE670-8BC1-E905-0C02-36C821483FE4}"/>
              </a:ext>
            </a:extLst>
          </p:cNvPr>
          <p:cNvSpPr txBox="1"/>
          <p:nvPr/>
        </p:nvSpPr>
        <p:spPr>
          <a:xfrm>
            <a:off x="5849044" y="5869350"/>
            <a:ext cx="1698501" cy="307777"/>
          </a:xfrm>
          <a:prstGeom prst="rect">
            <a:avLst/>
          </a:prstGeom>
          <a:noFill/>
        </p:spPr>
        <p:txBody>
          <a:bodyPr wrap="square" rtlCol="0">
            <a:spAutoFit/>
          </a:bodyPr>
          <a:lstStyle/>
          <a:p>
            <a:pPr algn="ctr"/>
            <a:r>
              <a:rPr kumimoji="1" lang="en-US" altLang="ja-JP" sz="1400" dirty="0"/>
              <a:t>import_model.py</a:t>
            </a:r>
            <a:endParaRPr kumimoji="1" lang="ja-JP" altLang="en-US" sz="1400" dirty="0"/>
          </a:p>
        </p:txBody>
      </p:sp>
      <p:cxnSp>
        <p:nvCxnSpPr>
          <p:cNvPr id="152" name="コネクタ: カギ線 151">
            <a:extLst>
              <a:ext uri="{FF2B5EF4-FFF2-40B4-BE49-F238E27FC236}">
                <a16:creationId xmlns:a16="http://schemas.microsoft.com/office/drawing/2014/main" id="{1B8BAC17-D3C7-EE08-8019-DEA6EF5992A7}"/>
              </a:ext>
            </a:extLst>
          </p:cNvPr>
          <p:cNvCxnSpPr>
            <a:cxnSpLocks/>
            <a:stCxn id="123" idx="3"/>
            <a:endCxn id="119" idx="1"/>
          </p:cNvCxnSpPr>
          <p:nvPr/>
        </p:nvCxnSpPr>
        <p:spPr>
          <a:xfrm>
            <a:off x="7066446" y="3243412"/>
            <a:ext cx="1235044" cy="1162804"/>
          </a:xfrm>
          <a:prstGeom prst="bentConnector3">
            <a:avLst>
              <a:gd name="adj1" fmla="val 50000"/>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0" name="コネクタ: カギ線 159">
            <a:extLst>
              <a:ext uri="{FF2B5EF4-FFF2-40B4-BE49-F238E27FC236}">
                <a16:creationId xmlns:a16="http://schemas.microsoft.com/office/drawing/2014/main" id="{31282E4D-A1F2-BE3C-C709-C93410FCDB33}"/>
              </a:ext>
            </a:extLst>
          </p:cNvPr>
          <p:cNvCxnSpPr>
            <a:cxnSpLocks/>
            <a:stCxn id="11" idx="2"/>
            <a:endCxn id="141" idx="1"/>
          </p:cNvCxnSpPr>
          <p:nvPr/>
        </p:nvCxnSpPr>
        <p:spPr>
          <a:xfrm rot="16200000" flipH="1">
            <a:off x="1107620" y="1739618"/>
            <a:ext cx="649585" cy="806457"/>
          </a:xfrm>
          <a:prstGeom prst="bentConnector2">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9" name="グラフィックス 168" descr="紙 枠線">
            <a:extLst>
              <a:ext uri="{FF2B5EF4-FFF2-40B4-BE49-F238E27FC236}">
                <a16:creationId xmlns:a16="http://schemas.microsoft.com/office/drawing/2014/main" id="{E0276EC7-4A6E-9C79-6829-F9E9F282DD0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01490" y="2911392"/>
            <a:ext cx="677589" cy="677589"/>
          </a:xfrm>
          <a:prstGeom prst="rect">
            <a:avLst/>
          </a:prstGeom>
        </p:spPr>
      </p:pic>
      <p:sp>
        <p:nvSpPr>
          <p:cNvPr id="172" name="テキスト ボックス 171">
            <a:extLst>
              <a:ext uri="{FF2B5EF4-FFF2-40B4-BE49-F238E27FC236}">
                <a16:creationId xmlns:a16="http://schemas.microsoft.com/office/drawing/2014/main" id="{9974F324-ACA3-D4D6-16D3-474F2A82BE66}"/>
              </a:ext>
            </a:extLst>
          </p:cNvPr>
          <p:cNvSpPr txBox="1"/>
          <p:nvPr/>
        </p:nvSpPr>
        <p:spPr>
          <a:xfrm>
            <a:off x="7728231" y="3562353"/>
            <a:ext cx="1794857" cy="523220"/>
          </a:xfrm>
          <a:prstGeom prst="rect">
            <a:avLst/>
          </a:prstGeom>
          <a:noFill/>
        </p:spPr>
        <p:txBody>
          <a:bodyPr wrap="square" rtlCol="0">
            <a:spAutoFit/>
          </a:bodyPr>
          <a:lstStyle/>
          <a:p>
            <a:pPr algn="ctr"/>
            <a:r>
              <a:rPr kumimoji="1" lang="en-US" altLang="ja-JP" sz="1400" dirty="0"/>
              <a:t>1st permeate EC Prediction module</a:t>
            </a:r>
            <a:endParaRPr kumimoji="1" lang="ja-JP" altLang="en-US" sz="1400" dirty="0"/>
          </a:p>
        </p:txBody>
      </p:sp>
      <p:sp>
        <p:nvSpPr>
          <p:cNvPr id="178" name="正方形/長方形 177">
            <a:extLst>
              <a:ext uri="{FF2B5EF4-FFF2-40B4-BE49-F238E27FC236}">
                <a16:creationId xmlns:a16="http://schemas.microsoft.com/office/drawing/2014/main" id="{202CFFB0-131C-ADF9-C993-9BD01B703980}"/>
              </a:ext>
            </a:extLst>
          </p:cNvPr>
          <p:cNvSpPr/>
          <p:nvPr/>
        </p:nvSpPr>
        <p:spPr>
          <a:xfrm>
            <a:off x="3450666" y="2785768"/>
            <a:ext cx="6036349" cy="3462617"/>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吹き出し: 角を丸めた四角形 11">
            <a:extLst>
              <a:ext uri="{FF2B5EF4-FFF2-40B4-BE49-F238E27FC236}">
                <a16:creationId xmlns:a16="http://schemas.microsoft.com/office/drawing/2014/main" id="{CB20F9D6-612C-69C5-5BF1-D604CEA1146D}"/>
              </a:ext>
            </a:extLst>
          </p:cNvPr>
          <p:cNvSpPr/>
          <p:nvPr/>
        </p:nvSpPr>
        <p:spPr>
          <a:xfrm>
            <a:off x="5480330" y="2146439"/>
            <a:ext cx="2452519" cy="558014"/>
          </a:xfrm>
          <a:prstGeom prst="wedgeRoundRectCallout">
            <a:avLst>
              <a:gd name="adj1" fmla="val -58078"/>
              <a:gd name="adj2" fmla="val 40310"/>
              <a:gd name="adj3" fmla="val 16667"/>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Defined Optimization Problem</a:t>
            </a:r>
            <a:endParaRPr kumimoji="1" lang="ja-JP" altLang="en-US" dirty="0">
              <a:solidFill>
                <a:schemeClr val="tx1"/>
              </a:solidFill>
            </a:endParaRPr>
          </a:p>
        </p:txBody>
      </p:sp>
      <p:sp>
        <p:nvSpPr>
          <p:cNvPr id="14" name="吹き出し: 角を丸めた四角形 13">
            <a:extLst>
              <a:ext uri="{FF2B5EF4-FFF2-40B4-BE49-F238E27FC236}">
                <a16:creationId xmlns:a16="http://schemas.microsoft.com/office/drawing/2014/main" id="{5DFF7DD2-4B8E-C093-E9D8-017622C5043B}"/>
              </a:ext>
            </a:extLst>
          </p:cNvPr>
          <p:cNvSpPr/>
          <p:nvPr/>
        </p:nvSpPr>
        <p:spPr>
          <a:xfrm>
            <a:off x="5049398" y="1033375"/>
            <a:ext cx="2247900" cy="558014"/>
          </a:xfrm>
          <a:prstGeom prst="wedgeRoundRectCallout">
            <a:avLst>
              <a:gd name="adj1" fmla="val -58078"/>
              <a:gd name="adj2" fmla="val 40310"/>
              <a:gd name="adj3" fmla="val 16667"/>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Defined Optimization Solver</a:t>
            </a:r>
            <a:endParaRPr kumimoji="1" lang="ja-JP" altLang="en-US" dirty="0">
              <a:solidFill>
                <a:schemeClr val="tx1"/>
              </a:solidFill>
            </a:endParaRPr>
          </a:p>
        </p:txBody>
      </p:sp>
      <p:sp>
        <p:nvSpPr>
          <p:cNvPr id="106" name="吹き出し: 角を丸めた四角形 105">
            <a:extLst>
              <a:ext uri="{FF2B5EF4-FFF2-40B4-BE49-F238E27FC236}">
                <a16:creationId xmlns:a16="http://schemas.microsoft.com/office/drawing/2014/main" id="{B9EA2C78-FB73-553F-7D9B-6F1ABB442623}"/>
              </a:ext>
            </a:extLst>
          </p:cNvPr>
          <p:cNvSpPr/>
          <p:nvPr/>
        </p:nvSpPr>
        <p:spPr>
          <a:xfrm>
            <a:off x="9200689" y="2303845"/>
            <a:ext cx="2770643" cy="558014"/>
          </a:xfrm>
          <a:prstGeom prst="wedgeRoundRectCallout">
            <a:avLst>
              <a:gd name="adj1" fmla="val -45294"/>
              <a:gd name="adj2" fmla="val 90056"/>
              <a:gd name="adj3" fmla="val 16667"/>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Automatically created model files by training</a:t>
            </a:r>
            <a:endParaRPr kumimoji="1" lang="ja-JP" altLang="en-US" dirty="0">
              <a:solidFill>
                <a:schemeClr val="tx1"/>
              </a:solidFill>
            </a:endParaRPr>
          </a:p>
        </p:txBody>
      </p:sp>
      <p:pic>
        <p:nvPicPr>
          <p:cNvPr id="4" name="グラフィックス 3" descr="フォルダー 単色塗りつぶし">
            <a:extLst>
              <a:ext uri="{FF2B5EF4-FFF2-40B4-BE49-F238E27FC236}">
                <a16:creationId xmlns:a16="http://schemas.microsoft.com/office/drawing/2014/main" id="{74938D61-1106-AC74-C795-6B2D5F0614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30882" y="3049731"/>
            <a:ext cx="914400" cy="914400"/>
          </a:xfrm>
          <a:prstGeom prst="rect">
            <a:avLst/>
          </a:prstGeom>
        </p:spPr>
      </p:pic>
      <p:sp>
        <p:nvSpPr>
          <p:cNvPr id="5" name="テキスト ボックス 4">
            <a:extLst>
              <a:ext uri="{FF2B5EF4-FFF2-40B4-BE49-F238E27FC236}">
                <a16:creationId xmlns:a16="http://schemas.microsoft.com/office/drawing/2014/main" id="{CCF3C92F-9AAD-311C-2E9A-984F91BCD8ED}"/>
              </a:ext>
            </a:extLst>
          </p:cNvPr>
          <p:cNvSpPr txBox="1"/>
          <p:nvPr/>
        </p:nvSpPr>
        <p:spPr>
          <a:xfrm>
            <a:off x="1739542" y="3801162"/>
            <a:ext cx="1097077" cy="307777"/>
          </a:xfrm>
          <a:prstGeom prst="rect">
            <a:avLst/>
          </a:prstGeom>
          <a:noFill/>
        </p:spPr>
        <p:txBody>
          <a:bodyPr wrap="square" rtlCol="0">
            <a:spAutoFit/>
          </a:bodyPr>
          <a:lstStyle/>
          <a:p>
            <a:pPr algn="ctr"/>
            <a:r>
              <a:rPr kumimoji="1" lang="en-US" altLang="ja-JP" sz="1400" dirty="0"/>
              <a:t>pkg</a:t>
            </a:r>
            <a:endParaRPr kumimoji="1" lang="ja-JP" altLang="en-US" sz="1400" dirty="0"/>
          </a:p>
        </p:txBody>
      </p:sp>
      <p:cxnSp>
        <p:nvCxnSpPr>
          <p:cNvPr id="6" name="コネクタ: カギ線 5">
            <a:extLst>
              <a:ext uri="{FF2B5EF4-FFF2-40B4-BE49-F238E27FC236}">
                <a16:creationId xmlns:a16="http://schemas.microsoft.com/office/drawing/2014/main" id="{A6D5182D-59CF-F5EE-2D04-F35D795E8D7D}"/>
              </a:ext>
            </a:extLst>
          </p:cNvPr>
          <p:cNvCxnSpPr>
            <a:cxnSpLocks/>
            <a:stCxn id="11" idx="2"/>
            <a:endCxn id="4" idx="1"/>
          </p:cNvCxnSpPr>
          <p:nvPr/>
        </p:nvCxnSpPr>
        <p:spPr>
          <a:xfrm rot="16200000" flipH="1">
            <a:off x="585595" y="2261644"/>
            <a:ext cx="1688876" cy="801698"/>
          </a:xfrm>
          <a:prstGeom prst="bentConnector2">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98" name="グラフィックス 97" descr="紙 枠線">
            <a:extLst>
              <a:ext uri="{FF2B5EF4-FFF2-40B4-BE49-F238E27FC236}">
                <a16:creationId xmlns:a16="http://schemas.microsoft.com/office/drawing/2014/main" id="{D5E04E5E-16FD-A924-2A66-76A5C7E99A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63067" y="4199756"/>
            <a:ext cx="677589" cy="677589"/>
          </a:xfrm>
          <a:prstGeom prst="rect">
            <a:avLst/>
          </a:prstGeom>
        </p:spPr>
      </p:pic>
      <p:sp>
        <p:nvSpPr>
          <p:cNvPr id="102" name="テキスト ボックス 101">
            <a:extLst>
              <a:ext uri="{FF2B5EF4-FFF2-40B4-BE49-F238E27FC236}">
                <a16:creationId xmlns:a16="http://schemas.microsoft.com/office/drawing/2014/main" id="{746FEFE8-FF3B-8D7D-D52E-4EB15364764C}"/>
              </a:ext>
            </a:extLst>
          </p:cNvPr>
          <p:cNvSpPr txBox="1"/>
          <p:nvPr/>
        </p:nvSpPr>
        <p:spPr>
          <a:xfrm>
            <a:off x="1562821" y="4851219"/>
            <a:ext cx="1466753" cy="307777"/>
          </a:xfrm>
          <a:prstGeom prst="rect">
            <a:avLst/>
          </a:prstGeom>
          <a:noFill/>
        </p:spPr>
        <p:txBody>
          <a:bodyPr wrap="square" rtlCol="0">
            <a:spAutoFit/>
          </a:bodyPr>
          <a:lstStyle/>
          <a:p>
            <a:pPr algn="ctr"/>
            <a:r>
              <a:rPr kumimoji="1" lang="en-US" altLang="ja-JP" sz="1400" dirty="0"/>
              <a:t>config.ini</a:t>
            </a:r>
            <a:endParaRPr kumimoji="1" lang="ja-JP" altLang="en-US" sz="1400" dirty="0"/>
          </a:p>
        </p:txBody>
      </p:sp>
      <p:cxnSp>
        <p:nvCxnSpPr>
          <p:cNvPr id="103" name="コネクタ: カギ線 102">
            <a:extLst>
              <a:ext uri="{FF2B5EF4-FFF2-40B4-BE49-F238E27FC236}">
                <a16:creationId xmlns:a16="http://schemas.microsoft.com/office/drawing/2014/main" id="{077C1D21-0979-FD9D-9593-E1D306DCA2C7}"/>
              </a:ext>
            </a:extLst>
          </p:cNvPr>
          <p:cNvCxnSpPr>
            <a:cxnSpLocks/>
            <a:stCxn id="11" idx="2"/>
            <a:endCxn id="98" idx="1"/>
          </p:cNvCxnSpPr>
          <p:nvPr/>
        </p:nvCxnSpPr>
        <p:spPr>
          <a:xfrm rot="16200000" flipH="1">
            <a:off x="135877" y="2711361"/>
            <a:ext cx="2720496" cy="933883"/>
          </a:xfrm>
          <a:prstGeom prst="bentConnector2">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コネクタ: カギ線 109">
            <a:extLst>
              <a:ext uri="{FF2B5EF4-FFF2-40B4-BE49-F238E27FC236}">
                <a16:creationId xmlns:a16="http://schemas.microsoft.com/office/drawing/2014/main" id="{9D47482D-6F46-223C-26E6-FCC4A36327EB}"/>
              </a:ext>
            </a:extLst>
          </p:cNvPr>
          <p:cNvCxnSpPr>
            <a:cxnSpLocks/>
            <a:stCxn id="118" idx="3"/>
            <a:endCxn id="150" idx="1"/>
          </p:cNvCxnSpPr>
          <p:nvPr/>
        </p:nvCxnSpPr>
        <p:spPr>
          <a:xfrm>
            <a:off x="4849041" y="3233444"/>
            <a:ext cx="1510460" cy="2303305"/>
          </a:xfrm>
          <a:prstGeom prst="bentConnector3">
            <a:avLst>
              <a:gd name="adj1" fmla="val 45676"/>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7" name="テキスト ボックス 116">
            <a:extLst>
              <a:ext uri="{FF2B5EF4-FFF2-40B4-BE49-F238E27FC236}">
                <a16:creationId xmlns:a16="http://schemas.microsoft.com/office/drawing/2014/main" id="{0273E6D2-B1AC-169B-3086-D0DACB6DCDD9}"/>
              </a:ext>
            </a:extLst>
          </p:cNvPr>
          <p:cNvSpPr txBox="1"/>
          <p:nvPr/>
        </p:nvSpPr>
        <p:spPr>
          <a:xfrm>
            <a:off x="7742365" y="4777977"/>
            <a:ext cx="1794857" cy="523220"/>
          </a:xfrm>
          <a:prstGeom prst="rect">
            <a:avLst/>
          </a:prstGeom>
          <a:noFill/>
        </p:spPr>
        <p:txBody>
          <a:bodyPr wrap="square" rtlCol="0">
            <a:spAutoFit/>
          </a:bodyPr>
          <a:lstStyle/>
          <a:p>
            <a:pPr algn="ctr"/>
            <a:r>
              <a:rPr kumimoji="1" lang="en-US" altLang="ja-JP" sz="1400" dirty="0"/>
              <a:t>2nd permeate EC Prediction module</a:t>
            </a:r>
            <a:endParaRPr kumimoji="1" lang="ja-JP" altLang="en-US" sz="1400" dirty="0"/>
          </a:p>
        </p:txBody>
      </p:sp>
      <p:pic>
        <p:nvPicPr>
          <p:cNvPr id="119" name="グラフィックス 118" descr="紙 枠線">
            <a:extLst>
              <a:ext uri="{FF2B5EF4-FFF2-40B4-BE49-F238E27FC236}">
                <a16:creationId xmlns:a16="http://schemas.microsoft.com/office/drawing/2014/main" id="{641B12BB-EE6A-5C11-0498-A5A33FA933A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01490" y="4067421"/>
            <a:ext cx="677589" cy="677589"/>
          </a:xfrm>
          <a:prstGeom prst="rect">
            <a:avLst/>
          </a:prstGeom>
        </p:spPr>
      </p:pic>
      <p:sp>
        <p:nvSpPr>
          <p:cNvPr id="125" name="吹き出し: 角を丸めた四角形 124">
            <a:extLst>
              <a:ext uri="{FF2B5EF4-FFF2-40B4-BE49-F238E27FC236}">
                <a16:creationId xmlns:a16="http://schemas.microsoft.com/office/drawing/2014/main" id="{666B18F1-B762-EADA-D38A-AD55F1676F93}"/>
              </a:ext>
            </a:extLst>
          </p:cNvPr>
          <p:cNvSpPr/>
          <p:nvPr/>
        </p:nvSpPr>
        <p:spPr>
          <a:xfrm>
            <a:off x="2923555" y="5410495"/>
            <a:ext cx="2522519" cy="558014"/>
          </a:xfrm>
          <a:prstGeom prst="wedgeRoundRectCallout">
            <a:avLst>
              <a:gd name="adj1" fmla="val -60984"/>
              <a:gd name="adj2" fmla="val -4168"/>
              <a:gd name="adj3" fmla="val 16667"/>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Execute each function</a:t>
            </a:r>
            <a:endParaRPr kumimoji="1" lang="ja-JP" altLang="en-US" dirty="0">
              <a:solidFill>
                <a:schemeClr val="tx1"/>
              </a:solidFill>
            </a:endParaRPr>
          </a:p>
        </p:txBody>
      </p:sp>
    </p:spTree>
    <p:extLst>
      <p:ext uri="{BB962C8B-B14F-4D97-AF65-F5344CB8AC3E}">
        <p14:creationId xmlns:p14="http://schemas.microsoft.com/office/powerpoint/2010/main" val="12615416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4974"/>
            <a:ext cx="11400125" cy="518094"/>
          </a:xfrm>
        </p:spPr>
        <p:txBody>
          <a:bodyPr/>
          <a:lstStyle/>
          <a:p>
            <a:r>
              <a:rPr lang="en-US" altLang="ja-JP" dirty="0"/>
              <a:t>Flow Chart for RO Optimization</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27</a:t>
            </a:fld>
            <a:endParaRPr kumimoji="1" lang="ja-JP" altLang="en-US"/>
          </a:p>
        </p:txBody>
      </p:sp>
      <p:sp>
        <p:nvSpPr>
          <p:cNvPr id="56" name="テキスト ボックス 55">
            <a:extLst>
              <a:ext uri="{FF2B5EF4-FFF2-40B4-BE49-F238E27FC236}">
                <a16:creationId xmlns:a16="http://schemas.microsoft.com/office/drawing/2014/main" id="{0B0BEDCB-767B-479F-9A9F-C888EB94015B}"/>
              </a:ext>
            </a:extLst>
          </p:cNvPr>
          <p:cNvSpPr txBox="1"/>
          <p:nvPr/>
        </p:nvSpPr>
        <p:spPr>
          <a:xfrm>
            <a:off x="571984" y="-20412"/>
            <a:ext cx="5524016"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Simulation &gt; Problem Formulation</a:t>
            </a:r>
            <a:endParaRPr kumimoji="1" lang="ja-JP" altLang="en-US" sz="1600" b="1" dirty="0">
              <a:solidFill>
                <a:schemeClr val="bg1"/>
              </a:solidFill>
            </a:endParaRPr>
          </a:p>
        </p:txBody>
      </p:sp>
      <p:pic>
        <p:nvPicPr>
          <p:cNvPr id="2" name="図 1">
            <a:extLst>
              <a:ext uri="{FF2B5EF4-FFF2-40B4-BE49-F238E27FC236}">
                <a16:creationId xmlns:a16="http://schemas.microsoft.com/office/drawing/2014/main" id="{EB3438DD-C3C4-0412-B8EB-81D8BEEA48E1}"/>
              </a:ext>
            </a:extLst>
          </p:cNvPr>
          <p:cNvPicPr>
            <a:picLocks noChangeAspect="1"/>
          </p:cNvPicPr>
          <p:nvPr/>
        </p:nvPicPr>
        <p:blipFill>
          <a:blip r:embed="rId3"/>
          <a:stretch>
            <a:fillRect/>
          </a:stretch>
        </p:blipFill>
        <p:spPr>
          <a:xfrm>
            <a:off x="232746" y="2393469"/>
            <a:ext cx="4933194" cy="2781552"/>
          </a:xfrm>
          <a:prstGeom prst="rect">
            <a:avLst/>
          </a:prstGeom>
        </p:spPr>
      </p:pic>
      <p:pic>
        <p:nvPicPr>
          <p:cNvPr id="4" name="図 3">
            <a:extLst>
              <a:ext uri="{FF2B5EF4-FFF2-40B4-BE49-F238E27FC236}">
                <a16:creationId xmlns:a16="http://schemas.microsoft.com/office/drawing/2014/main" id="{CADC8C3E-6C51-B21E-8B53-C6C0E46E8B21}"/>
              </a:ext>
            </a:extLst>
          </p:cNvPr>
          <p:cNvPicPr>
            <a:picLocks noChangeAspect="1"/>
          </p:cNvPicPr>
          <p:nvPr/>
        </p:nvPicPr>
        <p:blipFill>
          <a:blip r:embed="rId4"/>
          <a:stretch>
            <a:fillRect/>
          </a:stretch>
        </p:blipFill>
        <p:spPr>
          <a:xfrm>
            <a:off x="5734694" y="2261222"/>
            <a:ext cx="6139525" cy="3046045"/>
          </a:xfrm>
          <a:prstGeom prst="rect">
            <a:avLst/>
          </a:prstGeom>
        </p:spPr>
      </p:pic>
      <p:sp>
        <p:nvSpPr>
          <p:cNvPr id="6" name="テキスト プレースホルダー 5">
            <a:extLst>
              <a:ext uri="{FF2B5EF4-FFF2-40B4-BE49-F238E27FC236}">
                <a16:creationId xmlns:a16="http://schemas.microsoft.com/office/drawing/2014/main" id="{04501794-2649-F60E-55DF-A941807D7E5B}"/>
              </a:ext>
            </a:extLst>
          </p:cNvPr>
          <p:cNvSpPr>
            <a:spLocks noGrp="1"/>
          </p:cNvSpPr>
          <p:nvPr>
            <p:ph type="body" sz="quarter" idx="11"/>
          </p:nvPr>
        </p:nvSpPr>
        <p:spPr>
          <a:xfrm>
            <a:off x="517055" y="940286"/>
            <a:ext cx="11341887" cy="600165"/>
          </a:xfrm>
        </p:spPr>
        <p:txBody>
          <a:bodyPr/>
          <a:lstStyle/>
          <a:p>
            <a:r>
              <a:rPr lang="en-US" altLang="ja-JP" dirty="0"/>
              <a:t>We define the flow chart, variables, mathematical models.</a:t>
            </a:r>
          </a:p>
          <a:p>
            <a:pPr lvl="1"/>
            <a:r>
              <a:rPr lang="en-US" altLang="ja-JP" dirty="0"/>
              <a:t>The model dose not yet include RO Membrane Scaling / Fouling model.</a:t>
            </a:r>
          </a:p>
        </p:txBody>
      </p:sp>
      <p:sp>
        <p:nvSpPr>
          <p:cNvPr id="7" name="テキスト ボックス 6">
            <a:extLst>
              <a:ext uri="{FF2B5EF4-FFF2-40B4-BE49-F238E27FC236}">
                <a16:creationId xmlns:a16="http://schemas.microsoft.com/office/drawing/2014/main" id="{A5E6AB84-7123-CD1C-9D85-4A5D5D08EB1D}"/>
              </a:ext>
            </a:extLst>
          </p:cNvPr>
          <p:cNvSpPr txBox="1"/>
          <p:nvPr/>
        </p:nvSpPr>
        <p:spPr>
          <a:xfrm>
            <a:off x="1435032" y="1912828"/>
            <a:ext cx="2528622" cy="338554"/>
          </a:xfrm>
          <a:prstGeom prst="rect">
            <a:avLst/>
          </a:prstGeom>
          <a:noFill/>
        </p:spPr>
        <p:txBody>
          <a:bodyPr wrap="square" rtlCol="0">
            <a:spAutoFit/>
          </a:bodyPr>
          <a:lstStyle/>
          <a:p>
            <a:pPr algn="ctr"/>
            <a:r>
              <a:rPr kumimoji="1" lang="en-US" altLang="ja-JP" sz="1600" b="1" dirty="0">
                <a:solidFill>
                  <a:schemeClr val="tx1"/>
                </a:solidFill>
              </a:rPr>
              <a:t>RO Whole Part</a:t>
            </a:r>
            <a:endParaRPr kumimoji="1" lang="ja-JP" altLang="en-US" sz="1600" b="1" dirty="0">
              <a:solidFill>
                <a:schemeClr val="tx1"/>
              </a:solidFill>
            </a:endParaRPr>
          </a:p>
        </p:txBody>
      </p:sp>
      <p:sp>
        <p:nvSpPr>
          <p:cNvPr id="8" name="テキスト ボックス 7">
            <a:extLst>
              <a:ext uri="{FF2B5EF4-FFF2-40B4-BE49-F238E27FC236}">
                <a16:creationId xmlns:a16="http://schemas.microsoft.com/office/drawing/2014/main" id="{3CA8A2A7-97A3-A234-BCA0-80C64305E96B}"/>
              </a:ext>
            </a:extLst>
          </p:cNvPr>
          <p:cNvSpPr txBox="1"/>
          <p:nvPr/>
        </p:nvSpPr>
        <p:spPr>
          <a:xfrm>
            <a:off x="7416230" y="1912828"/>
            <a:ext cx="2528622" cy="338554"/>
          </a:xfrm>
          <a:prstGeom prst="rect">
            <a:avLst/>
          </a:prstGeom>
          <a:noFill/>
        </p:spPr>
        <p:txBody>
          <a:bodyPr wrap="square" rtlCol="0">
            <a:spAutoFit/>
          </a:bodyPr>
          <a:lstStyle/>
          <a:p>
            <a:pPr algn="ctr"/>
            <a:r>
              <a:rPr kumimoji="1" lang="en-US" altLang="ja-JP" sz="1600" b="1" dirty="0">
                <a:solidFill>
                  <a:schemeClr val="tx1"/>
                </a:solidFill>
              </a:rPr>
              <a:t>RO Each Stage Part</a:t>
            </a:r>
            <a:endParaRPr kumimoji="1" lang="ja-JP" altLang="en-US" sz="1600" b="1" dirty="0">
              <a:solidFill>
                <a:schemeClr val="tx1"/>
              </a:solidFill>
            </a:endParaRPr>
          </a:p>
        </p:txBody>
      </p:sp>
      <p:sp>
        <p:nvSpPr>
          <p:cNvPr id="11" name="フローチャート: 磁気ディスク 10">
            <a:extLst>
              <a:ext uri="{FF2B5EF4-FFF2-40B4-BE49-F238E27FC236}">
                <a16:creationId xmlns:a16="http://schemas.microsoft.com/office/drawing/2014/main" id="{A06D9730-2D4B-0891-D0E2-35C48A121AE0}"/>
              </a:ext>
            </a:extLst>
          </p:cNvPr>
          <p:cNvSpPr/>
          <p:nvPr/>
        </p:nvSpPr>
        <p:spPr>
          <a:xfrm>
            <a:off x="1612734" y="5546863"/>
            <a:ext cx="463463" cy="531522"/>
          </a:xfrm>
          <a:prstGeom prst="flowChartMagneticDisk">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テキスト ボックス 11">
            <a:extLst>
              <a:ext uri="{FF2B5EF4-FFF2-40B4-BE49-F238E27FC236}">
                <a16:creationId xmlns:a16="http://schemas.microsoft.com/office/drawing/2014/main" id="{6E4BCBFD-A805-1722-BED4-C2BAC2E04982}"/>
              </a:ext>
            </a:extLst>
          </p:cNvPr>
          <p:cNvSpPr txBox="1"/>
          <p:nvPr/>
        </p:nvSpPr>
        <p:spPr>
          <a:xfrm>
            <a:off x="2076197" y="5645790"/>
            <a:ext cx="2148214" cy="338554"/>
          </a:xfrm>
          <a:prstGeom prst="rect">
            <a:avLst/>
          </a:prstGeom>
          <a:noFill/>
        </p:spPr>
        <p:txBody>
          <a:bodyPr wrap="square" rtlCol="0">
            <a:spAutoFit/>
          </a:bodyPr>
          <a:lstStyle/>
          <a:p>
            <a:pPr algn="ctr"/>
            <a:r>
              <a:rPr kumimoji="1" lang="en-US" altLang="ja-JP" sz="1600" dirty="0">
                <a:solidFill>
                  <a:schemeClr val="tx1"/>
                </a:solidFill>
              </a:rPr>
              <a:t>Exogenous Variable</a:t>
            </a:r>
            <a:endParaRPr kumimoji="1" lang="ja-JP" altLang="en-US" sz="1600" dirty="0">
              <a:solidFill>
                <a:schemeClr val="tx1"/>
              </a:solidFill>
            </a:endParaRPr>
          </a:p>
        </p:txBody>
      </p:sp>
      <p:sp>
        <p:nvSpPr>
          <p:cNvPr id="13" name="正方形/長方形 12">
            <a:extLst>
              <a:ext uri="{FF2B5EF4-FFF2-40B4-BE49-F238E27FC236}">
                <a16:creationId xmlns:a16="http://schemas.microsoft.com/office/drawing/2014/main" id="{82518D40-4AC4-1BBF-47EA-BBAFEC24220C}"/>
              </a:ext>
            </a:extLst>
          </p:cNvPr>
          <p:cNvSpPr/>
          <p:nvPr/>
        </p:nvSpPr>
        <p:spPr>
          <a:xfrm>
            <a:off x="4745379" y="5546863"/>
            <a:ext cx="523816" cy="53152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ボックス 13">
            <a:extLst>
              <a:ext uri="{FF2B5EF4-FFF2-40B4-BE49-F238E27FC236}">
                <a16:creationId xmlns:a16="http://schemas.microsoft.com/office/drawing/2014/main" id="{45253F49-8217-CF48-1713-BB533BA4E986}"/>
              </a:ext>
            </a:extLst>
          </p:cNvPr>
          <p:cNvSpPr txBox="1"/>
          <p:nvPr/>
        </p:nvSpPr>
        <p:spPr>
          <a:xfrm>
            <a:off x="5269195" y="5520236"/>
            <a:ext cx="2148214" cy="584775"/>
          </a:xfrm>
          <a:prstGeom prst="rect">
            <a:avLst/>
          </a:prstGeom>
          <a:noFill/>
        </p:spPr>
        <p:txBody>
          <a:bodyPr wrap="square" rtlCol="0">
            <a:spAutoFit/>
          </a:bodyPr>
          <a:lstStyle/>
          <a:p>
            <a:pPr algn="ctr"/>
            <a:r>
              <a:rPr kumimoji="1" lang="en-US" altLang="ja-JP" sz="1600" dirty="0">
                <a:solidFill>
                  <a:schemeClr val="tx1"/>
                </a:solidFill>
              </a:rPr>
              <a:t>Predictive Variable</a:t>
            </a:r>
          </a:p>
          <a:p>
            <a:pPr algn="ctr"/>
            <a:r>
              <a:rPr kumimoji="1" lang="en-US" altLang="ja-JP" sz="1600" dirty="0"/>
              <a:t>(water quality)</a:t>
            </a:r>
            <a:endParaRPr kumimoji="1" lang="ja-JP" altLang="en-US" sz="1600" dirty="0">
              <a:solidFill>
                <a:schemeClr val="tx1"/>
              </a:solidFill>
            </a:endParaRPr>
          </a:p>
        </p:txBody>
      </p:sp>
      <p:sp>
        <p:nvSpPr>
          <p:cNvPr id="15" name="六角形 14">
            <a:extLst>
              <a:ext uri="{FF2B5EF4-FFF2-40B4-BE49-F238E27FC236}">
                <a16:creationId xmlns:a16="http://schemas.microsoft.com/office/drawing/2014/main" id="{0E0223FB-A86E-AC5A-368C-458731BF6371}"/>
              </a:ext>
            </a:extLst>
          </p:cNvPr>
          <p:cNvSpPr/>
          <p:nvPr/>
        </p:nvSpPr>
        <p:spPr>
          <a:xfrm>
            <a:off x="7904785" y="5524091"/>
            <a:ext cx="638827" cy="584775"/>
          </a:xfrm>
          <a:prstGeom prst="hexagon">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ボックス 15">
            <a:extLst>
              <a:ext uri="{FF2B5EF4-FFF2-40B4-BE49-F238E27FC236}">
                <a16:creationId xmlns:a16="http://schemas.microsoft.com/office/drawing/2014/main" id="{5F525844-C749-58D4-C38F-9E76C4E47267}"/>
              </a:ext>
            </a:extLst>
          </p:cNvPr>
          <p:cNvSpPr txBox="1"/>
          <p:nvPr/>
        </p:nvSpPr>
        <p:spPr>
          <a:xfrm>
            <a:off x="8543612" y="5506136"/>
            <a:ext cx="2148214" cy="584775"/>
          </a:xfrm>
          <a:prstGeom prst="rect">
            <a:avLst/>
          </a:prstGeom>
          <a:noFill/>
        </p:spPr>
        <p:txBody>
          <a:bodyPr wrap="square" rtlCol="0">
            <a:spAutoFit/>
          </a:bodyPr>
          <a:lstStyle/>
          <a:p>
            <a:pPr algn="ctr"/>
            <a:r>
              <a:rPr kumimoji="1" lang="en-US" altLang="ja-JP" sz="1600" dirty="0">
                <a:solidFill>
                  <a:schemeClr val="tx1"/>
                </a:solidFill>
              </a:rPr>
              <a:t>Mathematical Model</a:t>
            </a:r>
          </a:p>
          <a:p>
            <a:pPr algn="ctr"/>
            <a:r>
              <a:rPr kumimoji="1" lang="en-US" altLang="ja-JP" sz="1600" dirty="0"/>
              <a:t>(prediction model)</a:t>
            </a:r>
            <a:endParaRPr kumimoji="1" lang="ja-JP" altLang="en-US" sz="1600" dirty="0">
              <a:solidFill>
                <a:schemeClr val="tx1"/>
              </a:solidFill>
            </a:endParaRPr>
          </a:p>
        </p:txBody>
      </p:sp>
      <p:sp>
        <p:nvSpPr>
          <p:cNvPr id="23" name="正方形/長方形 22">
            <a:extLst>
              <a:ext uri="{FF2B5EF4-FFF2-40B4-BE49-F238E27FC236}">
                <a16:creationId xmlns:a16="http://schemas.microsoft.com/office/drawing/2014/main" id="{40B3B6EE-6E23-3E6D-34C4-F8F13AB0ECA4}"/>
              </a:ext>
            </a:extLst>
          </p:cNvPr>
          <p:cNvSpPr/>
          <p:nvPr/>
        </p:nvSpPr>
        <p:spPr>
          <a:xfrm>
            <a:off x="2956956" y="4586170"/>
            <a:ext cx="285008" cy="313077"/>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正方形/長方形 23">
            <a:extLst>
              <a:ext uri="{FF2B5EF4-FFF2-40B4-BE49-F238E27FC236}">
                <a16:creationId xmlns:a16="http://schemas.microsoft.com/office/drawing/2014/main" id="{692FA396-AC6B-932E-B904-92FAF32C6232}"/>
              </a:ext>
            </a:extLst>
          </p:cNvPr>
          <p:cNvSpPr/>
          <p:nvPr/>
        </p:nvSpPr>
        <p:spPr>
          <a:xfrm>
            <a:off x="8246729" y="2593628"/>
            <a:ext cx="285008" cy="313077"/>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正方形/長方形 24">
            <a:extLst>
              <a:ext uri="{FF2B5EF4-FFF2-40B4-BE49-F238E27FC236}">
                <a16:creationId xmlns:a16="http://schemas.microsoft.com/office/drawing/2014/main" id="{DC53B341-43EC-7CF9-967F-1E753896E686}"/>
              </a:ext>
            </a:extLst>
          </p:cNvPr>
          <p:cNvSpPr/>
          <p:nvPr/>
        </p:nvSpPr>
        <p:spPr>
          <a:xfrm>
            <a:off x="10204179" y="3404287"/>
            <a:ext cx="285008" cy="313077"/>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正方形/長方形 25">
            <a:extLst>
              <a:ext uri="{FF2B5EF4-FFF2-40B4-BE49-F238E27FC236}">
                <a16:creationId xmlns:a16="http://schemas.microsoft.com/office/drawing/2014/main" id="{68D6168F-C07C-FF32-171F-E481A3D5215A}"/>
              </a:ext>
            </a:extLst>
          </p:cNvPr>
          <p:cNvSpPr/>
          <p:nvPr/>
        </p:nvSpPr>
        <p:spPr>
          <a:xfrm>
            <a:off x="10465437" y="4970278"/>
            <a:ext cx="285008" cy="313077"/>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9534643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50825"/>
            <a:ext cx="11400125" cy="518094"/>
          </a:xfrm>
        </p:spPr>
        <p:txBody>
          <a:bodyPr/>
          <a:lstStyle/>
          <a:p>
            <a:r>
              <a:rPr lang="en-US" altLang="ja-JP" dirty="0"/>
              <a:t>Optimization Problem</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28</a:t>
            </a:fld>
            <a:endParaRPr kumimoji="1" lang="ja-JP" altLang="en-US"/>
          </a:p>
        </p:txBody>
      </p:sp>
      <p:sp>
        <p:nvSpPr>
          <p:cNvPr id="26" name="テキスト ボックス 25">
            <a:extLst>
              <a:ext uri="{FF2B5EF4-FFF2-40B4-BE49-F238E27FC236}">
                <a16:creationId xmlns:a16="http://schemas.microsoft.com/office/drawing/2014/main" id="{878A06C2-9BE0-4228-8673-300CDCCC55B4}"/>
              </a:ext>
            </a:extLst>
          </p:cNvPr>
          <p:cNvSpPr txBox="1"/>
          <p:nvPr/>
        </p:nvSpPr>
        <p:spPr>
          <a:xfrm>
            <a:off x="571984" y="-20412"/>
            <a:ext cx="5423558"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Simulation &gt; Problem Formulation</a:t>
            </a:r>
            <a:endParaRPr kumimoji="1" lang="ja-JP" altLang="en-US" sz="1600" b="1" dirty="0">
              <a:solidFill>
                <a:schemeClr val="bg1"/>
              </a:solidFill>
            </a:endParaRP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3BE3F57B-2D4E-A29B-0121-402362BFD035}"/>
                  </a:ext>
                </a:extLst>
              </p:cNvPr>
              <p:cNvSpPr txBox="1"/>
              <p:nvPr/>
            </p:nvSpPr>
            <p:spPr>
              <a:xfrm>
                <a:off x="2973557" y="1747933"/>
                <a:ext cx="3121272" cy="78470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𝑓</m:t>
                      </m:r>
                      <m:d>
                        <m:dPr>
                          <m:ctrlPr>
                            <a:rPr lang="en-US" altLang="ja-JP" sz="1600" b="0" i="1" smtClean="0">
                              <a:latin typeface="Cambria Math" panose="02040503050406030204" pitchFamily="18" charset="0"/>
                            </a:rPr>
                          </m:ctrlPr>
                        </m:dPr>
                        <m:e>
                          <m:r>
                            <a:rPr lang="en-US" altLang="ja-JP" sz="1600" b="1" i="1" smtClean="0">
                              <a:latin typeface="Cambria Math" panose="02040503050406030204" pitchFamily="18" charset="0"/>
                            </a:rPr>
                            <m:t>𝒙</m:t>
                          </m:r>
                        </m:e>
                      </m:d>
                      <m:r>
                        <a:rPr lang="en-US" altLang="ja-JP" sz="1600" b="0" i="1" smtClean="0">
                          <a:latin typeface="Cambria Math" panose="02040503050406030204" pitchFamily="18" charset="0"/>
                        </a:rPr>
                        <m:t>=</m:t>
                      </m:r>
                      <m:nary>
                        <m:naryPr>
                          <m:chr m:val="∑"/>
                          <m:ctrlPr>
                            <a:rPr lang="en-US" altLang="ja-JP" sz="1600" i="1">
                              <a:latin typeface="Cambria Math" panose="02040503050406030204" pitchFamily="18" charset="0"/>
                            </a:rPr>
                          </m:ctrlPr>
                        </m:naryPr>
                        <m:sub>
                          <m:r>
                            <m:rPr>
                              <m:brk m:alnAt="23"/>
                            </m:rPr>
                            <a:rPr lang="en-US" altLang="ja-JP" sz="1600" b="0" i="1" smtClean="0">
                              <a:latin typeface="Cambria Math" panose="02040503050406030204" pitchFamily="18" charset="0"/>
                            </a:rPr>
                            <m:t>𝑡</m:t>
                          </m:r>
                          <m:r>
                            <a:rPr lang="en-US" altLang="ja-JP" sz="1600" b="0" i="1" smtClean="0">
                              <a:latin typeface="Cambria Math" panose="02040503050406030204" pitchFamily="18" charset="0"/>
                            </a:rPr>
                            <m:t>=1</m:t>
                          </m:r>
                        </m:sub>
                        <m:sup>
                          <m:r>
                            <a:rPr lang="en-US" altLang="ja-JP" sz="1600" b="0" i="1" smtClean="0">
                              <a:latin typeface="Cambria Math" panose="02040503050406030204" pitchFamily="18" charset="0"/>
                            </a:rPr>
                            <m:t>𝑇</m:t>
                          </m:r>
                        </m:sup>
                        <m:e>
                          <m:r>
                            <a:rPr lang="en-US" altLang="ja-JP" sz="1600" b="0" i="1" smtClean="0">
                              <a:latin typeface="Cambria Math" panose="02040503050406030204" pitchFamily="18" charset="0"/>
                            </a:rPr>
                            <m:t>(</m:t>
                          </m:r>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𝑐</m:t>
                              </m:r>
                            </m:e>
                            <m:sub>
                              <m:r>
                                <a:rPr lang="en-US" altLang="ja-JP" sz="1600" b="0" i="1" smtClean="0">
                                  <a:latin typeface="Cambria Math" panose="02040503050406030204" pitchFamily="18" charset="0"/>
                                </a:rPr>
                                <m:t>𝐼𝐷</m:t>
                              </m:r>
                              <m:r>
                                <a:rPr lang="en-US" altLang="ja-JP" sz="1600" b="0" i="1" smtClean="0">
                                  <a:latin typeface="Cambria Math" panose="02040503050406030204" pitchFamily="18" charset="0"/>
                                </a:rPr>
                                <m:t>000</m:t>
                              </m:r>
                            </m:sub>
                          </m:sSub>
                          <m:d>
                            <m:dPr>
                              <m:begChr m:val="["/>
                              <m:endChr m:val="]"/>
                              <m:ctrlPr>
                                <a:rPr lang="en-US" altLang="ja-JP" sz="1600" b="0" i="1" smtClean="0">
                                  <a:latin typeface="Cambria Math" panose="02040503050406030204" pitchFamily="18" charset="0"/>
                                </a:rPr>
                              </m:ctrlPr>
                            </m:dPr>
                            <m:e>
                              <m:r>
                                <a:rPr lang="en-US" altLang="ja-JP" sz="1600" b="0" i="1" smtClean="0">
                                  <a:latin typeface="Cambria Math" panose="02040503050406030204" pitchFamily="18" charset="0"/>
                                </a:rPr>
                                <m:t>𝑡</m:t>
                              </m:r>
                            </m:e>
                          </m:d>
                          <m:r>
                            <a:rPr lang="en-US" altLang="ja-JP" sz="1600" b="0" i="1" smtClean="0">
                              <a:latin typeface="Cambria Math" panose="02040503050406030204" pitchFamily="18" charset="0"/>
                            </a:rPr>
                            <m:t>×</m:t>
                          </m:r>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𝑥</m:t>
                              </m:r>
                            </m:e>
                            <m:sub>
                              <m:r>
                                <a:rPr lang="en-US" altLang="ja-JP" sz="1600" i="1">
                                  <a:latin typeface="Cambria Math" panose="02040503050406030204" pitchFamily="18" charset="0"/>
                                </a:rPr>
                                <m:t>𝐼𝐷</m:t>
                              </m:r>
                              <m:r>
                                <a:rPr lang="en-US" altLang="ja-JP" sz="1600" i="1">
                                  <a:latin typeface="Cambria Math" panose="02040503050406030204" pitchFamily="18" charset="0"/>
                                </a:rPr>
                                <m:t>000</m:t>
                              </m:r>
                            </m:sub>
                          </m:sSub>
                          <m:d>
                            <m:dPr>
                              <m:begChr m:val="["/>
                              <m:endChr m:val="]"/>
                              <m:ctrlPr>
                                <a:rPr lang="en-US" altLang="ja-JP" sz="1600" b="0" i="1" smtClean="0">
                                  <a:latin typeface="Cambria Math" panose="02040503050406030204" pitchFamily="18" charset="0"/>
                                </a:rPr>
                              </m:ctrlPr>
                            </m:dPr>
                            <m:e>
                              <m:r>
                                <a:rPr lang="en-US" altLang="ja-JP" sz="1600" b="0" i="1" smtClean="0">
                                  <a:latin typeface="Cambria Math" panose="02040503050406030204" pitchFamily="18" charset="0"/>
                                </a:rPr>
                                <m:t>𝑡</m:t>
                              </m:r>
                            </m:e>
                          </m:d>
                          <m:r>
                            <a:rPr lang="en-US" altLang="ja-JP" sz="1600" b="0" i="1" smtClean="0">
                              <a:latin typeface="Cambria Math" panose="02040503050406030204" pitchFamily="18" charset="0"/>
                            </a:rPr>
                            <m:t>)</m:t>
                          </m:r>
                        </m:e>
                      </m:nary>
                    </m:oMath>
                  </m:oMathPara>
                </a14:m>
                <a:endParaRPr kumimoji="1" lang="ja-JP" altLang="en-US" sz="1600" dirty="0"/>
              </a:p>
            </p:txBody>
          </p:sp>
        </mc:Choice>
        <mc:Fallback xmlns="">
          <p:sp>
            <p:nvSpPr>
              <p:cNvPr id="8" name="テキスト ボックス 7">
                <a:extLst>
                  <a:ext uri="{FF2B5EF4-FFF2-40B4-BE49-F238E27FC236}">
                    <a16:creationId xmlns:a16="http://schemas.microsoft.com/office/drawing/2014/main" id="{3BE3F57B-2D4E-A29B-0121-402362BFD035}"/>
                  </a:ext>
                </a:extLst>
              </p:cNvPr>
              <p:cNvSpPr txBox="1">
                <a:spLocks noRot="1" noChangeAspect="1" noMove="1" noResize="1" noEditPoints="1" noAdjustHandles="1" noChangeArrowheads="1" noChangeShapeType="1" noTextEdit="1"/>
              </p:cNvSpPr>
              <p:nvPr/>
            </p:nvSpPr>
            <p:spPr>
              <a:xfrm>
                <a:off x="2973557" y="1747933"/>
                <a:ext cx="3121272" cy="784702"/>
              </a:xfrm>
              <a:prstGeom prst="rect">
                <a:avLst/>
              </a:prstGeom>
              <a:blipFill>
                <a:blip r:embed="rId3"/>
                <a:stretch>
                  <a:fillRect/>
                </a:stretch>
              </a:blipFill>
            </p:spPr>
            <p:txBody>
              <a:bodyPr/>
              <a:lstStyle/>
              <a:p>
                <a:r>
                  <a:rPr lang="ja-JP" altLang="en-US">
                    <a:noFill/>
                  </a:rPr>
                  <a:t> </a:t>
                </a:r>
              </a:p>
            </p:txBody>
          </p:sp>
        </mc:Fallback>
      </mc:AlternateContent>
      <p:sp>
        <p:nvSpPr>
          <p:cNvPr id="36" name="テキスト ボックス 35">
            <a:extLst>
              <a:ext uri="{FF2B5EF4-FFF2-40B4-BE49-F238E27FC236}">
                <a16:creationId xmlns:a16="http://schemas.microsoft.com/office/drawing/2014/main" id="{968D8E07-FBA4-272D-F578-7BEB1A2BF443}"/>
              </a:ext>
            </a:extLst>
          </p:cNvPr>
          <p:cNvSpPr txBox="1"/>
          <p:nvPr/>
        </p:nvSpPr>
        <p:spPr>
          <a:xfrm>
            <a:off x="253365" y="1897573"/>
            <a:ext cx="2241605" cy="307777"/>
          </a:xfrm>
          <a:prstGeom prst="rect">
            <a:avLst/>
          </a:prstGeom>
          <a:noFill/>
        </p:spPr>
        <p:txBody>
          <a:bodyPr wrap="square" rtlCol="0">
            <a:spAutoFit/>
          </a:bodyPr>
          <a:lstStyle/>
          <a:p>
            <a:pPr marL="285750" indent="-285750">
              <a:buFont typeface="Wingdings" panose="05000000000000000000" pitchFamily="2" charset="2"/>
              <a:buChar char="u"/>
            </a:pPr>
            <a:r>
              <a:rPr lang="en-US" altLang="ja-JP" sz="1400" b="1" dirty="0"/>
              <a:t>Objective Function</a:t>
            </a:r>
            <a:endParaRPr kumimoji="1" lang="ja-JP" altLang="en-US" sz="1400" b="1" dirty="0"/>
          </a:p>
        </p:txBody>
      </p:sp>
      <p:sp>
        <p:nvSpPr>
          <p:cNvPr id="37" name="テキスト ボックス 36">
            <a:extLst>
              <a:ext uri="{FF2B5EF4-FFF2-40B4-BE49-F238E27FC236}">
                <a16:creationId xmlns:a16="http://schemas.microsoft.com/office/drawing/2014/main" id="{DD945F29-15B7-1EA2-9B79-45FD568CFA4A}"/>
              </a:ext>
            </a:extLst>
          </p:cNvPr>
          <p:cNvSpPr txBox="1"/>
          <p:nvPr/>
        </p:nvSpPr>
        <p:spPr>
          <a:xfrm>
            <a:off x="253365" y="2783885"/>
            <a:ext cx="3365871" cy="307777"/>
          </a:xfrm>
          <a:prstGeom prst="rect">
            <a:avLst/>
          </a:prstGeom>
          <a:noFill/>
        </p:spPr>
        <p:txBody>
          <a:bodyPr wrap="square" rtlCol="0">
            <a:spAutoFit/>
          </a:bodyPr>
          <a:lstStyle/>
          <a:p>
            <a:pPr marL="285750" indent="-285750">
              <a:buFont typeface="Wingdings" panose="05000000000000000000" pitchFamily="2" charset="2"/>
              <a:buChar char="u"/>
            </a:pPr>
            <a:r>
              <a:rPr lang="en-US" altLang="ja-JP" sz="1400" b="1" dirty="0"/>
              <a:t>Main Constraint Conditions</a:t>
            </a:r>
            <a:endParaRPr kumimoji="1" lang="ja-JP" altLang="en-US" sz="1400" b="1" dirty="0"/>
          </a:p>
        </p:txBody>
      </p:sp>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B86F635C-E253-4278-3A46-8E9CDFD6E975}"/>
                  </a:ext>
                </a:extLst>
              </p:cNvPr>
              <p:cNvSpPr txBox="1"/>
              <p:nvPr/>
            </p:nvSpPr>
            <p:spPr>
              <a:xfrm>
                <a:off x="9413463" y="3816297"/>
                <a:ext cx="1257224"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ja-JP" sz="1600" i="1" smtClean="0">
                          <a:latin typeface="Cambria Math" panose="02040503050406030204" pitchFamily="18" charset="0"/>
                        </a:rPr>
                        <m:t>𝑡</m:t>
                      </m:r>
                      <m:r>
                        <a:rPr lang="en-US" altLang="ja-JP" sz="1600" b="0" i="1" smtClean="0">
                          <a:latin typeface="Cambria Math" panose="02040503050406030204" pitchFamily="18" charset="0"/>
                        </a:rPr>
                        <m:t>=1,…,</m:t>
                      </m:r>
                      <m:r>
                        <a:rPr lang="en-US" altLang="ja-JP" sz="1600" b="0" i="1" smtClean="0">
                          <a:latin typeface="Cambria Math" panose="02040503050406030204" pitchFamily="18" charset="0"/>
                        </a:rPr>
                        <m:t>𝑇</m:t>
                      </m:r>
                    </m:oMath>
                  </m:oMathPara>
                </a14:m>
                <a:endParaRPr kumimoji="1" lang="ja-JP" altLang="en-US" sz="1600" dirty="0">
                  <a:solidFill>
                    <a:schemeClr val="tx1"/>
                  </a:solidFill>
                </a:endParaRPr>
              </a:p>
            </p:txBody>
          </p:sp>
        </mc:Choice>
        <mc:Fallback xmlns="">
          <p:sp>
            <p:nvSpPr>
              <p:cNvPr id="49" name="テキスト ボックス 48">
                <a:extLst>
                  <a:ext uri="{FF2B5EF4-FFF2-40B4-BE49-F238E27FC236}">
                    <a16:creationId xmlns:a16="http://schemas.microsoft.com/office/drawing/2014/main" id="{B86F635C-E253-4278-3A46-8E9CDFD6E975}"/>
                  </a:ext>
                </a:extLst>
              </p:cNvPr>
              <p:cNvSpPr txBox="1">
                <a:spLocks noRot="1" noChangeAspect="1" noMove="1" noResize="1" noEditPoints="1" noAdjustHandles="1" noChangeArrowheads="1" noChangeShapeType="1" noTextEdit="1"/>
              </p:cNvSpPr>
              <p:nvPr/>
            </p:nvSpPr>
            <p:spPr>
              <a:xfrm>
                <a:off x="9413463" y="3816297"/>
                <a:ext cx="1257224" cy="338554"/>
              </a:xfrm>
              <a:prstGeom prst="rect">
                <a:avLst/>
              </a:prstGeom>
              <a:blipFill>
                <a:blip r:embed="rId4"/>
                <a:stretch>
                  <a:fillRect/>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52D75D06-01B8-AED1-9FA8-4C92335E81C9}"/>
              </a:ext>
            </a:extLst>
          </p:cNvPr>
          <p:cNvSpPr txBox="1"/>
          <p:nvPr/>
        </p:nvSpPr>
        <p:spPr>
          <a:xfrm>
            <a:off x="300081" y="3054358"/>
            <a:ext cx="5346953" cy="338554"/>
          </a:xfrm>
          <a:prstGeom prst="rect">
            <a:avLst/>
          </a:prstGeom>
          <a:noFill/>
        </p:spPr>
        <p:txBody>
          <a:bodyPr wrap="square" rtlCol="0">
            <a:spAutoFit/>
          </a:bodyPr>
          <a:lstStyle/>
          <a:p>
            <a:pPr algn="ctr"/>
            <a:r>
              <a:rPr kumimoji="1" lang="en-US" altLang="ja-JP" sz="1600" dirty="0">
                <a:solidFill>
                  <a:schemeClr val="tx1"/>
                </a:solidFill>
              </a:rPr>
              <a:t>Water Quality Standards and Upper / Lower limit</a:t>
            </a:r>
            <a:endParaRPr kumimoji="1" lang="ja-JP" altLang="en-US" sz="1600" dirty="0">
              <a:solidFill>
                <a:schemeClr val="tx1"/>
              </a:solidFill>
            </a:endParaRPr>
          </a:p>
        </p:txBody>
      </p:sp>
      <p:sp>
        <p:nvSpPr>
          <p:cNvPr id="16" name="テキスト ボックス 15">
            <a:extLst>
              <a:ext uri="{FF2B5EF4-FFF2-40B4-BE49-F238E27FC236}">
                <a16:creationId xmlns:a16="http://schemas.microsoft.com/office/drawing/2014/main" id="{48D0ABB8-6920-3130-5177-1B60C49146AC}"/>
              </a:ext>
            </a:extLst>
          </p:cNvPr>
          <p:cNvSpPr txBox="1"/>
          <p:nvPr/>
        </p:nvSpPr>
        <p:spPr>
          <a:xfrm>
            <a:off x="6187998" y="3160587"/>
            <a:ext cx="3497827" cy="338554"/>
          </a:xfrm>
          <a:prstGeom prst="rect">
            <a:avLst/>
          </a:prstGeom>
          <a:noFill/>
        </p:spPr>
        <p:txBody>
          <a:bodyPr wrap="square" rtlCol="0">
            <a:spAutoFit/>
          </a:bodyPr>
          <a:lstStyle/>
          <a:p>
            <a:r>
              <a:rPr lang="en-US" altLang="ja-JP" sz="1600" dirty="0"/>
              <a:t>Logarithmic Reduction Value (LRV):</a:t>
            </a:r>
            <a:endParaRPr kumimoji="1" lang="ja-JP" altLang="en-US" sz="1600" dirty="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18465CDA-486A-5205-87F4-11548AEF786A}"/>
                  </a:ext>
                </a:extLst>
              </p:cNvPr>
              <p:cNvSpPr txBox="1"/>
              <p:nvPr/>
            </p:nvSpPr>
            <p:spPr>
              <a:xfrm>
                <a:off x="6868375" y="3680400"/>
                <a:ext cx="2545088" cy="652999"/>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sz="1600" i="1" smtClean="0">
                          <a:solidFill>
                            <a:schemeClr val="tx1"/>
                          </a:solidFill>
                          <a:latin typeface="Cambria Math" panose="02040503050406030204" pitchFamily="18" charset="0"/>
                        </a:rPr>
                        <m:t>𝐿</m:t>
                      </m:r>
                      <m:r>
                        <a:rPr lang="en-US" altLang="ja-JP" sz="1600" i="1">
                          <a:solidFill>
                            <a:schemeClr val="tx1"/>
                          </a:solidFill>
                          <a:latin typeface="Cambria Math" panose="02040503050406030204" pitchFamily="18" charset="0"/>
                        </a:rPr>
                        <m:t>≤</m:t>
                      </m:r>
                      <m:func>
                        <m:funcPr>
                          <m:ctrlPr>
                            <a:rPr lang="en-US" altLang="ja-JP" sz="1600" i="1">
                              <a:latin typeface="Cambria Math" panose="02040503050406030204" pitchFamily="18" charset="0"/>
                            </a:rPr>
                          </m:ctrlPr>
                        </m:funcPr>
                        <m:fName>
                          <m:sSub>
                            <m:sSubPr>
                              <m:ctrlPr>
                                <a:rPr lang="en-US" altLang="ja-JP" sz="1600" i="1">
                                  <a:latin typeface="Cambria Math" panose="02040503050406030204" pitchFamily="18" charset="0"/>
                                </a:rPr>
                              </m:ctrlPr>
                            </m:sSubPr>
                            <m:e>
                              <m:r>
                                <m:rPr>
                                  <m:sty m:val="p"/>
                                </m:rPr>
                                <a:rPr lang="en-US" altLang="ja-JP" sz="1600">
                                  <a:latin typeface="Cambria Math" panose="02040503050406030204" pitchFamily="18" charset="0"/>
                                </a:rPr>
                                <m:t>log</m:t>
                              </m:r>
                            </m:e>
                            <m:sub>
                              <m:r>
                                <a:rPr lang="en-US" altLang="ja-JP" sz="1600" i="1">
                                  <a:latin typeface="Cambria Math" panose="02040503050406030204" pitchFamily="18" charset="0"/>
                                </a:rPr>
                                <m:t>10</m:t>
                              </m:r>
                            </m:sub>
                          </m:sSub>
                        </m:fName>
                        <m:e>
                          <m:d>
                            <m:dPr>
                              <m:ctrlPr>
                                <a:rPr lang="en-US" altLang="ja-JP" sz="1600" i="1">
                                  <a:latin typeface="Cambria Math" panose="02040503050406030204" pitchFamily="18" charset="0"/>
                                </a:rPr>
                              </m:ctrlPr>
                            </m:dPr>
                            <m:e>
                              <m:f>
                                <m:fPr>
                                  <m:ctrlPr>
                                    <a:rPr lang="en-US" altLang="ja-JP" sz="1600" i="1">
                                      <a:latin typeface="Cambria Math" panose="02040503050406030204" pitchFamily="18" charset="0"/>
                                    </a:rPr>
                                  </m:ctrlPr>
                                </m:fPr>
                                <m:num>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𝑋</m:t>
                                      </m:r>
                                    </m:e>
                                    <m:sub>
                                      <m:r>
                                        <m:rPr>
                                          <m:sty m:val="p"/>
                                        </m:rPr>
                                        <a:rPr lang="en-US" altLang="ja-JP" sz="1600">
                                          <a:latin typeface="Cambria Math" panose="02040503050406030204" pitchFamily="18" charset="0"/>
                                        </a:rPr>
                                        <m:t>feed</m:t>
                                      </m:r>
                                    </m:sub>
                                  </m:sSub>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𝑡</m:t>
                                  </m:r>
                                  <m:r>
                                    <a:rPr lang="en-US" altLang="ja-JP" sz="1600" b="0" i="1" smtClean="0">
                                      <a:latin typeface="Cambria Math" panose="02040503050406030204" pitchFamily="18" charset="0"/>
                                    </a:rPr>
                                    <m:t>]</m:t>
                                  </m:r>
                                </m:num>
                                <m:den>
                                  <m:sSub>
                                    <m:sSubPr>
                                      <m:ctrlPr>
                                        <a:rPr lang="en-US" altLang="ja-JP" sz="1600" i="1">
                                          <a:solidFill>
                                            <a:schemeClr val="accent4"/>
                                          </a:solidFill>
                                          <a:latin typeface="Cambria Math" panose="02040503050406030204" pitchFamily="18" charset="0"/>
                                        </a:rPr>
                                      </m:ctrlPr>
                                    </m:sSubPr>
                                    <m:e>
                                      <m:r>
                                        <a:rPr lang="en-US" altLang="ja-JP" sz="1600" i="1">
                                          <a:solidFill>
                                            <a:schemeClr val="accent4"/>
                                          </a:solidFill>
                                          <a:latin typeface="Cambria Math" panose="02040503050406030204" pitchFamily="18" charset="0"/>
                                        </a:rPr>
                                        <m:t>𝑋</m:t>
                                      </m:r>
                                    </m:e>
                                    <m:sub>
                                      <m:r>
                                        <m:rPr>
                                          <m:sty m:val="p"/>
                                        </m:rPr>
                                        <a:rPr lang="en-US" altLang="ja-JP" sz="1600">
                                          <a:solidFill>
                                            <a:schemeClr val="accent4"/>
                                          </a:solidFill>
                                          <a:latin typeface="Cambria Math" panose="02040503050406030204" pitchFamily="18" charset="0"/>
                                        </a:rPr>
                                        <m:t>perm</m:t>
                                      </m:r>
                                    </m:sub>
                                  </m:sSub>
                                  <m:r>
                                    <a:rPr lang="en-US" altLang="ja-JP" sz="1600" i="1" smtClean="0">
                                      <a:solidFill>
                                        <a:schemeClr val="accent4"/>
                                      </a:solidFill>
                                      <a:latin typeface="Cambria Math" panose="02040503050406030204" pitchFamily="18" charset="0"/>
                                    </a:rPr>
                                    <m:t>[</m:t>
                                  </m:r>
                                  <m:r>
                                    <a:rPr lang="en-US" altLang="ja-JP" sz="1600" i="1" smtClean="0">
                                      <a:solidFill>
                                        <a:schemeClr val="accent4"/>
                                      </a:solidFill>
                                      <a:latin typeface="Cambria Math" panose="02040503050406030204" pitchFamily="18" charset="0"/>
                                    </a:rPr>
                                    <m:t>𝑡</m:t>
                                  </m:r>
                                  <m:r>
                                    <a:rPr lang="en-US" altLang="ja-JP" sz="1600" i="1" smtClean="0">
                                      <a:solidFill>
                                        <a:schemeClr val="accent4"/>
                                      </a:solidFill>
                                      <a:latin typeface="Cambria Math" panose="02040503050406030204" pitchFamily="18" charset="0"/>
                                    </a:rPr>
                                    <m:t>]</m:t>
                                  </m:r>
                                </m:den>
                              </m:f>
                            </m:e>
                          </m:d>
                          <m:r>
                            <a:rPr lang="en-US" altLang="ja-JP" sz="1600" i="1">
                              <a:latin typeface="Cambria Math" panose="02040503050406030204" pitchFamily="18" charset="0"/>
                            </a:rPr>
                            <m:t> </m:t>
                          </m:r>
                        </m:e>
                      </m:func>
                      <m:r>
                        <a:rPr lang="en-US" altLang="ja-JP" sz="1600" i="1">
                          <a:solidFill>
                            <a:schemeClr val="tx1"/>
                          </a:solidFill>
                          <a:latin typeface="Cambria Math" panose="02040503050406030204" pitchFamily="18" charset="0"/>
                        </a:rPr>
                        <m:t>≤</m:t>
                      </m:r>
                      <m:r>
                        <a:rPr lang="en-US" altLang="ja-JP" sz="1600" b="0" i="1" smtClean="0">
                          <a:solidFill>
                            <a:schemeClr val="tx1"/>
                          </a:solidFill>
                          <a:latin typeface="Cambria Math" panose="02040503050406030204" pitchFamily="18" charset="0"/>
                        </a:rPr>
                        <m:t>𝑈</m:t>
                      </m:r>
                    </m:oMath>
                  </m:oMathPara>
                </a14:m>
                <a:endParaRPr kumimoji="1" lang="ja-JP" altLang="en-US" sz="1600" dirty="0">
                  <a:solidFill>
                    <a:schemeClr val="tx1"/>
                  </a:solidFill>
                </a:endParaRPr>
              </a:p>
            </p:txBody>
          </p:sp>
        </mc:Choice>
        <mc:Fallback xmlns="">
          <p:sp>
            <p:nvSpPr>
              <p:cNvPr id="17" name="テキスト ボックス 16">
                <a:extLst>
                  <a:ext uri="{FF2B5EF4-FFF2-40B4-BE49-F238E27FC236}">
                    <a16:creationId xmlns:a16="http://schemas.microsoft.com/office/drawing/2014/main" id="{18465CDA-486A-5205-87F4-11548AEF786A}"/>
                  </a:ext>
                </a:extLst>
              </p:cNvPr>
              <p:cNvSpPr txBox="1">
                <a:spLocks noRot="1" noChangeAspect="1" noMove="1" noResize="1" noEditPoints="1" noAdjustHandles="1" noChangeArrowheads="1" noChangeShapeType="1" noTextEdit="1"/>
              </p:cNvSpPr>
              <p:nvPr/>
            </p:nvSpPr>
            <p:spPr>
              <a:xfrm>
                <a:off x="6868375" y="3680400"/>
                <a:ext cx="2545088" cy="652999"/>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 16">
                <a:extLst>
                  <a:ext uri="{FF2B5EF4-FFF2-40B4-BE49-F238E27FC236}">
                    <a16:creationId xmlns:a16="http://schemas.microsoft.com/office/drawing/2014/main" id="{9C47D359-6ABA-5AC1-5BD8-2B49789B05D2}"/>
                  </a:ext>
                </a:extLst>
              </p:cNvPr>
              <p:cNvGraphicFramePr>
                <a:graphicFrameLocks noGrp="1"/>
              </p:cNvGraphicFramePr>
              <p:nvPr>
                <p:extLst>
                  <p:ext uri="{D42A27DB-BD31-4B8C-83A1-F6EECF244321}">
                    <p14:modId xmlns:p14="http://schemas.microsoft.com/office/powerpoint/2010/main" val="4069516626"/>
                  </p:ext>
                </p:extLst>
              </p:nvPr>
            </p:nvGraphicFramePr>
            <p:xfrm>
              <a:off x="300081" y="3417609"/>
              <a:ext cx="5402289" cy="2133600"/>
            </p:xfrm>
            <a:graphic>
              <a:graphicData uri="http://schemas.openxmlformats.org/drawingml/2006/table">
                <a:tbl>
                  <a:tblPr firstRow="1" bandRow="1">
                    <a:tableStyleId>{5C22544A-7EE6-4342-B048-85BDC9FD1C3A}</a:tableStyleId>
                  </a:tblPr>
                  <a:tblGrid>
                    <a:gridCol w="2519704">
                      <a:extLst>
                        <a:ext uri="{9D8B030D-6E8A-4147-A177-3AD203B41FA5}">
                          <a16:colId xmlns:a16="http://schemas.microsoft.com/office/drawing/2014/main" val="3907095020"/>
                        </a:ext>
                      </a:extLst>
                    </a:gridCol>
                    <a:gridCol w="996826">
                      <a:extLst>
                        <a:ext uri="{9D8B030D-6E8A-4147-A177-3AD203B41FA5}">
                          <a16:colId xmlns:a16="http://schemas.microsoft.com/office/drawing/2014/main" val="2294459047"/>
                        </a:ext>
                      </a:extLst>
                    </a:gridCol>
                    <a:gridCol w="898358">
                      <a:extLst>
                        <a:ext uri="{9D8B030D-6E8A-4147-A177-3AD203B41FA5}">
                          <a16:colId xmlns:a16="http://schemas.microsoft.com/office/drawing/2014/main" val="1839276127"/>
                        </a:ext>
                      </a:extLst>
                    </a:gridCol>
                    <a:gridCol w="987401">
                      <a:extLst>
                        <a:ext uri="{9D8B030D-6E8A-4147-A177-3AD203B41FA5}">
                          <a16:colId xmlns:a16="http://schemas.microsoft.com/office/drawing/2014/main" val="4124636105"/>
                        </a:ext>
                      </a:extLst>
                    </a:gridCol>
                  </a:tblGrid>
                  <a:tr h="235877">
                    <a:tc>
                      <a:txBody>
                        <a:bodyPr/>
                        <a:lstStyle/>
                        <a:p>
                          <a:pPr algn="ctr"/>
                          <a:r>
                            <a:rPr kumimoji="1" lang="en-US" altLang="ja-JP" sz="1400" dirty="0"/>
                            <a:t>Description</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Units</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Lower</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Upper</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0231978"/>
                      </a:ext>
                    </a:extLst>
                  </a:tr>
                  <a:tr h="235877">
                    <a:tc>
                      <a:txBody>
                        <a:bodyPr/>
                        <a:lstStyle/>
                        <a:p>
                          <a:pPr algn="ctr"/>
                          <a:r>
                            <a:rPr kumimoji="1" lang="en-US" altLang="ja-JP" sz="1400" dirty="0"/>
                            <a:t>Stage 1 Permeate EC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m:rPr>
                                    <m:sty m:val="p"/>
                                  </m:rPr>
                                  <a:rPr lang="en-US" altLang="ja-JP" sz="1400" b="0" i="0" smtClean="0">
                                    <a:solidFill>
                                      <a:schemeClr val="tx1"/>
                                    </a:solidFill>
                                    <a:latin typeface="Cambria Math" panose="02040503050406030204" pitchFamily="18" charset="0"/>
                                  </a:rPr>
                                  <m:t>μS</m:t>
                                </m:r>
                                <m:r>
                                  <a:rPr lang="en-US" altLang="ja-JP" sz="1400" b="0" i="0" smtClean="0">
                                    <a:solidFill>
                                      <a:schemeClr val="tx1"/>
                                    </a:solidFill>
                                    <a:latin typeface="Cambria Math" panose="02040503050406030204" pitchFamily="18" charset="0"/>
                                  </a:rPr>
                                  <m:t>/</m:t>
                                </m:r>
                                <m:r>
                                  <m:rPr>
                                    <m:sty m:val="p"/>
                                  </m:rPr>
                                  <a:rPr lang="en-US" altLang="ja-JP" sz="1400" b="0" i="0" smtClean="0">
                                    <a:solidFill>
                                      <a:schemeClr val="tx1"/>
                                    </a:solidFill>
                                    <a:latin typeface="Cambria Math" panose="02040503050406030204" pitchFamily="18" charset="0"/>
                                  </a:rPr>
                                  <m:t>cm</m:t>
                                </m:r>
                              </m:oMath>
                            </m:oMathPara>
                          </a14:m>
                          <a:endParaRPr kumimoji="1" lang="ja-JP" altLang="en-US" sz="1400"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50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70277787"/>
                      </a:ext>
                    </a:extLst>
                  </a:tr>
                  <a:tr h="2358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Stage 2 Permeate EC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ja-JP" sz="1400" b="0" i="0" smtClean="0">
                                    <a:solidFill>
                                      <a:schemeClr val="tx1"/>
                                    </a:solidFill>
                                    <a:latin typeface="Cambria Math" panose="02040503050406030204" pitchFamily="18" charset="0"/>
                                  </a:rPr>
                                  <m:t>μS</m:t>
                                </m:r>
                                <m:r>
                                  <a:rPr lang="en-US" altLang="ja-JP" sz="1400" b="0" i="0" smtClean="0">
                                    <a:solidFill>
                                      <a:schemeClr val="tx1"/>
                                    </a:solidFill>
                                    <a:latin typeface="Cambria Math" panose="02040503050406030204" pitchFamily="18" charset="0"/>
                                  </a:rPr>
                                  <m:t>/</m:t>
                                </m:r>
                                <m:r>
                                  <m:rPr>
                                    <m:sty m:val="p"/>
                                  </m:rPr>
                                  <a:rPr lang="en-US" altLang="ja-JP" sz="1400" b="0" i="0" smtClean="0">
                                    <a:solidFill>
                                      <a:schemeClr val="tx1"/>
                                    </a:solidFill>
                                    <a:latin typeface="Cambria Math" panose="02040503050406030204" pitchFamily="18" charset="0"/>
                                  </a:rPr>
                                  <m:t>cm</m:t>
                                </m:r>
                              </m:oMath>
                            </m:oMathPara>
                          </a14:m>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50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371348"/>
                      </a:ext>
                    </a:extLst>
                  </a:tr>
                  <a:tr h="2358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Stage 3 Permeate EC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ja-JP" sz="1400" b="0" i="0" smtClean="0">
                                    <a:solidFill>
                                      <a:schemeClr val="tx1"/>
                                    </a:solidFill>
                                    <a:latin typeface="Cambria Math" panose="02040503050406030204" pitchFamily="18" charset="0"/>
                                  </a:rPr>
                                  <m:t>μS</m:t>
                                </m:r>
                                <m:r>
                                  <a:rPr lang="en-US" altLang="ja-JP" sz="1400" b="0" i="0" smtClean="0">
                                    <a:solidFill>
                                      <a:schemeClr val="tx1"/>
                                    </a:solidFill>
                                    <a:latin typeface="Cambria Math" panose="02040503050406030204" pitchFamily="18" charset="0"/>
                                  </a:rPr>
                                  <m:t>/</m:t>
                                </m:r>
                                <m:r>
                                  <m:rPr>
                                    <m:sty m:val="p"/>
                                  </m:rPr>
                                  <a:rPr lang="en-US" altLang="ja-JP" sz="1400" b="0" i="0" smtClean="0">
                                    <a:solidFill>
                                      <a:schemeClr val="tx1"/>
                                    </a:solidFill>
                                    <a:latin typeface="Cambria Math" panose="02040503050406030204" pitchFamily="18" charset="0"/>
                                  </a:rPr>
                                  <m:t>cm</m:t>
                                </m:r>
                              </m:oMath>
                            </m:oMathPara>
                          </a14:m>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60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34712795"/>
                      </a:ext>
                    </a:extLst>
                  </a:tr>
                  <a:tr h="2358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Permeate TOC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ja-JP" sz="1400" b="0" i="0" smtClean="0">
                                    <a:solidFill>
                                      <a:schemeClr val="tx1"/>
                                    </a:solidFill>
                                    <a:latin typeface="Cambria Math" panose="02040503050406030204" pitchFamily="18" charset="0"/>
                                  </a:rPr>
                                  <m:t>ppm</m:t>
                                </m:r>
                              </m:oMath>
                            </m:oMathPara>
                          </a14:m>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0.15</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0554726"/>
                      </a:ext>
                    </a:extLst>
                  </a:tr>
                  <a:tr h="2358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Combined EC LRV</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1.5</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2.0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848709918"/>
                      </a:ext>
                    </a:extLst>
                  </a:tr>
                  <a:tr h="2358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Combined TOC LRV</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1.5</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2.2</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748361141"/>
                      </a:ext>
                    </a:extLst>
                  </a:tr>
                </a:tbl>
              </a:graphicData>
            </a:graphic>
          </p:graphicFrame>
        </mc:Choice>
        <mc:Fallback xmlns="">
          <p:graphicFrame>
            <p:nvGraphicFramePr>
              <p:cNvPr id="4" name="表 16">
                <a:extLst>
                  <a:ext uri="{FF2B5EF4-FFF2-40B4-BE49-F238E27FC236}">
                    <a16:creationId xmlns:a16="http://schemas.microsoft.com/office/drawing/2014/main" id="{9C47D359-6ABA-5AC1-5BD8-2B49789B05D2}"/>
                  </a:ext>
                </a:extLst>
              </p:cNvPr>
              <p:cNvGraphicFramePr>
                <a:graphicFrameLocks noGrp="1"/>
              </p:cNvGraphicFramePr>
              <p:nvPr>
                <p:extLst>
                  <p:ext uri="{D42A27DB-BD31-4B8C-83A1-F6EECF244321}">
                    <p14:modId xmlns:p14="http://schemas.microsoft.com/office/powerpoint/2010/main" val="4069516626"/>
                  </p:ext>
                </p:extLst>
              </p:nvPr>
            </p:nvGraphicFramePr>
            <p:xfrm>
              <a:off x="300081" y="3417609"/>
              <a:ext cx="5402289" cy="2133600"/>
            </p:xfrm>
            <a:graphic>
              <a:graphicData uri="http://schemas.openxmlformats.org/drawingml/2006/table">
                <a:tbl>
                  <a:tblPr firstRow="1" bandRow="1">
                    <a:tableStyleId>{5C22544A-7EE6-4342-B048-85BDC9FD1C3A}</a:tableStyleId>
                  </a:tblPr>
                  <a:tblGrid>
                    <a:gridCol w="2519704">
                      <a:extLst>
                        <a:ext uri="{9D8B030D-6E8A-4147-A177-3AD203B41FA5}">
                          <a16:colId xmlns:a16="http://schemas.microsoft.com/office/drawing/2014/main" val="3907095020"/>
                        </a:ext>
                      </a:extLst>
                    </a:gridCol>
                    <a:gridCol w="996826">
                      <a:extLst>
                        <a:ext uri="{9D8B030D-6E8A-4147-A177-3AD203B41FA5}">
                          <a16:colId xmlns:a16="http://schemas.microsoft.com/office/drawing/2014/main" val="2294459047"/>
                        </a:ext>
                      </a:extLst>
                    </a:gridCol>
                    <a:gridCol w="898358">
                      <a:extLst>
                        <a:ext uri="{9D8B030D-6E8A-4147-A177-3AD203B41FA5}">
                          <a16:colId xmlns:a16="http://schemas.microsoft.com/office/drawing/2014/main" val="1839276127"/>
                        </a:ext>
                      </a:extLst>
                    </a:gridCol>
                    <a:gridCol w="987401">
                      <a:extLst>
                        <a:ext uri="{9D8B030D-6E8A-4147-A177-3AD203B41FA5}">
                          <a16:colId xmlns:a16="http://schemas.microsoft.com/office/drawing/2014/main" val="4124636105"/>
                        </a:ext>
                      </a:extLst>
                    </a:gridCol>
                  </a:tblGrid>
                  <a:tr h="304800">
                    <a:tc>
                      <a:txBody>
                        <a:bodyPr/>
                        <a:lstStyle/>
                        <a:p>
                          <a:pPr algn="ctr"/>
                          <a:r>
                            <a:rPr kumimoji="1" lang="en-US" altLang="ja-JP" sz="1400" dirty="0"/>
                            <a:t>Description</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Units</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Lower</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Upper</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0231978"/>
                      </a:ext>
                    </a:extLst>
                  </a:tr>
                  <a:tr h="304800">
                    <a:tc>
                      <a:txBody>
                        <a:bodyPr/>
                        <a:lstStyle/>
                        <a:p>
                          <a:pPr algn="ctr"/>
                          <a:r>
                            <a:rPr kumimoji="1" lang="en-US" altLang="ja-JP" sz="1400" dirty="0"/>
                            <a:t>Stage 1 Permeate EC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254601" t="-102000" r="-191411" b="-522000"/>
                          </a:stretch>
                        </a:blipFill>
                      </a:tcPr>
                    </a:tc>
                    <a:tc>
                      <a:txBody>
                        <a:bodyPr/>
                        <a:lstStyle/>
                        <a:p>
                          <a:pPr algn="ctr"/>
                          <a:r>
                            <a:rPr kumimoji="1" lang="en-US" altLang="ja-JP" sz="1400" dirty="0"/>
                            <a:t>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50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70277787"/>
                      </a:ext>
                    </a:extLst>
                  </a:tr>
                  <a:tr h="304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Stage 2 Permeate EC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254601" t="-202000" r="-191411" b="-4220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50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371348"/>
                      </a:ext>
                    </a:extLst>
                  </a:tr>
                  <a:tr h="304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Stage 3 Permeate EC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254601" t="-296078" r="-191411" b="-313725"/>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60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34712795"/>
                      </a:ext>
                    </a:extLst>
                  </a:tr>
                  <a:tr h="304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Permeate TOC</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254601" t="-404000" r="-191411" b="-2200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0.15</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0554726"/>
                      </a:ext>
                    </a:extLst>
                  </a:tr>
                  <a:tr h="304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Combined EC LRV</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1.5</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2.0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848709918"/>
                      </a:ext>
                    </a:extLst>
                  </a:tr>
                  <a:tr h="304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Combined TOC LRV</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1.5</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2.2</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748361141"/>
                      </a:ext>
                    </a:extLst>
                  </a:tr>
                </a:tbl>
              </a:graphicData>
            </a:graphic>
          </p:graphicFrame>
        </mc:Fallback>
      </mc:AlternateContent>
      <p:cxnSp>
        <p:nvCxnSpPr>
          <p:cNvPr id="18" name="直線コネクタ 17">
            <a:extLst>
              <a:ext uri="{FF2B5EF4-FFF2-40B4-BE49-F238E27FC236}">
                <a16:creationId xmlns:a16="http://schemas.microsoft.com/office/drawing/2014/main" id="{7630E861-5953-D637-CE12-D58E082D5ED9}"/>
              </a:ext>
            </a:extLst>
          </p:cNvPr>
          <p:cNvCxnSpPr>
            <a:cxnSpLocks/>
          </p:cNvCxnSpPr>
          <p:nvPr/>
        </p:nvCxnSpPr>
        <p:spPr>
          <a:xfrm>
            <a:off x="8374618" y="4395308"/>
            <a:ext cx="239993" cy="532322"/>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52C95044-270E-DC40-CC61-4DE095624FA3}"/>
                  </a:ext>
                </a:extLst>
              </p:cNvPr>
              <p:cNvSpPr txBox="1"/>
              <p:nvPr/>
            </p:nvSpPr>
            <p:spPr>
              <a:xfrm>
                <a:off x="6320858" y="5119278"/>
                <a:ext cx="5580066" cy="606705"/>
              </a:xfrm>
              <a:prstGeom prst="rect">
                <a:avLst/>
              </a:prstGeom>
              <a:noFill/>
            </p:spPr>
            <p:txBody>
              <a:bodyPr wrap="square" rtlCol="0">
                <a:spAutoFit/>
              </a:bodyPr>
              <a:lstStyle/>
              <a:p>
                <a14:m>
                  <m:oMath xmlns:m="http://schemas.openxmlformats.org/officeDocument/2006/math">
                    <m:r>
                      <a:rPr lang="en-US" altLang="ja-JP" sz="1600" i="1" smtClean="0">
                        <a:solidFill>
                          <a:schemeClr val="accent4"/>
                        </a:solidFill>
                        <a:latin typeface="Cambria Math" panose="02040503050406030204" pitchFamily="18" charset="0"/>
                      </a:rPr>
                      <m:t>𝐸</m:t>
                    </m:r>
                    <m:sSub>
                      <m:sSubPr>
                        <m:ctrlPr>
                          <a:rPr lang="en-US" altLang="ja-JP" sz="1600" i="1">
                            <a:solidFill>
                              <a:schemeClr val="accent4"/>
                            </a:solidFill>
                            <a:latin typeface="Cambria Math" panose="02040503050406030204" pitchFamily="18" charset="0"/>
                          </a:rPr>
                        </m:ctrlPr>
                      </m:sSubPr>
                      <m:e>
                        <m:r>
                          <a:rPr lang="en-US" altLang="ja-JP" sz="1600" i="1">
                            <a:solidFill>
                              <a:schemeClr val="accent4"/>
                            </a:solidFill>
                            <a:latin typeface="Cambria Math" panose="02040503050406030204" pitchFamily="18" charset="0"/>
                          </a:rPr>
                          <m:t>𝐶</m:t>
                        </m:r>
                      </m:e>
                      <m:sub>
                        <m:r>
                          <m:rPr>
                            <m:sty m:val="p"/>
                          </m:rPr>
                          <a:rPr lang="en-US" altLang="ja-JP" sz="1600" b="0" i="0" smtClean="0">
                            <a:solidFill>
                              <a:schemeClr val="accent4"/>
                            </a:solidFill>
                            <a:latin typeface="Cambria Math" panose="02040503050406030204" pitchFamily="18" charset="0"/>
                          </a:rPr>
                          <m:t>perm</m:t>
                        </m:r>
                      </m:sub>
                    </m:sSub>
                    <m:r>
                      <a:rPr lang="en-US" altLang="ja-JP" sz="1600" i="1">
                        <a:solidFill>
                          <a:schemeClr val="accent4"/>
                        </a:solidFill>
                        <a:latin typeface="Cambria Math" panose="02040503050406030204" pitchFamily="18" charset="0"/>
                      </a:rPr>
                      <m:t>,</m:t>
                    </m:r>
                    <m:r>
                      <a:rPr lang="en-US" altLang="ja-JP" sz="1600" b="0" i="1" smtClean="0">
                        <a:solidFill>
                          <a:schemeClr val="accent4"/>
                        </a:solidFill>
                        <a:latin typeface="Cambria Math" panose="02040503050406030204" pitchFamily="18" charset="0"/>
                      </a:rPr>
                      <m:t> </m:t>
                    </m:r>
                    <m:sSub>
                      <m:sSubPr>
                        <m:ctrlPr>
                          <a:rPr lang="en-US" altLang="ja-JP" sz="1600" i="1">
                            <a:solidFill>
                              <a:schemeClr val="accent4"/>
                            </a:solidFill>
                            <a:latin typeface="Cambria Math" panose="02040503050406030204" pitchFamily="18" charset="0"/>
                          </a:rPr>
                        </m:ctrlPr>
                      </m:sSubPr>
                      <m:e>
                        <m:r>
                          <a:rPr lang="en-US" altLang="ja-JP" sz="1600" b="0" i="1" smtClean="0">
                            <a:solidFill>
                              <a:schemeClr val="accent4"/>
                            </a:solidFill>
                            <a:latin typeface="Cambria Math" panose="02040503050406030204" pitchFamily="18" charset="0"/>
                          </a:rPr>
                          <m:t>𝑇𝑂𝐶</m:t>
                        </m:r>
                      </m:e>
                      <m:sub>
                        <m:r>
                          <m:rPr>
                            <m:sty m:val="p"/>
                          </m:rPr>
                          <a:rPr lang="en-US" altLang="ja-JP" sz="1600">
                            <a:solidFill>
                              <a:schemeClr val="accent4"/>
                            </a:solidFill>
                            <a:latin typeface="Cambria Math" panose="02040503050406030204" pitchFamily="18" charset="0"/>
                          </a:rPr>
                          <m:t>perm</m:t>
                        </m:r>
                      </m:sub>
                    </m:sSub>
                  </m:oMath>
                </a14:m>
                <a:r>
                  <a:rPr kumimoji="1" lang="ja-JP" altLang="en-US" sz="1600" dirty="0">
                    <a:solidFill>
                      <a:schemeClr val="tx1"/>
                    </a:solidFill>
                  </a:rPr>
                  <a:t> </a:t>
                </a:r>
                <a:r>
                  <a:rPr kumimoji="1" lang="en-US" altLang="ja-JP" sz="1600" dirty="0">
                    <a:solidFill>
                      <a:schemeClr val="tx1"/>
                    </a:solidFill>
                  </a:rPr>
                  <a:t>are calculated by the prediction model at the previous part.</a:t>
                </a:r>
                <a:endParaRPr kumimoji="1" lang="ja-JP" altLang="en-US" sz="1600" dirty="0">
                  <a:solidFill>
                    <a:schemeClr val="tx1"/>
                  </a:solidFill>
                </a:endParaRPr>
              </a:p>
            </p:txBody>
          </p:sp>
        </mc:Choice>
        <mc:Fallback xmlns="">
          <p:sp>
            <p:nvSpPr>
              <p:cNvPr id="20" name="テキスト ボックス 19">
                <a:extLst>
                  <a:ext uri="{FF2B5EF4-FFF2-40B4-BE49-F238E27FC236}">
                    <a16:creationId xmlns:a16="http://schemas.microsoft.com/office/drawing/2014/main" id="{52C95044-270E-DC40-CC61-4DE095624FA3}"/>
                  </a:ext>
                </a:extLst>
              </p:cNvPr>
              <p:cNvSpPr txBox="1">
                <a:spLocks noRot="1" noChangeAspect="1" noMove="1" noResize="1" noEditPoints="1" noAdjustHandles="1" noChangeArrowheads="1" noChangeShapeType="1" noTextEdit="1"/>
              </p:cNvSpPr>
              <p:nvPr/>
            </p:nvSpPr>
            <p:spPr>
              <a:xfrm>
                <a:off x="6320858" y="5119278"/>
                <a:ext cx="5580066" cy="606705"/>
              </a:xfrm>
              <a:prstGeom prst="rect">
                <a:avLst/>
              </a:prstGeom>
              <a:blipFill>
                <a:blip r:embed="rId7"/>
                <a:stretch>
                  <a:fillRect l="-656" t="-3030" b="-13131"/>
                </a:stretch>
              </a:blipFill>
            </p:spPr>
            <p:txBody>
              <a:bodyPr/>
              <a:lstStyle/>
              <a:p>
                <a:r>
                  <a:rPr lang="ja-JP" altLang="en-US">
                    <a:noFill/>
                  </a:rPr>
                  <a:t> </a:t>
                </a:r>
              </a:p>
            </p:txBody>
          </p:sp>
        </mc:Fallback>
      </mc:AlternateContent>
      <p:sp>
        <p:nvSpPr>
          <p:cNvPr id="21" name="テキスト ボックス 20">
            <a:extLst>
              <a:ext uri="{FF2B5EF4-FFF2-40B4-BE49-F238E27FC236}">
                <a16:creationId xmlns:a16="http://schemas.microsoft.com/office/drawing/2014/main" id="{52124DA4-C5C1-A8AB-7A54-22E4A3F97BFE}"/>
              </a:ext>
            </a:extLst>
          </p:cNvPr>
          <p:cNvSpPr txBox="1"/>
          <p:nvPr/>
        </p:nvSpPr>
        <p:spPr>
          <a:xfrm>
            <a:off x="5309105" y="2398648"/>
            <a:ext cx="2528622" cy="338554"/>
          </a:xfrm>
          <a:prstGeom prst="rect">
            <a:avLst/>
          </a:prstGeom>
          <a:noFill/>
        </p:spPr>
        <p:txBody>
          <a:bodyPr wrap="square" rtlCol="0">
            <a:spAutoFit/>
          </a:bodyPr>
          <a:lstStyle/>
          <a:p>
            <a:r>
              <a:rPr kumimoji="1" lang="en-US" altLang="ja-JP" sz="1600" dirty="0">
                <a:solidFill>
                  <a:schemeClr val="tx1"/>
                </a:solidFill>
              </a:rPr>
              <a:t>UF Filtrate Total Chlorine</a:t>
            </a:r>
            <a:endParaRPr kumimoji="1" lang="ja-JP" altLang="en-US" sz="1600" dirty="0">
              <a:solidFill>
                <a:schemeClr val="tx1"/>
              </a:solidFill>
            </a:endParaRPr>
          </a:p>
        </p:txBody>
      </p:sp>
      <p:cxnSp>
        <p:nvCxnSpPr>
          <p:cNvPr id="22" name="直線コネクタ 21">
            <a:extLst>
              <a:ext uri="{FF2B5EF4-FFF2-40B4-BE49-F238E27FC236}">
                <a16:creationId xmlns:a16="http://schemas.microsoft.com/office/drawing/2014/main" id="{5BB46BB8-7FB4-9A4F-1E75-4A356BAFFE04}"/>
              </a:ext>
            </a:extLst>
          </p:cNvPr>
          <p:cNvCxnSpPr>
            <a:cxnSpLocks/>
          </p:cNvCxnSpPr>
          <p:nvPr/>
        </p:nvCxnSpPr>
        <p:spPr>
          <a:xfrm>
            <a:off x="5078351" y="2336011"/>
            <a:ext cx="786695"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テキスト プレースホルダー 5">
            <a:extLst>
              <a:ext uri="{FF2B5EF4-FFF2-40B4-BE49-F238E27FC236}">
                <a16:creationId xmlns:a16="http://schemas.microsoft.com/office/drawing/2014/main" id="{AD62E2DF-BC2C-9323-A287-EEAF3ACEE215}"/>
              </a:ext>
            </a:extLst>
          </p:cNvPr>
          <p:cNvSpPr>
            <a:spLocks noGrp="1"/>
          </p:cNvSpPr>
          <p:nvPr>
            <p:ph type="body" sz="quarter" idx="11"/>
          </p:nvPr>
        </p:nvSpPr>
        <p:spPr>
          <a:xfrm>
            <a:off x="517055" y="940286"/>
            <a:ext cx="11341887" cy="600165"/>
          </a:xfrm>
        </p:spPr>
        <p:txBody>
          <a:bodyPr/>
          <a:lstStyle/>
          <a:p>
            <a:r>
              <a:rPr lang="en-US" altLang="ja-JP" dirty="0"/>
              <a:t>Minimizing chemical cost while satisfying water quality standards.</a:t>
            </a:r>
          </a:p>
        </p:txBody>
      </p:sp>
      <p:sp>
        <p:nvSpPr>
          <p:cNvPr id="7" name="テキスト ボックス 6">
            <a:extLst>
              <a:ext uri="{FF2B5EF4-FFF2-40B4-BE49-F238E27FC236}">
                <a16:creationId xmlns:a16="http://schemas.microsoft.com/office/drawing/2014/main" id="{B9D2C95E-1BE7-25CC-148C-8F07364E1323}"/>
              </a:ext>
            </a:extLst>
          </p:cNvPr>
          <p:cNvSpPr txBox="1"/>
          <p:nvPr/>
        </p:nvSpPr>
        <p:spPr>
          <a:xfrm>
            <a:off x="3479432" y="1486041"/>
            <a:ext cx="1206868" cy="338554"/>
          </a:xfrm>
          <a:prstGeom prst="rect">
            <a:avLst/>
          </a:prstGeom>
          <a:noFill/>
        </p:spPr>
        <p:txBody>
          <a:bodyPr wrap="square" rtlCol="0">
            <a:spAutoFit/>
          </a:bodyPr>
          <a:lstStyle/>
          <a:p>
            <a:r>
              <a:rPr kumimoji="1" lang="en-US" altLang="ja-JP" sz="1600" dirty="0">
                <a:solidFill>
                  <a:schemeClr val="tx1"/>
                </a:solidFill>
              </a:rPr>
              <a:t>Total Steps</a:t>
            </a:r>
            <a:endParaRPr kumimoji="1" lang="ja-JP" altLang="en-US" sz="1600" dirty="0">
              <a:solidFill>
                <a:schemeClr val="tx1"/>
              </a:solidFill>
            </a:endParaRPr>
          </a:p>
        </p:txBody>
      </p:sp>
    </p:spTree>
    <p:extLst>
      <p:ext uri="{BB962C8B-B14F-4D97-AF65-F5344CB8AC3E}">
        <p14:creationId xmlns:p14="http://schemas.microsoft.com/office/powerpoint/2010/main" val="25050445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50825"/>
            <a:ext cx="11400125" cy="518094"/>
          </a:xfrm>
        </p:spPr>
        <p:txBody>
          <a:bodyPr/>
          <a:lstStyle/>
          <a:p>
            <a:r>
              <a:rPr lang="en-US" altLang="ja-JP" dirty="0"/>
              <a:t>Optimization Algorithm</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29</a:t>
            </a:fld>
            <a:endParaRPr kumimoji="1" lang="ja-JP" altLang="en-US"/>
          </a:p>
        </p:txBody>
      </p:sp>
      <p:sp>
        <p:nvSpPr>
          <p:cNvPr id="26" name="テキスト ボックス 25">
            <a:extLst>
              <a:ext uri="{FF2B5EF4-FFF2-40B4-BE49-F238E27FC236}">
                <a16:creationId xmlns:a16="http://schemas.microsoft.com/office/drawing/2014/main" id="{878A06C2-9BE0-4228-8673-300CDCCC55B4}"/>
              </a:ext>
            </a:extLst>
          </p:cNvPr>
          <p:cNvSpPr txBox="1"/>
          <p:nvPr/>
        </p:nvSpPr>
        <p:spPr>
          <a:xfrm>
            <a:off x="571984" y="-20412"/>
            <a:ext cx="5423558"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Simulation &gt; Optimizer</a:t>
            </a:r>
            <a:endParaRPr kumimoji="1" lang="ja-JP" altLang="en-US" sz="1600" b="1" dirty="0">
              <a:solidFill>
                <a:schemeClr val="bg1"/>
              </a:solidFill>
            </a:endParaRPr>
          </a:p>
        </p:txBody>
      </p:sp>
      <p:sp>
        <p:nvSpPr>
          <p:cNvPr id="24" name="テキスト プレースホルダー 5">
            <a:extLst>
              <a:ext uri="{FF2B5EF4-FFF2-40B4-BE49-F238E27FC236}">
                <a16:creationId xmlns:a16="http://schemas.microsoft.com/office/drawing/2014/main" id="{AD62E2DF-BC2C-9323-A287-EEAF3ACEE215}"/>
              </a:ext>
            </a:extLst>
          </p:cNvPr>
          <p:cNvSpPr>
            <a:spLocks noGrp="1"/>
          </p:cNvSpPr>
          <p:nvPr>
            <p:ph type="body" sz="quarter" idx="11"/>
          </p:nvPr>
        </p:nvSpPr>
        <p:spPr>
          <a:xfrm>
            <a:off x="517055" y="940286"/>
            <a:ext cx="11341887" cy="600165"/>
          </a:xfrm>
        </p:spPr>
        <p:txBody>
          <a:bodyPr/>
          <a:lstStyle/>
          <a:p>
            <a:r>
              <a:rPr lang="en-US" altLang="ja-JP" dirty="0"/>
              <a:t>We must select the optimization algorithm the problem class.</a:t>
            </a:r>
          </a:p>
          <a:p>
            <a:pPr lvl="1"/>
            <a:r>
              <a:rPr lang="en-US" altLang="ja-JP" dirty="0"/>
              <a:t>This problem class can be nonlinear or black-box continuous optimization in future efforts of modeling.</a:t>
            </a:r>
          </a:p>
          <a:p>
            <a:r>
              <a:rPr lang="en-US" altLang="ja-JP" dirty="0"/>
              <a:t>Therefore, we use the combined algorithm with some known metaheuristic algorithms.</a:t>
            </a:r>
          </a:p>
          <a:p>
            <a:pPr lvl="1"/>
            <a:r>
              <a:rPr lang="en-US" altLang="ja-JP" dirty="0"/>
              <a:t>I wrote the python code from scratch and introduced into the optimization simulator.</a:t>
            </a:r>
          </a:p>
        </p:txBody>
      </p:sp>
    </p:spTree>
    <p:extLst>
      <p:ext uri="{BB962C8B-B14F-4D97-AF65-F5344CB8AC3E}">
        <p14:creationId xmlns:p14="http://schemas.microsoft.com/office/powerpoint/2010/main" val="968776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四角形: 角を丸くする 31">
            <a:extLst>
              <a:ext uri="{FF2B5EF4-FFF2-40B4-BE49-F238E27FC236}">
                <a16:creationId xmlns:a16="http://schemas.microsoft.com/office/drawing/2014/main" id="{8F4CE000-44DC-4685-8A60-117C3AEF16D0}"/>
              </a:ext>
            </a:extLst>
          </p:cNvPr>
          <p:cNvSpPr/>
          <p:nvPr/>
        </p:nvSpPr>
        <p:spPr>
          <a:xfrm>
            <a:off x="8384338" y="3210341"/>
            <a:ext cx="1865659" cy="179252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 name="四角形: 角を丸くする 3">
            <a:extLst>
              <a:ext uri="{FF2B5EF4-FFF2-40B4-BE49-F238E27FC236}">
                <a16:creationId xmlns:a16="http://schemas.microsoft.com/office/drawing/2014/main" id="{B7E7E0E4-753E-4956-8B6D-772267AD2664}"/>
              </a:ext>
            </a:extLst>
          </p:cNvPr>
          <p:cNvSpPr/>
          <p:nvPr/>
        </p:nvSpPr>
        <p:spPr>
          <a:xfrm>
            <a:off x="1558373" y="3210341"/>
            <a:ext cx="1491376" cy="1797489"/>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4974"/>
            <a:ext cx="11400125" cy="518094"/>
          </a:xfrm>
        </p:spPr>
        <p:txBody>
          <a:bodyPr/>
          <a:lstStyle/>
          <a:p>
            <a:r>
              <a:rPr lang="en-US" altLang="ja-JP" dirty="0"/>
              <a:t>Objective of RO Optimization</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3</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834903"/>
            <a:ext cx="11341887" cy="600165"/>
          </a:xfrm>
        </p:spPr>
        <p:txBody>
          <a:bodyPr/>
          <a:lstStyle/>
          <a:p>
            <a:r>
              <a:rPr lang="en-US" altLang="ja-JP" dirty="0"/>
              <a:t>Chemical dosing costs are minimized considering RO membrane condition within the range of maintaining water quality and flow rate. </a:t>
            </a:r>
          </a:p>
          <a:p>
            <a:pPr lvl="1"/>
            <a:r>
              <a:rPr lang="en-US" altLang="ja-JP" sz="1800" dirty="0"/>
              <a:t>Maintaining high recovery rate, good water quality (high salt rejection), and extending RO membrane life.</a:t>
            </a:r>
          </a:p>
          <a:p>
            <a:pPr lvl="1"/>
            <a:r>
              <a:rPr lang="en-US" altLang="ja-JP" sz="1800" dirty="0"/>
              <a:t>Considering water quality, permeate flow rate, and RO clogging status.</a:t>
            </a:r>
          </a:p>
        </p:txBody>
      </p:sp>
      <p:sp>
        <p:nvSpPr>
          <p:cNvPr id="9" name="正方形/長方形 8">
            <a:extLst>
              <a:ext uri="{FF2B5EF4-FFF2-40B4-BE49-F238E27FC236}">
                <a16:creationId xmlns:a16="http://schemas.microsoft.com/office/drawing/2014/main" id="{35501BBA-935B-49C2-8357-E8D9E6BE1E26}"/>
              </a:ext>
            </a:extLst>
          </p:cNvPr>
          <p:cNvSpPr/>
          <p:nvPr/>
        </p:nvSpPr>
        <p:spPr>
          <a:xfrm>
            <a:off x="5662210" y="4300465"/>
            <a:ext cx="1153527" cy="3433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RO</a:t>
            </a:r>
            <a:endParaRPr kumimoji="1" lang="ja-JP" altLang="en-US" dirty="0">
              <a:solidFill>
                <a:schemeClr val="tx1"/>
              </a:solidFill>
            </a:endParaRPr>
          </a:p>
        </p:txBody>
      </p:sp>
      <p:cxnSp>
        <p:nvCxnSpPr>
          <p:cNvPr id="13" name="直線矢印コネクタ 12">
            <a:extLst>
              <a:ext uri="{FF2B5EF4-FFF2-40B4-BE49-F238E27FC236}">
                <a16:creationId xmlns:a16="http://schemas.microsoft.com/office/drawing/2014/main" id="{479A6497-EC0C-423A-98FD-03B427A6869B}"/>
              </a:ext>
            </a:extLst>
          </p:cNvPr>
          <p:cNvCxnSpPr>
            <a:cxnSpLocks/>
            <a:stCxn id="18" idx="3"/>
            <a:endCxn id="9" idx="1"/>
          </p:cNvCxnSpPr>
          <p:nvPr/>
        </p:nvCxnSpPr>
        <p:spPr>
          <a:xfrm>
            <a:off x="2794926" y="4472145"/>
            <a:ext cx="286728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7017D92A-D0B8-4B63-A615-F4994882625E}"/>
              </a:ext>
            </a:extLst>
          </p:cNvPr>
          <p:cNvCxnSpPr>
            <a:cxnSpLocks/>
            <a:stCxn id="9" idx="3"/>
            <a:endCxn id="24" idx="1"/>
          </p:cNvCxnSpPr>
          <p:nvPr/>
        </p:nvCxnSpPr>
        <p:spPr>
          <a:xfrm>
            <a:off x="6815737" y="4472145"/>
            <a:ext cx="1839579" cy="497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861652E1-0217-49EF-AF0C-FAEE30BB1D72}"/>
              </a:ext>
            </a:extLst>
          </p:cNvPr>
          <p:cNvSpPr txBox="1"/>
          <p:nvPr/>
        </p:nvSpPr>
        <p:spPr>
          <a:xfrm>
            <a:off x="657417" y="3395431"/>
            <a:ext cx="1042709" cy="369332"/>
          </a:xfrm>
          <a:prstGeom prst="rect">
            <a:avLst/>
          </a:prstGeom>
          <a:noFill/>
        </p:spPr>
        <p:txBody>
          <a:bodyPr wrap="square" rtlCol="0">
            <a:spAutoFit/>
          </a:bodyPr>
          <a:lstStyle/>
          <a:p>
            <a:pPr algn="ctr"/>
            <a:r>
              <a:rPr kumimoji="1" lang="en-US" altLang="ja-JP" dirty="0" err="1"/>
              <a:t>NaClO</a:t>
            </a:r>
            <a:endParaRPr kumimoji="1" lang="ja-JP" altLang="en-US" dirty="0"/>
          </a:p>
        </p:txBody>
      </p:sp>
      <p:sp>
        <p:nvSpPr>
          <p:cNvPr id="18" name="正方形/長方形 17">
            <a:extLst>
              <a:ext uri="{FF2B5EF4-FFF2-40B4-BE49-F238E27FC236}">
                <a16:creationId xmlns:a16="http://schemas.microsoft.com/office/drawing/2014/main" id="{8DE87013-A320-45AE-9FE0-3179B97794E6}"/>
              </a:ext>
            </a:extLst>
          </p:cNvPr>
          <p:cNvSpPr/>
          <p:nvPr/>
        </p:nvSpPr>
        <p:spPr>
          <a:xfrm>
            <a:off x="1798493" y="4264412"/>
            <a:ext cx="996433" cy="4154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UF</a:t>
            </a:r>
            <a:endParaRPr kumimoji="1" lang="ja-JP" altLang="en-US" dirty="0">
              <a:solidFill>
                <a:schemeClr val="tx1"/>
              </a:solidFill>
            </a:endParaRPr>
          </a:p>
        </p:txBody>
      </p:sp>
      <p:cxnSp>
        <p:nvCxnSpPr>
          <p:cNvPr id="19" name="直線矢印コネクタ 18">
            <a:extLst>
              <a:ext uri="{FF2B5EF4-FFF2-40B4-BE49-F238E27FC236}">
                <a16:creationId xmlns:a16="http://schemas.microsoft.com/office/drawing/2014/main" id="{D7645954-7F5D-476F-AA64-93484D5F6BC6}"/>
              </a:ext>
            </a:extLst>
          </p:cNvPr>
          <p:cNvCxnSpPr>
            <a:cxnSpLocks/>
            <a:endCxn id="18" idx="1"/>
          </p:cNvCxnSpPr>
          <p:nvPr/>
        </p:nvCxnSpPr>
        <p:spPr>
          <a:xfrm>
            <a:off x="361950" y="4472145"/>
            <a:ext cx="1436543"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2CCD820A-7BD1-4FC2-A11C-C082D0F22AAA}"/>
              </a:ext>
            </a:extLst>
          </p:cNvPr>
          <p:cNvSpPr txBox="1"/>
          <p:nvPr/>
        </p:nvSpPr>
        <p:spPr>
          <a:xfrm>
            <a:off x="3297383" y="3250694"/>
            <a:ext cx="1785648" cy="646331"/>
          </a:xfrm>
          <a:prstGeom prst="rect">
            <a:avLst/>
          </a:prstGeom>
          <a:noFill/>
        </p:spPr>
        <p:txBody>
          <a:bodyPr wrap="square" rtlCol="0">
            <a:spAutoFit/>
          </a:bodyPr>
          <a:lstStyle/>
          <a:p>
            <a:pPr algn="ctr"/>
            <a:r>
              <a:rPr kumimoji="1" lang="en-US" altLang="ja-JP" dirty="0"/>
              <a:t>Sulfuric Acid</a:t>
            </a:r>
            <a:r>
              <a:rPr kumimoji="1" lang="ja-JP" altLang="en-US" dirty="0"/>
              <a:t>／</a:t>
            </a:r>
            <a:r>
              <a:rPr kumimoji="1" lang="en-US" altLang="ja-JP" dirty="0"/>
              <a:t>Anti-</a:t>
            </a:r>
            <a:r>
              <a:rPr kumimoji="1" lang="en-US" altLang="ja-JP" dirty="0" err="1"/>
              <a:t>Scalant</a:t>
            </a:r>
            <a:endParaRPr kumimoji="1" lang="en-US" altLang="ja-JP" dirty="0"/>
          </a:p>
        </p:txBody>
      </p:sp>
      <p:sp>
        <p:nvSpPr>
          <p:cNvPr id="21" name="テキスト ボックス 20">
            <a:extLst>
              <a:ext uri="{FF2B5EF4-FFF2-40B4-BE49-F238E27FC236}">
                <a16:creationId xmlns:a16="http://schemas.microsoft.com/office/drawing/2014/main" id="{6AC3D667-4061-4171-8B13-55C471739259}"/>
              </a:ext>
            </a:extLst>
          </p:cNvPr>
          <p:cNvSpPr txBox="1"/>
          <p:nvPr/>
        </p:nvSpPr>
        <p:spPr>
          <a:xfrm>
            <a:off x="10717709" y="4191280"/>
            <a:ext cx="874425" cy="584775"/>
          </a:xfrm>
          <a:prstGeom prst="rect">
            <a:avLst/>
          </a:prstGeom>
          <a:noFill/>
        </p:spPr>
        <p:txBody>
          <a:bodyPr wrap="square" rtlCol="0">
            <a:spAutoFit/>
          </a:bodyPr>
          <a:lstStyle/>
          <a:p>
            <a:pPr algn="ctr"/>
            <a:r>
              <a:rPr kumimoji="1" lang="en-US" altLang="ja-JP" sz="1600" dirty="0"/>
              <a:t>Potable</a:t>
            </a:r>
            <a:r>
              <a:rPr kumimoji="1" lang="ja-JP" altLang="en-US" sz="1600" dirty="0"/>
              <a:t> </a:t>
            </a:r>
            <a:r>
              <a:rPr kumimoji="1" lang="en-US" altLang="ja-JP" sz="1600" dirty="0"/>
              <a:t>Water</a:t>
            </a:r>
            <a:endParaRPr kumimoji="1" lang="ja-JP" altLang="en-US" sz="1600" dirty="0"/>
          </a:p>
        </p:txBody>
      </p:sp>
      <p:sp>
        <p:nvSpPr>
          <p:cNvPr id="24" name="正方形/長方形 23">
            <a:extLst>
              <a:ext uri="{FF2B5EF4-FFF2-40B4-BE49-F238E27FC236}">
                <a16:creationId xmlns:a16="http://schemas.microsoft.com/office/drawing/2014/main" id="{3C5ECCF7-2E94-4C69-B3A8-73384F647A0E}"/>
              </a:ext>
            </a:extLst>
          </p:cNvPr>
          <p:cNvSpPr/>
          <p:nvPr/>
        </p:nvSpPr>
        <p:spPr>
          <a:xfrm>
            <a:off x="8655316" y="4300465"/>
            <a:ext cx="1250370" cy="35329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UV / AOP</a:t>
            </a:r>
            <a:endParaRPr kumimoji="1" lang="ja-JP" altLang="en-US" dirty="0">
              <a:solidFill>
                <a:schemeClr val="tx1"/>
              </a:solidFill>
            </a:endParaRPr>
          </a:p>
        </p:txBody>
      </p:sp>
      <p:cxnSp>
        <p:nvCxnSpPr>
          <p:cNvPr id="25" name="直線矢印コネクタ 24">
            <a:extLst>
              <a:ext uri="{FF2B5EF4-FFF2-40B4-BE49-F238E27FC236}">
                <a16:creationId xmlns:a16="http://schemas.microsoft.com/office/drawing/2014/main" id="{5C442719-D89B-41C1-9444-FA5A7A6CCEBB}"/>
              </a:ext>
            </a:extLst>
          </p:cNvPr>
          <p:cNvCxnSpPr>
            <a:cxnSpLocks/>
            <a:stCxn id="24" idx="3"/>
            <a:endCxn id="21" idx="1"/>
          </p:cNvCxnSpPr>
          <p:nvPr/>
        </p:nvCxnSpPr>
        <p:spPr>
          <a:xfrm>
            <a:off x="9905686" y="4477115"/>
            <a:ext cx="812023" cy="6553"/>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矢印: 下 35">
            <a:extLst>
              <a:ext uri="{FF2B5EF4-FFF2-40B4-BE49-F238E27FC236}">
                <a16:creationId xmlns:a16="http://schemas.microsoft.com/office/drawing/2014/main" id="{7EBFEFE4-FE8F-4014-A573-693D6D619060}"/>
              </a:ext>
            </a:extLst>
          </p:cNvPr>
          <p:cNvSpPr/>
          <p:nvPr/>
        </p:nvSpPr>
        <p:spPr>
          <a:xfrm>
            <a:off x="9138807" y="3841203"/>
            <a:ext cx="283388" cy="400130"/>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7" name="テキスト ボックス 36">
            <a:extLst>
              <a:ext uri="{FF2B5EF4-FFF2-40B4-BE49-F238E27FC236}">
                <a16:creationId xmlns:a16="http://schemas.microsoft.com/office/drawing/2014/main" id="{FDA21DED-5A9E-451C-A1B5-44751791EB84}"/>
              </a:ext>
            </a:extLst>
          </p:cNvPr>
          <p:cNvSpPr txBox="1"/>
          <p:nvPr/>
        </p:nvSpPr>
        <p:spPr>
          <a:xfrm>
            <a:off x="8285490" y="3231872"/>
            <a:ext cx="2030087" cy="584775"/>
          </a:xfrm>
          <a:prstGeom prst="rect">
            <a:avLst/>
          </a:prstGeom>
          <a:noFill/>
        </p:spPr>
        <p:txBody>
          <a:bodyPr wrap="square" rtlCol="0">
            <a:spAutoFit/>
          </a:bodyPr>
          <a:lstStyle/>
          <a:p>
            <a:pPr algn="ctr"/>
            <a:r>
              <a:rPr kumimoji="1" lang="en-US" altLang="ja-JP" sz="1600" dirty="0"/>
              <a:t>UV</a:t>
            </a:r>
            <a:r>
              <a:rPr kumimoji="1" lang="ja-JP" altLang="en-US" sz="1600" dirty="0"/>
              <a:t> </a:t>
            </a:r>
            <a:r>
              <a:rPr kumimoji="1" lang="en-US" altLang="ja-JP" sz="1600" dirty="0"/>
              <a:t>Radiation with </a:t>
            </a:r>
            <a:r>
              <a:rPr kumimoji="1" lang="en-SG" altLang="ja-JP" sz="1600" dirty="0"/>
              <a:t>H</a:t>
            </a:r>
            <a:r>
              <a:rPr kumimoji="1" lang="en-SG" altLang="ja-JP" sz="1600" baseline="-25000" dirty="0"/>
              <a:t>2</a:t>
            </a:r>
            <a:r>
              <a:rPr kumimoji="1" lang="en-SG" altLang="ja-JP" sz="1600" dirty="0"/>
              <a:t>O</a:t>
            </a:r>
            <a:r>
              <a:rPr kumimoji="1" lang="en-SG" altLang="ja-JP" sz="1600" baseline="-25000" dirty="0"/>
              <a:t>2</a:t>
            </a:r>
            <a:r>
              <a:rPr kumimoji="1" lang="en-SG" altLang="ja-JP" sz="1600" dirty="0"/>
              <a:t> or </a:t>
            </a:r>
            <a:r>
              <a:rPr kumimoji="1" lang="en-SG" altLang="ja-JP" sz="1600" dirty="0" err="1"/>
              <a:t>NaClO</a:t>
            </a:r>
            <a:endParaRPr kumimoji="1" lang="ja-JP" altLang="en-US" sz="1600" dirty="0"/>
          </a:p>
        </p:txBody>
      </p:sp>
      <p:sp>
        <p:nvSpPr>
          <p:cNvPr id="40" name="二等辺三角形 39">
            <a:extLst>
              <a:ext uri="{FF2B5EF4-FFF2-40B4-BE49-F238E27FC236}">
                <a16:creationId xmlns:a16="http://schemas.microsoft.com/office/drawing/2014/main" id="{427CE4BE-49FA-4749-97CC-48CD9D054E05}"/>
              </a:ext>
            </a:extLst>
          </p:cNvPr>
          <p:cNvSpPr/>
          <p:nvPr/>
        </p:nvSpPr>
        <p:spPr>
          <a:xfrm flipV="1">
            <a:off x="7379290" y="4789789"/>
            <a:ext cx="410253" cy="218046"/>
          </a:xfrm>
          <a:prstGeom prst="triangl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テキスト ボックス 40">
            <a:extLst>
              <a:ext uri="{FF2B5EF4-FFF2-40B4-BE49-F238E27FC236}">
                <a16:creationId xmlns:a16="http://schemas.microsoft.com/office/drawing/2014/main" id="{163D0E94-4915-4668-A0AC-F4864F90EC5D}"/>
              </a:ext>
            </a:extLst>
          </p:cNvPr>
          <p:cNvSpPr txBox="1"/>
          <p:nvPr/>
        </p:nvSpPr>
        <p:spPr>
          <a:xfrm>
            <a:off x="6894421" y="5147483"/>
            <a:ext cx="1451913" cy="338554"/>
          </a:xfrm>
          <a:prstGeom prst="rect">
            <a:avLst/>
          </a:prstGeom>
          <a:noFill/>
        </p:spPr>
        <p:txBody>
          <a:bodyPr wrap="square" rtlCol="0">
            <a:spAutoFit/>
          </a:bodyPr>
          <a:lstStyle/>
          <a:p>
            <a:pPr algn="ctr"/>
            <a:r>
              <a:rPr kumimoji="1" lang="en-US" altLang="ja-JP" sz="1600" dirty="0"/>
              <a:t>Water quality</a:t>
            </a:r>
            <a:endParaRPr kumimoji="1" lang="ja-JP" altLang="en-US" sz="1600" dirty="0"/>
          </a:p>
        </p:txBody>
      </p:sp>
      <p:sp>
        <p:nvSpPr>
          <p:cNvPr id="43" name="二等辺三角形 42">
            <a:extLst>
              <a:ext uri="{FF2B5EF4-FFF2-40B4-BE49-F238E27FC236}">
                <a16:creationId xmlns:a16="http://schemas.microsoft.com/office/drawing/2014/main" id="{F53136A2-94AE-43D4-B33E-EF57401E592D}"/>
              </a:ext>
            </a:extLst>
          </p:cNvPr>
          <p:cNvSpPr/>
          <p:nvPr/>
        </p:nvSpPr>
        <p:spPr>
          <a:xfrm flipV="1">
            <a:off x="5685747" y="4789789"/>
            <a:ext cx="410253" cy="218046"/>
          </a:xfrm>
          <a:prstGeom prst="triangle">
            <a:avLst/>
          </a:prstGeom>
          <a:pattFill prst="pct20">
            <a:fgClr>
              <a:schemeClr val="accent3"/>
            </a:fgClr>
            <a:bgClr>
              <a:schemeClr val="bg1"/>
            </a:bgClr>
          </a:patt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テキスト ボックス 43">
            <a:extLst>
              <a:ext uri="{FF2B5EF4-FFF2-40B4-BE49-F238E27FC236}">
                <a16:creationId xmlns:a16="http://schemas.microsoft.com/office/drawing/2014/main" id="{A84E23DB-8C77-4FCD-9435-34A95C7786B5}"/>
              </a:ext>
            </a:extLst>
          </p:cNvPr>
          <p:cNvSpPr txBox="1"/>
          <p:nvPr/>
        </p:nvSpPr>
        <p:spPr>
          <a:xfrm>
            <a:off x="4363160" y="5106538"/>
            <a:ext cx="1942645" cy="338554"/>
          </a:xfrm>
          <a:prstGeom prst="rect">
            <a:avLst/>
          </a:prstGeom>
          <a:noFill/>
        </p:spPr>
        <p:txBody>
          <a:bodyPr wrap="square" rtlCol="0">
            <a:spAutoFit/>
          </a:bodyPr>
          <a:lstStyle/>
          <a:p>
            <a:pPr algn="ctr"/>
            <a:r>
              <a:rPr kumimoji="1" lang="en-US" altLang="ja-JP" sz="1600" dirty="0"/>
              <a:t>Degree of Clogging</a:t>
            </a:r>
            <a:endParaRPr kumimoji="1" lang="ja-JP" altLang="en-US" sz="1600" dirty="0"/>
          </a:p>
        </p:txBody>
      </p:sp>
      <p:sp>
        <p:nvSpPr>
          <p:cNvPr id="45" name="矢印: 下 44">
            <a:extLst>
              <a:ext uri="{FF2B5EF4-FFF2-40B4-BE49-F238E27FC236}">
                <a16:creationId xmlns:a16="http://schemas.microsoft.com/office/drawing/2014/main" id="{AD8C1BA6-DB7B-49A4-AED5-732ECDF57FAE}"/>
              </a:ext>
            </a:extLst>
          </p:cNvPr>
          <p:cNvSpPr/>
          <p:nvPr/>
        </p:nvSpPr>
        <p:spPr>
          <a:xfrm>
            <a:off x="6079467" y="3664647"/>
            <a:ext cx="283388" cy="490885"/>
          </a:xfrm>
          <a:prstGeom prst="downArrow">
            <a:avLst/>
          </a:prstGeom>
          <a:pattFill prst="pct20">
            <a:fgClr>
              <a:schemeClr val="accent3"/>
            </a:fgClr>
            <a:bgClr>
              <a:schemeClr val="bg1"/>
            </a:bgClr>
          </a:patt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テキスト ボックス 45">
            <a:extLst>
              <a:ext uri="{FF2B5EF4-FFF2-40B4-BE49-F238E27FC236}">
                <a16:creationId xmlns:a16="http://schemas.microsoft.com/office/drawing/2014/main" id="{D0B4D0E2-0B2C-463C-B6F4-7D2EF00A7B0F}"/>
              </a:ext>
            </a:extLst>
          </p:cNvPr>
          <p:cNvSpPr txBox="1"/>
          <p:nvPr/>
        </p:nvSpPr>
        <p:spPr>
          <a:xfrm>
            <a:off x="5027691" y="3138268"/>
            <a:ext cx="2378884" cy="369332"/>
          </a:xfrm>
          <a:prstGeom prst="rect">
            <a:avLst/>
          </a:prstGeom>
          <a:noFill/>
        </p:spPr>
        <p:txBody>
          <a:bodyPr wrap="square" rtlCol="0">
            <a:spAutoFit/>
          </a:bodyPr>
          <a:lstStyle/>
          <a:p>
            <a:pPr algn="ctr"/>
            <a:r>
              <a:rPr kumimoji="1" lang="en-US" altLang="ja-JP" dirty="0"/>
              <a:t>Membrane cleaning</a:t>
            </a:r>
            <a:endParaRPr kumimoji="1" lang="ja-JP" altLang="en-US" dirty="0"/>
          </a:p>
        </p:txBody>
      </p:sp>
      <p:sp>
        <p:nvSpPr>
          <p:cNvPr id="48" name="二等辺三角形 47">
            <a:extLst>
              <a:ext uri="{FF2B5EF4-FFF2-40B4-BE49-F238E27FC236}">
                <a16:creationId xmlns:a16="http://schemas.microsoft.com/office/drawing/2014/main" id="{AE03510A-7FFE-4F25-8AD4-1C823ECD850E}"/>
              </a:ext>
            </a:extLst>
          </p:cNvPr>
          <p:cNvSpPr/>
          <p:nvPr/>
        </p:nvSpPr>
        <p:spPr>
          <a:xfrm flipV="1">
            <a:off x="6362855" y="4789789"/>
            <a:ext cx="410253" cy="218046"/>
          </a:xfrm>
          <a:prstGeom prst="triangle">
            <a:avLst/>
          </a:prstGeom>
          <a:pattFill prst="wdUpDiag">
            <a:fgClr>
              <a:schemeClr val="accent4"/>
            </a:fgClr>
            <a:bgClr>
              <a:schemeClr val="bg1"/>
            </a:bgClr>
          </a:patt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9" name="テキスト ボックス 48">
            <a:extLst>
              <a:ext uri="{FF2B5EF4-FFF2-40B4-BE49-F238E27FC236}">
                <a16:creationId xmlns:a16="http://schemas.microsoft.com/office/drawing/2014/main" id="{6C160C7B-3673-4820-BE0C-726FDE774561}"/>
              </a:ext>
            </a:extLst>
          </p:cNvPr>
          <p:cNvSpPr txBox="1"/>
          <p:nvPr/>
        </p:nvSpPr>
        <p:spPr>
          <a:xfrm>
            <a:off x="5685747" y="5442681"/>
            <a:ext cx="1716610" cy="338554"/>
          </a:xfrm>
          <a:prstGeom prst="rect">
            <a:avLst/>
          </a:prstGeom>
          <a:noFill/>
        </p:spPr>
        <p:txBody>
          <a:bodyPr wrap="square" rtlCol="0">
            <a:spAutoFit/>
          </a:bodyPr>
          <a:lstStyle/>
          <a:p>
            <a:pPr algn="ctr"/>
            <a:r>
              <a:rPr kumimoji="1" lang="en-US" altLang="ja-JP" sz="1600" dirty="0"/>
              <a:t>Membrane life</a:t>
            </a:r>
            <a:endParaRPr kumimoji="1" lang="ja-JP" altLang="en-US" sz="1600" dirty="0"/>
          </a:p>
        </p:txBody>
      </p:sp>
      <p:sp>
        <p:nvSpPr>
          <p:cNvPr id="56" name="テキスト ボックス 55">
            <a:extLst>
              <a:ext uri="{FF2B5EF4-FFF2-40B4-BE49-F238E27FC236}">
                <a16:creationId xmlns:a16="http://schemas.microsoft.com/office/drawing/2014/main" id="{0B0BEDCB-767B-479F-9A9F-C888EB94015B}"/>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1. RO</a:t>
            </a:r>
            <a:r>
              <a:rPr lang="ja-JP" altLang="en-US" sz="1600" b="1" dirty="0">
                <a:solidFill>
                  <a:schemeClr val="bg1"/>
                </a:solidFill>
              </a:rPr>
              <a:t> </a:t>
            </a:r>
            <a:r>
              <a:rPr lang="en-US" altLang="ja-JP" sz="1600" b="1" dirty="0">
                <a:solidFill>
                  <a:schemeClr val="bg1"/>
                </a:solidFill>
              </a:rPr>
              <a:t>Operation Optimization</a:t>
            </a:r>
            <a:endParaRPr kumimoji="1" lang="ja-JP" altLang="en-US" sz="1600" b="1" dirty="0">
              <a:solidFill>
                <a:schemeClr val="bg1"/>
              </a:solidFill>
            </a:endParaRPr>
          </a:p>
        </p:txBody>
      </p:sp>
      <p:sp>
        <p:nvSpPr>
          <p:cNvPr id="57" name="テキスト ボックス 56">
            <a:extLst>
              <a:ext uri="{FF2B5EF4-FFF2-40B4-BE49-F238E27FC236}">
                <a16:creationId xmlns:a16="http://schemas.microsoft.com/office/drawing/2014/main" id="{BD6F05CC-5CCB-4A60-B40F-F841D23CD4BA}"/>
              </a:ext>
            </a:extLst>
          </p:cNvPr>
          <p:cNvSpPr txBox="1"/>
          <p:nvPr/>
        </p:nvSpPr>
        <p:spPr>
          <a:xfrm>
            <a:off x="8496328" y="4989922"/>
            <a:ext cx="1641677" cy="338554"/>
          </a:xfrm>
          <a:prstGeom prst="rect">
            <a:avLst/>
          </a:prstGeom>
          <a:noFill/>
        </p:spPr>
        <p:txBody>
          <a:bodyPr wrap="square" rtlCol="0">
            <a:spAutoFit/>
          </a:bodyPr>
          <a:lstStyle/>
          <a:p>
            <a:pPr algn="ctr"/>
            <a:r>
              <a:rPr kumimoji="1" lang="en-US" altLang="ja-JP" sz="1600" b="1" dirty="0">
                <a:solidFill>
                  <a:schemeClr val="bg1">
                    <a:lumMod val="50000"/>
                  </a:schemeClr>
                </a:solidFill>
              </a:rPr>
              <a:t>Given Region</a:t>
            </a:r>
            <a:endParaRPr kumimoji="1" lang="ja-JP" altLang="en-US" sz="1600" b="1" dirty="0">
              <a:solidFill>
                <a:schemeClr val="bg1">
                  <a:lumMod val="50000"/>
                </a:schemeClr>
              </a:solidFill>
            </a:endParaRPr>
          </a:p>
        </p:txBody>
      </p:sp>
      <p:sp>
        <p:nvSpPr>
          <p:cNvPr id="58" name="テキスト ボックス 57">
            <a:extLst>
              <a:ext uri="{FF2B5EF4-FFF2-40B4-BE49-F238E27FC236}">
                <a16:creationId xmlns:a16="http://schemas.microsoft.com/office/drawing/2014/main" id="{E1159627-850F-4ACE-B093-BBE7BAC686A9}"/>
              </a:ext>
            </a:extLst>
          </p:cNvPr>
          <p:cNvSpPr txBox="1"/>
          <p:nvPr/>
        </p:nvSpPr>
        <p:spPr>
          <a:xfrm>
            <a:off x="1475870" y="5040645"/>
            <a:ext cx="1641677" cy="338554"/>
          </a:xfrm>
          <a:prstGeom prst="rect">
            <a:avLst/>
          </a:prstGeom>
          <a:noFill/>
        </p:spPr>
        <p:txBody>
          <a:bodyPr wrap="square" rtlCol="0">
            <a:spAutoFit/>
          </a:bodyPr>
          <a:lstStyle/>
          <a:p>
            <a:pPr algn="ctr"/>
            <a:r>
              <a:rPr kumimoji="1" lang="en-US" altLang="ja-JP" sz="1600" b="1" dirty="0">
                <a:solidFill>
                  <a:schemeClr val="bg1">
                    <a:lumMod val="50000"/>
                  </a:schemeClr>
                </a:solidFill>
              </a:rPr>
              <a:t>Given Region</a:t>
            </a:r>
            <a:endParaRPr kumimoji="1" lang="ja-JP" altLang="en-US" sz="1600" b="1" dirty="0">
              <a:solidFill>
                <a:schemeClr val="bg1">
                  <a:lumMod val="50000"/>
                </a:schemeClr>
              </a:solidFill>
            </a:endParaRPr>
          </a:p>
        </p:txBody>
      </p:sp>
      <p:sp>
        <p:nvSpPr>
          <p:cNvPr id="8" name="吹き出し: 角を丸めた四角形 7">
            <a:extLst>
              <a:ext uri="{FF2B5EF4-FFF2-40B4-BE49-F238E27FC236}">
                <a16:creationId xmlns:a16="http://schemas.microsoft.com/office/drawing/2014/main" id="{CBD13782-D1D8-9AD1-5782-5D9E7BCA9430}"/>
              </a:ext>
            </a:extLst>
          </p:cNvPr>
          <p:cNvSpPr/>
          <p:nvPr/>
        </p:nvSpPr>
        <p:spPr>
          <a:xfrm>
            <a:off x="6445869" y="2614367"/>
            <a:ext cx="5629172" cy="365125"/>
          </a:xfrm>
          <a:prstGeom prst="wedgeRoundRectCallout">
            <a:avLst>
              <a:gd name="adj1" fmla="val 14239"/>
              <a:gd name="adj2" fmla="val 88648"/>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Subject to be optimization target if interchangeable with RO.</a:t>
            </a:r>
            <a:endParaRPr kumimoji="1" lang="ja-JP" altLang="en-US" sz="1600" dirty="0">
              <a:solidFill>
                <a:schemeClr val="tx1"/>
              </a:solidFill>
            </a:endParaRPr>
          </a:p>
        </p:txBody>
      </p:sp>
      <p:sp>
        <p:nvSpPr>
          <p:cNvPr id="26" name="テキスト ボックス 25">
            <a:extLst>
              <a:ext uri="{FF2B5EF4-FFF2-40B4-BE49-F238E27FC236}">
                <a16:creationId xmlns:a16="http://schemas.microsoft.com/office/drawing/2014/main" id="{3F914D46-367F-72B7-EDF3-5F40EC1D7DBF}"/>
              </a:ext>
            </a:extLst>
          </p:cNvPr>
          <p:cNvSpPr txBox="1"/>
          <p:nvPr/>
        </p:nvSpPr>
        <p:spPr>
          <a:xfrm>
            <a:off x="177509" y="2915337"/>
            <a:ext cx="2002524" cy="338554"/>
          </a:xfrm>
          <a:prstGeom prst="rect">
            <a:avLst/>
          </a:prstGeom>
          <a:noFill/>
        </p:spPr>
        <p:txBody>
          <a:bodyPr wrap="square" rtlCol="0">
            <a:spAutoFit/>
          </a:bodyPr>
          <a:lstStyle/>
          <a:p>
            <a:pPr algn="ctr"/>
            <a:r>
              <a:rPr kumimoji="1" lang="en-SG" altLang="ja-JP" sz="1600" b="1" dirty="0">
                <a:solidFill>
                  <a:schemeClr val="accent1"/>
                </a:solidFill>
              </a:rPr>
              <a:t>Chemical costs</a:t>
            </a:r>
            <a:endParaRPr kumimoji="1" lang="ja-JP" altLang="en-US" sz="1600" b="1" dirty="0">
              <a:solidFill>
                <a:schemeClr val="accent1"/>
              </a:solidFill>
            </a:endParaRPr>
          </a:p>
        </p:txBody>
      </p:sp>
      <p:sp>
        <p:nvSpPr>
          <p:cNvPr id="27" name="テキスト ボックス 26">
            <a:extLst>
              <a:ext uri="{FF2B5EF4-FFF2-40B4-BE49-F238E27FC236}">
                <a16:creationId xmlns:a16="http://schemas.microsoft.com/office/drawing/2014/main" id="{D1FA82FE-8DE7-03BA-7840-E04FBC2B790F}"/>
              </a:ext>
            </a:extLst>
          </p:cNvPr>
          <p:cNvSpPr txBox="1"/>
          <p:nvPr/>
        </p:nvSpPr>
        <p:spPr>
          <a:xfrm>
            <a:off x="3130113" y="2935499"/>
            <a:ext cx="2002524" cy="338554"/>
          </a:xfrm>
          <a:prstGeom prst="rect">
            <a:avLst/>
          </a:prstGeom>
          <a:noFill/>
        </p:spPr>
        <p:txBody>
          <a:bodyPr wrap="square" rtlCol="0">
            <a:spAutoFit/>
          </a:bodyPr>
          <a:lstStyle/>
          <a:p>
            <a:pPr algn="ctr"/>
            <a:r>
              <a:rPr kumimoji="1" lang="en-SG" altLang="ja-JP" sz="1600" b="1" dirty="0">
                <a:solidFill>
                  <a:schemeClr val="accent1"/>
                </a:solidFill>
              </a:rPr>
              <a:t>Chemical costs</a:t>
            </a:r>
            <a:endParaRPr kumimoji="1" lang="ja-JP" altLang="en-US" sz="1600" b="1" dirty="0">
              <a:solidFill>
                <a:schemeClr val="accent1"/>
              </a:solidFill>
            </a:endParaRPr>
          </a:p>
        </p:txBody>
      </p:sp>
      <p:sp>
        <p:nvSpPr>
          <p:cNvPr id="30" name="矢印: 下 29">
            <a:extLst>
              <a:ext uri="{FF2B5EF4-FFF2-40B4-BE49-F238E27FC236}">
                <a16:creationId xmlns:a16="http://schemas.microsoft.com/office/drawing/2014/main" id="{4806976F-8E01-BA20-D3C0-B6412D84E8F9}"/>
              </a:ext>
            </a:extLst>
          </p:cNvPr>
          <p:cNvSpPr/>
          <p:nvPr/>
        </p:nvSpPr>
        <p:spPr>
          <a:xfrm>
            <a:off x="1045012" y="3952437"/>
            <a:ext cx="283388" cy="490885"/>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1" name="矢印: 下 30">
            <a:extLst>
              <a:ext uri="{FF2B5EF4-FFF2-40B4-BE49-F238E27FC236}">
                <a16:creationId xmlns:a16="http://schemas.microsoft.com/office/drawing/2014/main" id="{9F2F10FF-90DF-DC9D-6888-9D61FF5F0340}"/>
              </a:ext>
            </a:extLst>
          </p:cNvPr>
          <p:cNvSpPr/>
          <p:nvPr/>
        </p:nvSpPr>
        <p:spPr>
          <a:xfrm>
            <a:off x="4052239" y="3952438"/>
            <a:ext cx="283388" cy="490885"/>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テキスト ボックス 32">
            <a:extLst>
              <a:ext uri="{FF2B5EF4-FFF2-40B4-BE49-F238E27FC236}">
                <a16:creationId xmlns:a16="http://schemas.microsoft.com/office/drawing/2014/main" id="{29F39987-87FA-1BA9-B4C1-FAF11DD7B7CC}"/>
              </a:ext>
            </a:extLst>
          </p:cNvPr>
          <p:cNvSpPr txBox="1"/>
          <p:nvPr/>
        </p:nvSpPr>
        <p:spPr>
          <a:xfrm>
            <a:off x="10079095" y="4860316"/>
            <a:ext cx="2110829" cy="830997"/>
          </a:xfrm>
          <a:prstGeom prst="rect">
            <a:avLst/>
          </a:prstGeom>
          <a:noFill/>
        </p:spPr>
        <p:txBody>
          <a:bodyPr wrap="square" rtlCol="0">
            <a:spAutoFit/>
          </a:bodyPr>
          <a:lstStyle/>
          <a:p>
            <a:pPr algn="ctr"/>
            <a:r>
              <a:rPr kumimoji="1" lang="en-US" altLang="ja-JP" sz="1600" b="1" dirty="0">
                <a:solidFill>
                  <a:schemeClr val="accent1"/>
                </a:solidFill>
              </a:rPr>
              <a:t>Water quality and flow rate to be maintained</a:t>
            </a:r>
            <a:endParaRPr kumimoji="1" lang="ja-JP" altLang="en-US" sz="1600" b="1" dirty="0">
              <a:solidFill>
                <a:schemeClr val="accent1"/>
              </a:solidFill>
            </a:endParaRPr>
          </a:p>
        </p:txBody>
      </p:sp>
      <p:sp>
        <p:nvSpPr>
          <p:cNvPr id="34" name="吹き出し: 角を丸めた四角形 33">
            <a:extLst>
              <a:ext uri="{FF2B5EF4-FFF2-40B4-BE49-F238E27FC236}">
                <a16:creationId xmlns:a16="http://schemas.microsoft.com/office/drawing/2014/main" id="{BE5D901F-80B7-6108-081F-8731936CFE66}"/>
              </a:ext>
            </a:extLst>
          </p:cNvPr>
          <p:cNvSpPr/>
          <p:nvPr/>
        </p:nvSpPr>
        <p:spPr>
          <a:xfrm>
            <a:off x="1700126" y="5576329"/>
            <a:ext cx="3126963" cy="1083307"/>
          </a:xfrm>
          <a:prstGeom prst="wedgeRoundRectCallout">
            <a:avLst>
              <a:gd name="adj1" fmla="val 35823"/>
              <a:gd name="adj2" fmla="val -64547"/>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en-US" altLang="ja-JP" dirty="0">
                <a:solidFill>
                  <a:schemeClr val="tx1"/>
                </a:solidFill>
              </a:rPr>
              <a:t>Clogging due to fouling
Scaling by crystallization
Bio-fouling by deposit</a:t>
            </a:r>
            <a:endParaRPr kumimoji="1" lang="ja-JP" altLang="en-US" sz="1600" dirty="0">
              <a:solidFill>
                <a:schemeClr val="tx1"/>
              </a:solidFill>
            </a:endParaRPr>
          </a:p>
        </p:txBody>
      </p:sp>
    </p:spTree>
    <p:extLst>
      <p:ext uri="{BB962C8B-B14F-4D97-AF65-F5344CB8AC3E}">
        <p14:creationId xmlns:p14="http://schemas.microsoft.com/office/powerpoint/2010/main" val="13398668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50825"/>
            <a:ext cx="11400125" cy="518094"/>
          </a:xfrm>
        </p:spPr>
        <p:txBody>
          <a:bodyPr/>
          <a:lstStyle/>
          <a:p>
            <a:r>
              <a:rPr lang="en-US" altLang="ja-JP" dirty="0"/>
              <a:t>Metaheuristic Algorithm</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30</a:t>
            </a:fld>
            <a:endParaRPr kumimoji="1" lang="ja-JP" altLang="en-US"/>
          </a:p>
        </p:txBody>
      </p:sp>
      <p:sp>
        <p:nvSpPr>
          <p:cNvPr id="26" name="テキスト ボックス 25">
            <a:extLst>
              <a:ext uri="{FF2B5EF4-FFF2-40B4-BE49-F238E27FC236}">
                <a16:creationId xmlns:a16="http://schemas.microsoft.com/office/drawing/2014/main" id="{878A06C2-9BE0-4228-8673-300CDCCC55B4}"/>
              </a:ext>
            </a:extLst>
          </p:cNvPr>
          <p:cNvSpPr txBox="1"/>
          <p:nvPr/>
        </p:nvSpPr>
        <p:spPr>
          <a:xfrm>
            <a:off x="571984" y="-20412"/>
            <a:ext cx="5423558"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Simulation &gt; Optimizer</a:t>
            </a:r>
            <a:endParaRPr kumimoji="1" lang="ja-JP" altLang="en-US" sz="1600" b="1" dirty="0">
              <a:solidFill>
                <a:schemeClr val="bg1"/>
              </a:solidFill>
            </a:endParaRPr>
          </a:p>
        </p:txBody>
      </p:sp>
      <mc:AlternateContent xmlns:mc="http://schemas.openxmlformats.org/markup-compatibility/2006" xmlns:a14="http://schemas.microsoft.com/office/drawing/2010/main">
        <mc:Choice Requires="a14">
          <p:sp>
            <p:nvSpPr>
              <p:cNvPr id="24" name="テキスト プレースホルダー 5">
                <a:extLst>
                  <a:ext uri="{FF2B5EF4-FFF2-40B4-BE49-F238E27FC236}">
                    <a16:creationId xmlns:a16="http://schemas.microsoft.com/office/drawing/2014/main" id="{AD62E2DF-BC2C-9323-A287-EEAF3ACEE215}"/>
                  </a:ext>
                </a:extLst>
              </p:cNvPr>
              <p:cNvSpPr>
                <a:spLocks noGrp="1"/>
              </p:cNvSpPr>
              <p:nvPr>
                <p:ph type="body" sz="quarter" idx="11"/>
              </p:nvPr>
            </p:nvSpPr>
            <p:spPr>
              <a:xfrm>
                <a:off x="517055" y="940286"/>
                <a:ext cx="11341887" cy="600165"/>
              </a:xfrm>
            </p:spPr>
            <p:txBody>
              <a:bodyPr/>
              <a:lstStyle/>
              <a:p>
                <a:r>
                  <a:rPr lang="en-US" altLang="ja-JP" dirty="0"/>
                  <a:t>We use the combined algorithm with SHADE and the feasibility rule.</a:t>
                </a:r>
              </a:p>
              <a:p>
                <a:pPr lvl="1"/>
                <a:r>
                  <a:rPr lang="en-US" altLang="ja-JP" dirty="0"/>
                  <a:t>SHADE</a:t>
                </a:r>
                <a:r>
                  <a:rPr lang="en-US" altLang="ja-JP" sz="1600" dirty="0"/>
                  <a:t>[1]</a:t>
                </a:r>
                <a:r>
                  <a:rPr lang="en-US" altLang="ja-JP" dirty="0"/>
                  <a:t> is the state-of the art solver in the black-box optimization field.</a:t>
                </a:r>
              </a:p>
              <a:p>
                <a:pPr lvl="1"/>
                <a:r>
                  <a:rPr lang="en-US" altLang="ja-JP" dirty="0"/>
                  <a:t>Metaheuristic algorithm + CHT considers both of the objective function value </a:t>
                </a:r>
                <a14:m>
                  <m:oMath xmlns:m="http://schemas.openxmlformats.org/officeDocument/2006/math">
                    <m:r>
                      <a:rPr kumimoji="1" lang="en-US" altLang="ja-JP" sz="2000" b="0" i="1" smtClean="0">
                        <a:solidFill>
                          <a:schemeClr val="tx1"/>
                        </a:solidFill>
                        <a:latin typeface="Cambria Math" panose="02040503050406030204" pitchFamily="18" charset="0"/>
                      </a:rPr>
                      <m:t>𝑓</m:t>
                    </m:r>
                  </m:oMath>
                </a14:m>
                <a:r>
                  <a:rPr lang="en-US" altLang="ja-JP" dirty="0"/>
                  <a:t> and the constraint violation </a:t>
                </a:r>
                <a14:m>
                  <m:oMath xmlns:m="http://schemas.openxmlformats.org/officeDocument/2006/math">
                    <m:r>
                      <a:rPr lang="en-US" altLang="ja-JP" b="0" i="1" smtClean="0">
                        <a:latin typeface="Cambria Math" panose="02040503050406030204" pitchFamily="18" charset="0"/>
                      </a:rPr>
                      <m:t>𝑣</m:t>
                    </m:r>
                  </m:oMath>
                </a14:m>
                <a:r>
                  <a:rPr lang="en-US" altLang="ja-JP" dirty="0"/>
                  <a:t>.</a:t>
                </a:r>
              </a:p>
            </p:txBody>
          </p:sp>
        </mc:Choice>
        <mc:Fallback xmlns="">
          <p:sp>
            <p:nvSpPr>
              <p:cNvPr id="24" name="テキスト プレースホルダー 5">
                <a:extLst>
                  <a:ext uri="{FF2B5EF4-FFF2-40B4-BE49-F238E27FC236}">
                    <a16:creationId xmlns:a16="http://schemas.microsoft.com/office/drawing/2014/main" id="{AD62E2DF-BC2C-9323-A287-EEAF3ACEE215}"/>
                  </a:ext>
                </a:extLst>
              </p:cNvPr>
              <p:cNvSpPr>
                <a:spLocks noGrp="1" noRot="1" noChangeAspect="1" noMove="1" noResize="1" noEditPoints="1" noAdjustHandles="1" noChangeArrowheads="1" noChangeShapeType="1" noTextEdit="1"/>
              </p:cNvSpPr>
              <p:nvPr>
                <p:ph type="body" sz="quarter" idx="11"/>
              </p:nvPr>
            </p:nvSpPr>
            <p:spPr>
              <a:xfrm>
                <a:off x="517055" y="940286"/>
                <a:ext cx="11341887" cy="600165"/>
              </a:xfrm>
              <a:blipFill>
                <a:blip r:embed="rId3"/>
                <a:stretch>
                  <a:fillRect l="-753" t="-13131" b="-190909"/>
                </a:stretch>
              </a:blipFill>
            </p:spPr>
            <p:txBody>
              <a:bodyPr/>
              <a:lstStyle/>
              <a:p>
                <a:r>
                  <a:rPr lang="ja-JP" altLang="en-US">
                    <a:noFill/>
                  </a:rPr>
                  <a:t> </a:t>
                </a:r>
              </a:p>
            </p:txBody>
          </p:sp>
        </mc:Fallback>
      </mc:AlternateContent>
      <p:sp>
        <p:nvSpPr>
          <p:cNvPr id="2" name="正方形/長方形 1">
            <a:extLst>
              <a:ext uri="{FF2B5EF4-FFF2-40B4-BE49-F238E27FC236}">
                <a16:creationId xmlns:a16="http://schemas.microsoft.com/office/drawing/2014/main" id="{98BE9770-8004-D725-2165-B92D0E6C049C}"/>
              </a:ext>
            </a:extLst>
          </p:cNvPr>
          <p:cNvSpPr/>
          <p:nvPr/>
        </p:nvSpPr>
        <p:spPr>
          <a:xfrm>
            <a:off x="5142140" y="3557772"/>
            <a:ext cx="2535009" cy="60016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Unconstrained Prob.</a:t>
            </a:r>
            <a:endParaRPr kumimoji="1" lang="ja-JP" altLang="en-US" b="1" dirty="0">
              <a:solidFill>
                <a:schemeClr val="bg1"/>
              </a:solidFill>
            </a:endParaRPr>
          </a:p>
        </p:txBody>
      </p:sp>
      <p:sp>
        <p:nvSpPr>
          <p:cNvPr id="4" name="正方形/長方形 3">
            <a:extLst>
              <a:ext uri="{FF2B5EF4-FFF2-40B4-BE49-F238E27FC236}">
                <a16:creationId xmlns:a16="http://schemas.microsoft.com/office/drawing/2014/main" id="{8D27A57D-36D4-0D24-1CC5-6F4ECC8050D9}"/>
              </a:ext>
            </a:extLst>
          </p:cNvPr>
          <p:cNvSpPr/>
          <p:nvPr/>
        </p:nvSpPr>
        <p:spPr>
          <a:xfrm>
            <a:off x="8471583" y="3546396"/>
            <a:ext cx="2535008" cy="60016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Constrained Prob.</a:t>
            </a:r>
            <a:endParaRPr kumimoji="1" lang="ja-JP" altLang="en-US" b="1" dirty="0">
              <a:solidFill>
                <a:schemeClr val="bg1"/>
              </a:solidFill>
            </a:endParaRPr>
          </a:p>
        </p:txBody>
      </p:sp>
      <p:sp>
        <p:nvSpPr>
          <p:cNvPr id="6" name="テキスト ボックス 5">
            <a:extLst>
              <a:ext uri="{FF2B5EF4-FFF2-40B4-BE49-F238E27FC236}">
                <a16:creationId xmlns:a16="http://schemas.microsoft.com/office/drawing/2014/main" id="{A6B66176-490F-A80D-55B8-027ED4D31354}"/>
              </a:ext>
            </a:extLst>
          </p:cNvPr>
          <p:cNvSpPr txBox="1"/>
          <p:nvPr/>
        </p:nvSpPr>
        <p:spPr>
          <a:xfrm>
            <a:off x="5451495" y="4428390"/>
            <a:ext cx="1916299" cy="369332"/>
          </a:xfrm>
          <a:prstGeom prst="rect">
            <a:avLst/>
          </a:prstGeom>
          <a:noFill/>
        </p:spPr>
        <p:txBody>
          <a:bodyPr wrap="square" rtlCol="0">
            <a:spAutoFit/>
          </a:bodyPr>
          <a:lstStyle/>
          <a:p>
            <a:pPr algn="ctr"/>
            <a:r>
              <a:rPr kumimoji="1" lang="en-US" altLang="ja-JP" sz="1800" b="0" dirty="0">
                <a:solidFill>
                  <a:schemeClr val="tx1"/>
                </a:solidFill>
              </a:rPr>
              <a:t>SHADE, GA etc.</a:t>
            </a:r>
            <a:endParaRPr kumimoji="1" lang="ja-JP" altLang="en-US" dirty="0">
              <a:solidFill>
                <a:schemeClr val="tx1"/>
              </a:solidFill>
            </a:endParaRPr>
          </a:p>
        </p:txBody>
      </p:sp>
      <p:sp>
        <p:nvSpPr>
          <p:cNvPr id="11" name="正方形/長方形 10">
            <a:extLst>
              <a:ext uri="{FF2B5EF4-FFF2-40B4-BE49-F238E27FC236}">
                <a16:creationId xmlns:a16="http://schemas.microsoft.com/office/drawing/2014/main" id="{3DEBF97A-C574-5E0F-B043-EDC52C49D165}"/>
              </a:ext>
            </a:extLst>
          </p:cNvPr>
          <p:cNvSpPr/>
          <p:nvPr/>
        </p:nvSpPr>
        <p:spPr>
          <a:xfrm>
            <a:off x="898055" y="4312974"/>
            <a:ext cx="3692995" cy="60016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b="0" dirty="0">
                <a:solidFill>
                  <a:schemeClr val="bg1"/>
                </a:solidFill>
              </a:rPr>
              <a:t>Metaheuristics Algorithm</a:t>
            </a:r>
            <a:endParaRPr kumimoji="1" lang="ja-JP" altLang="en-US" dirty="0">
              <a:solidFill>
                <a:schemeClr val="bg1"/>
              </a:solidFill>
            </a:endParaRPr>
          </a:p>
        </p:txBody>
      </p:sp>
      <p:sp>
        <p:nvSpPr>
          <p:cNvPr id="12" name="正方形/長方形 11">
            <a:extLst>
              <a:ext uri="{FF2B5EF4-FFF2-40B4-BE49-F238E27FC236}">
                <a16:creationId xmlns:a16="http://schemas.microsoft.com/office/drawing/2014/main" id="{1E56A158-01B4-1AA7-A486-2B789C06A6E5}"/>
              </a:ext>
            </a:extLst>
          </p:cNvPr>
          <p:cNvSpPr/>
          <p:nvPr/>
        </p:nvSpPr>
        <p:spPr>
          <a:xfrm>
            <a:off x="898055" y="5197970"/>
            <a:ext cx="3692995" cy="60016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b="0" dirty="0">
                <a:solidFill>
                  <a:schemeClr val="bg1"/>
                </a:solidFill>
              </a:rPr>
              <a:t>Constraint Handling Techniques (CHTs)</a:t>
            </a:r>
            <a:endParaRPr kumimoji="1" lang="ja-JP" altLang="en-US" dirty="0">
              <a:solidFill>
                <a:schemeClr val="bg1"/>
              </a:solidFill>
            </a:endParaRPr>
          </a:p>
        </p:txBody>
      </p:sp>
      <p:sp>
        <p:nvSpPr>
          <p:cNvPr id="13" name="テキスト ボックス 12">
            <a:extLst>
              <a:ext uri="{FF2B5EF4-FFF2-40B4-BE49-F238E27FC236}">
                <a16:creationId xmlns:a16="http://schemas.microsoft.com/office/drawing/2014/main" id="{9158151D-A391-8361-1FC5-1AFE66F2D3BF}"/>
              </a:ext>
            </a:extLst>
          </p:cNvPr>
          <p:cNvSpPr txBox="1"/>
          <p:nvPr/>
        </p:nvSpPr>
        <p:spPr>
          <a:xfrm>
            <a:off x="5451495" y="5313386"/>
            <a:ext cx="1916299" cy="369332"/>
          </a:xfrm>
          <a:prstGeom prst="rect">
            <a:avLst/>
          </a:prstGeom>
          <a:noFill/>
        </p:spPr>
        <p:txBody>
          <a:bodyPr wrap="square" rtlCol="0">
            <a:spAutoFit/>
          </a:bodyPr>
          <a:lstStyle/>
          <a:p>
            <a:pPr algn="ctr"/>
            <a:r>
              <a:rPr kumimoji="1" lang="en-US" altLang="ja-JP" sz="1800" b="0" dirty="0">
                <a:solidFill>
                  <a:schemeClr val="tx1"/>
                </a:solidFill>
              </a:rPr>
              <a:t>None</a:t>
            </a:r>
            <a:endParaRPr kumimoji="1" lang="ja-JP" altLang="en-US" dirty="0">
              <a:solidFill>
                <a:schemeClr val="tx1"/>
              </a:solidFill>
            </a:endParaRPr>
          </a:p>
        </p:txBody>
      </p:sp>
      <p:sp>
        <p:nvSpPr>
          <p:cNvPr id="15" name="テキスト ボックス 14">
            <a:extLst>
              <a:ext uri="{FF2B5EF4-FFF2-40B4-BE49-F238E27FC236}">
                <a16:creationId xmlns:a16="http://schemas.microsoft.com/office/drawing/2014/main" id="{BED1089D-2661-4E3A-9028-358266FEA121}"/>
              </a:ext>
            </a:extLst>
          </p:cNvPr>
          <p:cNvSpPr txBox="1"/>
          <p:nvPr/>
        </p:nvSpPr>
        <p:spPr>
          <a:xfrm>
            <a:off x="8780938" y="4428390"/>
            <a:ext cx="1916299" cy="369332"/>
          </a:xfrm>
          <a:prstGeom prst="rect">
            <a:avLst/>
          </a:prstGeom>
          <a:noFill/>
        </p:spPr>
        <p:txBody>
          <a:bodyPr wrap="square" rtlCol="0">
            <a:spAutoFit/>
          </a:bodyPr>
          <a:lstStyle/>
          <a:p>
            <a:pPr algn="ctr"/>
            <a:r>
              <a:rPr kumimoji="1" lang="en-US" altLang="ja-JP" sz="1800" b="0" dirty="0">
                <a:solidFill>
                  <a:srgbClr val="FF0000"/>
                </a:solidFill>
              </a:rPr>
              <a:t>SHADE</a:t>
            </a:r>
            <a:r>
              <a:rPr kumimoji="1" lang="en-US" altLang="ja-JP" sz="1800" b="0" dirty="0">
                <a:solidFill>
                  <a:schemeClr val="tx1"/>
                </a:solidFill>
              </a:rPr>
              <a:t>, GA etc.</a:t>
            </a:r>
            <a:endParaRPr kumimoji="1" lang="ja-JP" altLang="en-US" dirty="0">
              <a:solidFill>
                <a:schemeClr val="tx1"/>
              </a:solidFill>
            </a:endParaRPr>
          </a:p>
        </p:txBody>
      </p:sp>
      <p:sp>
        <p:nvSpPr>
          <p:cNvPr id="16" name="テキスト ボックス 15">
            <a:extLst>
              <a:ext uri="{FF2B5EF4-FFF2-40B4-BE49-F238E27FC236}">
                <a16:creationId xmlns:a16="http://schemas.microsoft.com/office/drawing/2014/main" id="{4A1157CA-DD84-AA96-EC86-192683E04770}"/>
              </a:ext>
            </a:extLst>
          </p:cNvPr>
          <p:cNvSpPr txBox="1"/>
          <p:nvPr/>
        </p:nvSpPr>
        <p:spPr>
          <a:xfrm>
            <a:off x="8586562" y="5174886"/>
            <a:ext cx="2305050" cy="646331"/>
          </a:xfrm>
          <a:prstGeom prst="rect">
            <a:avLst/>
          </a:prstGeom>
          <a:noFill/>
        </p:spPr>
        <p:txBody>
          <a:bodyPr wrap="square" rtlCol="0">
            <a:spAutoFit/>
          </a:bodyPr>
          <a:lstStyle/>
          <a:p>
            <a:pPr algn="ctr"/>
            <a:r>
              <a:rPr kumimoji="1" lang="en-US" altLang="ja-JP" sz="1800" b="0" dirty="0">
                <a:solidFill>
                  <a:srgbClr val="FF0000"/>
                </a:solidFill>
              </a:rPr>
              <a:t>Feasibility Rule</a:t>
            </a:r>
            <a:r>
              <a:rPr kumimoji="1" lang="en-US" altLang="ja-JP" sz="1800" b="0" dirty="0"/>
              <a:t>, Static Penalty etc.</a:t>
            </a:r>
            <a:endParaRPr kumimoji="1" lang="ja-JP" altLang="en-US" dirty="0"/>
          </a:p>
        </p:txBody>
      </p:sp>
      <p:sp>
        <p:nvSpPr>
          <p:cNvPr id="7" name="テキスト ボックス 6">
            <a:extLst>
              <a:ext uri="{FF2B5EF4-FFF2-40B4-BE49-F238E27FC236}">
                <a16:creationId xmlns:a16="http://schemas.microsoft.com/office/drawing/2014/main" id="{03FCE078-7B57-8D94-83CC-1D9BB6FAD448}"/>
              </a:ext>
            </a:extLst>
          </p:cNvPr>
          <p:cNvSpPr txBox="1"/>
          <p:nvPr/>
        </p:nvSpPr>
        <p:spPr>
          <a:xfrm>
            <a:off x="9538506" y="4782669"/>
            <a:ext cx="401162" cy="461665"/>
          </a:xfrm>
          <a:prstGeom prst="rect">
            <a:avLst/>
          </a:prstGeom>
          <a:noFill/>
        </p:spPr>
        <p:txBody>
          <a:bodyPr wrap="square" rtlCol="0">
            <a:spAutoFit/>
          </a:bodyPr>
          <a:lstStyle/>
          <a:p>
            <a:pPr algn="ctr"/>
            <a:r>
              <a:rPr kumimoji="1" lang="en-US" altLang="ja-JP" sz="2400" dirty="0"/>
              <a:t>+</a:t>
            </a:r>
            <a:endParaRPr kumimoji="1" lang="ja-JP" altLang="en-US" sz="2400" dirty="0">
              <a:solidFill>
                <a:schemeClr val="tx1"/>
              </a:solidFill>
            </a:endParaRP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0FB42782-B308-EF0B-C683-8F5DB0D13A1D}"/>
                  </a:ext>
                </a:extLst>
              </p:cNvPr>
              <p:cNvSpPr txBox="1"/>
              <p:nvPr/>
            </p:nvSpPr>
            <p:spPr>
              <a:xfrm>
                <a:off x="8708363" y="2707103"/>
                <a:ext cx="2131871"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𝑣</m:t>
                      </m:r>
                      <m:d>
                        <m:dPr>
                          <m:ctrlPr>
                            <a:rPr lang="en-US" altLang="ja-JP" sz="1600" b="0" i="1" smtClean="0">
                              <a:latin typeface="Cambria Math" panose="02040503050406030204" pitchFamily="18" charset="0"/>
                            </a:rPr>
                          </m:ctrlPr>
                        </m:dPr>
                        <m:e>
                          <m:r>
                            <a:rPr lang="en-US" altLang="ja-JP" sz="1600" b="1" i="1" smtClean="0">
                              <a:latin typeface="Cambria Math" panose="02040503050406030204" pitchFamily="18" charset="0"/>
                            </a:rPr>
                            <m:t>𝒙</m:t>
                          </m:r>
                        </m:e>
                      </m:d>
                      <m:r>
                        <a:rPr lang="en-US" altLang="ja-JP" sz="1600" b="0" i="1" smtClean="0">
                          <a:latin typeface="Cambria Math" panose="02040503050406030204" pitchFamily="18" charset="0"/>
                        </a:rPr>
                        <m:t>=</m:t>
                      </m:r>
                      <m:func>
                        <m:funcPr>
                          <m:ctrlPr>
                            <a:rPr lang="en-US" altLang="ja-JP" sz="1600" b="0" i="1" smtClean="0">
                              <a:latin typeface="Cambria Math" panose="02040503050406030204" pitchFamily="18" charset="0"/>
                            </a:rPr>
                          </m:ctrlPr>
                        </m:funcPr>
                        <m:fName>
                          <m:r>
                            <m:rPr>
                              <m:sty m:val="p"/>
                            </m:rPr>
                            <a:rPr lang="en-US" altLang="ja-JP" sz="1600" i="0" smtClean="0">
                              <a:latin typeface="Cambria Math" panose="02040503050406030204" pitchFamily="18" charset="0"/>
                            </a:rPr>
                            <m:t>min</m:t>
                          </m:r>
                        </m:fName>
                        <m:e>
                          <m:r>
                            <a:rPr lang="en-US" altLang="ja-JP" sz="1600" i="1">
                              <a:latin typeface="Cambria Math" panose="02040503050406030204" pitchFamily="18" charset="0"/>
                            </a:rPr>
                            <m:t>{</m:t>
                          </m:r>
                          <m:r>
                            <a:rPr lang="en-US" altLang="ja-JP" sz="1600" i="1">
                              <a:latin typeface="Cambria Math" panose="02040503050406030204" pitchFamily="18" charset="0"/>
                            </a:rPr>
                            <m:t>𝑔</m:t>
                          </m:r>
                          <m:d>
                            <m:dPr>
                              <m:ctrlPr>
                                <a:rPr lang="en-US" altLang="ja-JP" sz="1600" i="1">
                                  <a:latin typeface="Cambria Math" panose="02040503050406030204" pitchFamily="18" charset="0"/>
                                </a:rPr>
                              </m:ctrlPr>
                            </m:dPr>
                            <m:e>
                              <m:r>
                                <a:rPr lang="en-US" altLang="ja-JP" sz="1600" b="1" i="1">
                                  <a:latin typeface="Cambria Math" panose="02040503050406030204" pitchFamily="18" charset="0"/>
                                </a:rPr>
                                <m:t>𝒙</m:t>
                              </m:r>
                            </m:e>
                          </m:d>
                          <m:r>
                            <a:rPr lang="en-US" altLang="ja-JP" sz="1600" b="0" i="1" smtClean="0">
                              <a:latin typeface="Cambria Math" panose="02040503050406030204" pitchFamily="18" charset="0"/>
                            </a:rPr>
                            <m:t>, 0}</m:t>
                          </m:r>
                        </m:e>
                      </m:func>
                    </m:oMath>
                  </m:oMathPara>
                </a14:m>
                <a:endParaRPr kumimoji="1" lang="ja-JP" altLang="en-US" sz="1600" dirty="0"/>
              </a:p>
            </p:txBody>
          </p:sp>
        </mc:Choice>
        <mc:Fallback xmlns="">
          <p:sp>
            <p:nvSpPr>
              <p:cNvPr id="8" name="テキスト ボックス 7">
                <a:extLst>
                  <a:ext uri="{FF2B5EF4-FFF2-40B4-BE49-F238E27FC236}">
                    <a16:creationId xmlns:a16="http://schemas.microsoft.com/office/drawing/2014/main" id="{0FB42782-B308-EF0B-C683-8F5DB0D13A1D}"/>
                  </a:ext>
                </a:extLst>
              </p:cNvPr>
              <p:cNvSpPr txBox="1">
                <a:spLocks noRot="1" noChangeAspect="1" noMove="1" noResize="1" noEditPoints="1" noAdjustHandles="1" noChangeArrowheads="1" noChangeShapeType="1" noTextEdit="1"/>
              </p:cNvSpPr>
              <p:nvPr/>
            </p:nvSpPr>
            <p:spPr>
              <a:xfrm>
                <a:off x="8708363" y="2707103"/>
                <a:ext cx="2131871" cy="338554"/>
              </a:xfrm>
              <a:prstGeom prst="rect">
                <a:avLst/>
              </a:prstGeom>
              <a:blipFill>
                <a:blip r:embed="rId4"/>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18D79BCA-F502-B577-9C37-7DB14F6F081A}"/>
                  </a:ext>
                </a:extLst>
              </p:cNvPr>
              <p:cNvSpPr txBox="1"/>
              <p:nvPr/>
            </p:nvSpPr>
            <p:spPr>
              <a:xfrm>
                <a:off x="2704506" y="2707103"/>
                <a:ext cx="1378197"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𝑔</m:t>
                      </m:r>
                      <m:d>
                        <m:dPr>
                          <m:ctrlPr>
                            <a:rPr lang="en-US" altLang="ja-JP" sz="1600" b="0" i="1" smtClean="0">
                              <a:latin typeface="Cambria Math" panose="02040503050406030204" pitchFamily="18" charset="0"/>
                            </a:rPr>
                          </m:ctrlPr>
                        </m:dPr>
                        <m:e>
                          <m:r>
                            <a:rPr lang="en-US" altLang="ja-JP" sz="1600" b="1" i="1" smtClean="0">
                              <a:latin typeface="Cambria Math" panose="02040503050406030204" pitchFamily="18" charset="0"/>
                            </a:rPr>
                            <m:t>𝒙</m:t>
                          </m:r>
                        </m:e>
                      </m:d>
                      <m:r>
                        <a:rPr lang="en-US" altLang="ja-JP" sz="1600" b="0" i="1" smtClean="0">
                          <a:latin typeface="Cambria Math" panose="02040503050406030204" pitchFamily="18" charset="0"/>
                        </a:rPr>
                        <m:t>≤</m:t>
                      </m:r>
                      <m:r>
                        <a:rPr lang="en-US" altLang="ja-JP" sz="1600" i="1" smtClean="0">
                          <a:latin typeface="Cambria Math" panose="02040503050406030204" pitchFamily="18" charset="0"/>
                        </a:rPr>
                        <m:t>0</m:t>
                      </m:r>
                    </m:oMath>
                  </m:oMathPara>
                </a14:m>
                <a:endParaRPr kumimoji="1" lang="ja-JP" altLang="en-US" sz="1600" dirty="0"/>
              </a:p>
            </p:txBody>
          </p:sp>
        </mc:Choice>
        <mc:Fallback xmlns="">
          <p:sp>
            <p:nvSpPr>
              <p:cNvPr id="9" name="テキスト ボックス 8">
                <a:extLst>
                  <a:ext uri="{FF2B5EF4-FFF2-40B4-BE49-F238E27FC236}">
                    <a16:creationId xmlns:a16="http://schemas.microsoft.com/office/drawing/2014/main" id="{18D79BCA-F502-B577-9C37-7DB14F6F081A}"/>
                  </a:ext>
                </a:extLst>
              </p:cNvPr>
              <p:cNvSpPr txBox="1">
                <a:spLocks noRot="1" noChangeAspect="1" noMove="1" noResize="1" noEditPoints="1" noAdjustHandles="1" noChangeArrowheads="1" noChangeShapeType="1" noTextEdit="1"/>
              </p:cNvSpPr>
              <p:nvPr/>
            </p:nvSpPr>
            <p:spPr>
              <a:xfrm>
                <a:off x="2704506" y="2707103"/>
                <a:ext cx="1378197" cy="338554"/>
              </a:xfrm>
              <a:prstGeom prst="rect">
                <a:avLst/>
              </a:prstGeom>
              <a:blipFill>
                <a:blip r:embed="rId5"/>
                <a:stretch>
                  <a:fillRect b="-5357"/>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4FC3570D-2F55-199A-2F32-4D3C249BC804}"/>
              </a:ext>
            </a:extLst>
          </p:cNvPr>
          <p:cNvSpPr txBox="1"/>
          <p:nvPr/>
        </p:nvSpPr>
        <p:spPr>
          <a:xfrm>
            <a:off x="1456869" y="2691714"/>
            <a:ext cx="1504933" cy="369332"/>
          </a:xfrm>
          <a:prstGeom prst="rect">
            <a:avLst/>
          </a:prstGeom>
          <a:noFill/>
        </p:spPr>
        <p:txBody>
          <a:bodyPr wrap="square" rtlCol="0">
            <a:spAutoFit/>
          </a:bodyPr>
          <a:lstStyle/>
          <a:p>
            <a:pPr algn="ctr"/>
            <a:r>
              <a:rPr kumimoji="1" lang="en-US" altLang="ja-JP" sz="1800" b="0" dirty="0">
                <a:solidFill>
                  <a:schemeClr val="tx1"/>
                </a:solidFill>
              </a:rPr>
              <a:t>Constraints:</a:t>
            </a:r>
            <a:endParaRPr kumimoji="1" lang="ja-JP" altLang="en-US" dirty="0">
              <a:solidFill>
                <a:schemeClr val="tx1"/>
              </a:solidFill>
            </a:endParaRPr>
          </a:p>
        </p:txBody>
      </p:sp>
      <p:sp>
        <p:nvSpPr>
          <p:cNvPr id="14" name="テキスト ボックス 13">
            <a:extLst>
              <a:ext uri="{FF2B5EF4-FFF2-40B4-BE49-F238E27FC236}">
                <a16:creationId xmlns:a16="http://schemas.microsoft.com/office/drawing/2014/main" id="{D0E4DF68-5A89-4665-2E0A-8103E3713CFF}"/>
              </a:ext>
            </a:extLst>
          </p:cNvPr>
          <p:cNvSpPr txBox="1"/>
          <p:nvPr/>
        </p:nvSpPr>
        <p:spPr>
          <a:xfrm>
            <a:off x="5476211" y="2691714"/>
            <a:ext cx="3401089" cy="369332"/>
          </a:xfrm>
          <a:prstGeom prst="rect">
            <a:avLst/>
          </a:prstGeom>
          <a:noFill/>
        </p:spPr>
        <p:txBody>
          <a:bodyPr wrap="square" rtlCol="0">
            <a:spAutoFit/>
          </a:bodyPr>
          <a:lstStyle/>
          <a:p>
            <a:pPr algn="ctr"/>
            <a:r>
              <a:rPr kumimoji="1" lang="en-US" altLang="ja-JP" sz="1800" b="0" dirty="0">
                <a:solidFill>
                  <a:schemeClr val="tx1"/>
                </a:solidFill>
              </a:rPr>
              <a:t>Amount of Constraint Violation:</a:t>
            </a:r>
            <a:endParaRPr kumimoji="1" lang="ja-JP" altLang="en-US" dirty="0">
              <a:solidFill>
                <a:schemeClr val="tx1"/>
              </a:solidFill>
            </a:endParaRPr>
          </a:p>
        </p:txBody>
      </p:sp>
      <p:sp>
        <p:nvSpPr>
          <p:cNvPr id="17" name="二等辺三角形 16">
            <a:extLst>
              <a:ext uri="{FF2B5EF4-FFF2-40B4-BE49-F238E27FC236}">
                <a16:creationId xmlns:a16="http://schemas.microsoft.com/office/drawing/2014/main" id="{BBADDAE0-2535-CB8F-BD35-5AE6A7C344BC}"/>
              </a:ext>
            </a:extLst>
          </p:cNvPr>
          <p:cNvSpPr/>
          <p:nvPr/>
        </p:nvSpPr>
        <p:spPr>
          <a:xfrm rot="16200000" flipV="1">
            <a:off x="4611989" y="2689840"/>
            <a:ext cx="478612" cy="386226"/>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テキスト ボックス 17">
            <a:extLst>
              <a:ext uri="{FF2B5EF4-FFF2-40B4-BE49-F238E27FC236}">
                <a16:creationId xmlns:a16="http://schemas.microsoft.com/office/drawing/2014/main" id="{9FA561EA-00D2-C260-F0AE-3009829569C7}"/>
              </a:ext>
            </a:extLst>
          </p:cNvPr>
          <p:cNvSpPr txBox="1"/>
          <p:nvPr/>
        </p:nvSpPr>
        <p:spPr>
          <a:xfrm>
            <a:off x="298876" y="5952717"/>
            <a:ext cx="6983851" cy="276999"/>
          </a:xfrm>
          <a:prstGeom prst="rect">
            <a:avLst/>
          </a:prstGeom>
          <a:noFill/>
        </p:spPr>
        <p:txBody>
          <a:bodyPr wrap="square" rtlCol="0">
            <a:spAutoFit/>
          </a:bodyPr>
          <a:lstStyle/>
          <a:p>
            <a:r>
              <a:rPr kumimoji="1" lang="en-US" altLang="ja-JP" sz="1200" dirty="0">
                <a:solidFill>
                  <a:schemeClr val="bg1">
                    <a:lumMod val="50000"/>
                  </a:schemeClr>
                </a:solidFill>
              </a:rPr>
              <a:t>[1] R. Tanabe et al.: “Success-History Based Parameter Adaptation for Differential Evolution” (2013) </a:t>
            </a:r>
            <a:endParaRPr kumimoji="1" lang="ja-JP" altLang="en-US" sz="1200" dirty="0">
              <a:solidFill>
                <a:schemeClr val="bg1">
                  <a:lumMod val="50000"/>
                </a:schemeClr>
              </a:solidFill>
            </a:endParaRPr>
          </a:p>
        </p:txBody>
      </p:sp>
    </p:spTree>
    <p:extLst>
      <p:ext uri="{BB962C8B-B14F-4D97-AF65-F5344CB8AC3E}">
        <p14:creationId xmlns:p14="http://schemas.microsoft.com/office/powerpoint/2010/main" val="21122170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50825"/>
            <a:ext cx="11400125" cy="518094"/>
          </a:xfrm>
        </p:spPr>
        <p:txBody>
          <a:bodyPr/>
          <a:lstStyle/>
          <a:p>
            <a:r>
              <a:rPr lang="en-US" altLang="ja-JP" dirty="0"/>
              <a:t>Constraint Handling Techniques</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31</a:t>
            </a:fld>
            <a:endParaRPr kumimoji="1" lang="ja-JP" altLang="en-US"/>
          </a:p>
        </p:txBody>
      </p:sp>
      <p:sp>
        <p:nvSpPr>
          <p:cNvPr id="26" name="テキスト ボックス 25">
            <a:extLst>
              <a:ext uri="{FF2B5EF4-FFF2-40B4-BE49-F238E27FC236}">
                <a16:creationId xmlns:a16="http://schemas.microsoft.com/office/drawing/2014/main" id="{878A06C2-9BE0-4228-8673-300CDCCC55B4}"/>
              </a:ext>
            </a:extLst>
          </p:cNvPr>
          <p:cNvSpPr txBox="1"/>
          <p:nvPr/>
        </p:nvSpPr>
        <p:spPr>
          <a:xfrm>
            <a:off x="571984" y="-20412"/>
            <a:ext cx="5423558"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Simulation &gt; Optimizer</a:t>
            </a:r>
            <a:endParaRPr kumimoji="1" lang="ja-JP" altLang="en-US" sz="1600" b="1" dirty="0">
              <a:solidFill>
                <a:schemeClr val="bg1"/>
              </a:solidFill>
            </a:endParaRPr>
          </a:p>
        </p:txBody>
      </p:sp>
      <p:sp>
        <p:nvSpPr>
          <p:cNvPr id="6" name="テキスト プレースホルダー 2">
            <a:extLst>
              <a:ext uri="{FF2B5EF4-FFF2-40B4-BE49-F238E27FC236}">
                <a16:creationId xmlns:a16="http://schemas.microsoft.com/office/drawing/2014/main" id="{5E7A3657-5DD7-9BDD-E357-9020FB60E4EE}"/>
              </a:ext>
            </a:extLst>
          </p:cNvPr>
          <p:cNvSpPr txBox="1">
            <a:spLocks/>
          </p:cNvSpPr>
          <p:nvPr/>
        </p:nvSpPr>
        <p:spPr>
          <a:xfrm>
            <a:off x="408178" y="1045840"/>
            <a:ext cx="11509002" cy="54297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CHT is divided into 3 classes</a:t>
            </a:r>
            <a:r>
              <a:rPr lang="en-US" altLang="ja-JP" sz="2000" dirty="0"/>
              <a:t>[2]</a:t>
            </a:r>
            <a:r>
              <a:rPr lang="en-US" altLang="ja-JP" sz="2800" dirty="0"/>
              <a:t>.</a:t>
            </a:r>
          </a:p>
        </p:txBody>
      </p:sp>
      <p:sp>
        <p:nvSpPr>
          <p:cNvPr id="7" name="テキスト ボックス 6">
            <a:extLst>
              <a:ext uri="{FF2B5EF4-FFF2-40B4-BE49-F238E27FC236}">
                <a16:creationId xmlns:a16="http://schemas.microsoft.com/office/drawing/2014/main" id="{FF263E0B-98F3-1199-477D-581EACA00E45}"/>
              </a:ext>
            </a:extLst>
          </p:cNvPr>
          <p:cNvSpPr txBox="1"/>
          <p:nvPr/>
        </p:nvSpPr>
        <p:spPr>
          <a:xfrm>
            <a:off x="5003901" y="4899854"/>
            <a:ext cx="1766917" cy="369332"/>
          </a:xfrm>
          <a:prstGeom prst="rect">
            <a:avLst/>
          </a:prstGeom>
          <a:noFill/>
        </p:spPr>
        <p:txBody>
          <a:bodyPr wrap="square" rtlCol="0">
            <a:spAutoFit/>
          </a:bodyPr>
          <a:lstStyle/>
          <a:p>
            <a:pPr algn="ctr"/>
            <a:r>
              <a:rPr kumimoji="1" lang="en-US" altLang="ja-JP" dirty="0">
                <a:solidFill>
                  <a:srgbClr val="FF0000"/>
                </a:solidFill>
              </a:rPr>
              <a:t>Feasibility Rule</a:t>
            </a:r>
            <a:r>
              <a:rPr kumimoji="1" lang="en-US" altLang="ja-JP" dirty="0"/>
              <a:t>, </a:t>
            </a:r>
            <a:endParaRPr kumimoji="1" lang="ja-JP" altLang="en-US" dirty="0"/>
          </a:p>
        </p:txBody>
      </p:sp>
      <p:sp>
        <p:nvSpPr>
          <p:cNvPr id="8" name="テキスト ボックス 7">
            <a:extLst>
              <a:ext uri="{FF2B5EF4-FFF2-40B4-BE49-F238E27FC236}">
                <a16:creationId xmlns:a16="http://schemas.microsoft.com/office/drawing/2014/main" id="{183CF894-537B-A739-867A-BAF3951372EC}"/>
              </a:ext>
            </a:extLst>
          </p:cNvPr>
          <p:cNvSpPr txBox="1"/>
          <p:nvPr/>
        </p:nvSpPr>
        <p:spPr>
          <a:xfrm>
            <a:off x="2532734" y="4737929"/>
            <a:ext cx="1916299" cy="369332"/>
          </a:xfrm>
          <a:prstGeom prst="rect">
            <a:avLst/>
          </a:prstGeom>
          <a:noFill/>
        </p:spPr>
        <p:txBody>
          <a:bodyPr wrap="square" rtlCol="0">
            <a:spAutoFit/>
          </a:bodyPr>
          <a:lstStyle/>
          <a:p>
            <a:pPr algn="ctr"/>
            <a:r>
              <a:rPr kumimoji="1" lang="en-US" altLang="ja-JP" dirty="0"/>
              <a:t>Death Penalty, </a:t>
            </a:r>
            <a:endParaRPr kumimoji="1" lang="ja-JP" altLang="en-US" dirty="0"/>
          </a:p>
        </p:txBody>
      </p:sp>
      <p:sp>
        <p:nvSpPr>
          <p:cNvPr id="9" name="テキスト ボックス 8">
            <a:extLst>
              <a:ext uri="{FF2B5EF4-FFF2-40B4-BE49-F238E27FC236}">
                <a16:creationId xmlns:a16="http://schemas.microsoft.com/office/drawing/2014/main" id="{0BA6357E-8B1B-F3F7-866A-C4A242D13446}"/>
              </a:ext>
            </a:extLst>
          </p:cNvPr>
          <p:cNvSpPr txBox="1"/>
          <p:nvPr/>
        </p:nvSpPr>
        <p:spPr>
          <a:xfrm>
            <a:off x="8800215" y="4921014"/>
            <a:ext cx="1351994" cy="646331"/>
          </a:xfrm>
          <a:prstGeom prst="rect">
            <a:avLst/>
          </a:prstGeom>
          <a:noFill/>
        </p:spPr>
        <p:txBody>
          <a:bodyPr wrap="square" rtlCol="0">
            <a:spAutoFit/>
          </a:bodyPr>
          <a:lstStyle/>
          <a:p>
            <a:pPr algn="ctr"/>
            <a:r>
              <a:rPr kumimoji="1" lang="en-US" altLang="ja-JP" dirty="0"/>
              <a:t>Two-Phase Framework</a:t>
            </a:r>
            <a:endParaRPr kumimoji="1" lang="ja-JP" altLang="en-US" dirty="0"/>
          </a:p>
        </p:txBody>
      </p:sp>
      <p:sp>
        <p:nvSpPr>
          <p:cNvPr id="10" name="テキスト ボックス 9">
            <a:extLst>
              <a:ext uri="{FF2B5EF4-FFF2-40B4-BE49-F238E27FC236}">
                <a16:creationId xmlns:a16="http://schemas.microsoft.com/office/drawing/2014/main" id="{64093488-DB93-8432-BB8D-FBEBA8954403}"/>
              </a:ext>
            </a:extLst>
          </p:cNvPr>
          <p:cNvSpPr txBox="1"/>
          <p:nvPr/>
        </p:nvSpPr>
        <p:spPr>
          <a:xfrm>
            <a:off x="2532734" y="5106604"/>
            <a:ext cx="1916299" cy="369332"/>
          </a:xfrm>
          <a:prstGeom prst="rect">
            <a:avLst/>
          </a:prstGeom>
          <a:noFill/>
        </p:spPr>
        <p:txBody>
          <a:bodyPr wrap="square" rtlCol="0">
            <a:spAutoFit/>
          </a:bodyPr>
          <a:lstStyle/>
          <a:p>
            <a:pPr algn="ctr"/>
            <a:r>
              <a:rPr kumimoji="1" lang="en-US" altLang="ja-JP" dirty="0"/>
              <a:t>Adaptive Penalty</a:t>
            </a:r>
            <a:endParaRPr kumimoji="1" lang="ja-JP" altLang="en-US" dirty="0"/>
          </a:p>
        </p:txBody>
      </p:sp>
      <p:sp>
        <p:nvSpPr>
          <p:cNvPr id="11" name="テキスト ボックス 10">
            <a:extLst>
              <a:ext uri="{FF2B5EF4-FFF2-40B4-BE49-F238E27FC236}">
                <a16:creationId xmlns:a16="http://schemas.microsoft.com/office/drawing/2014/main" id="{E68BD22A-B3D7-35BE-A5C2-154FFDB0E503}"/>
              </a:ext>
            </a:extLst>
          </p:cNvPr>
          <p:cNvSpPr txBox="1"/>
          <p:nvPr/>
        </p:nvSpPr>
        <p:spPr>
          <a:xfrm>
            <a:off x="10660355" y="4921014"/>
            <a:ext cx="1117341" cy="646331"/>
          </a:xfrm>
          <a:prstGeom prst="rect">
            <a:avLst/>
          </a:prstGeom>
          <a:noFill/>
        </p:spPr>
        <p:txBody>
          <a:bodyPr wrap="square" rtlCol="0">
            <a:spAutoFit/>
          </a:bodyPr>
          <a:lstStyle/>
          <a:p>
            <a:pPr algn="ctr"/>
            <a:r>
              <a:rPr kumimoji="1" lang="en-US" altLang="ja-JP" dirty="0"/>
              <a:t>Adaptive MOEA/D</a:t>
            </a:r>
            <a:endParaRPr kumimoji="1" lang="ja-JP" altLang="en-US" dirty="0"/>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45F825EA-13E7-C4FB-D79D-E615A2F86500}"/>
                  </a:ext>
                </a:extLst>
              </p:cNvPr>
              <p:cNvSpPr txBox="1"/>
              <p:nvPr/>
            </p:nvSpPr>
            <p:spPr>
              <a:xfrm>
                <a:off x="5527054" y="5268529"/>
                <a:ext cx="720610" cy="369332"/>
              </a:xfrm>
              <a:prstGeom prst="rect">
                <a:avLst/>
              </a:prstGeom>
              <a:noFill/>
            </p:spPr>
            <p:txBody>
              <a:bodyPr wrap="square" rtlCol="0">
                <a:spAutoFit/>
              </a:bodyPr>
              <a:lstStyle/>
              <a:p>
                <a:pPr algn="ctr"/>
                <a14:m>
                  <m:oMath xmlns:m="http://schemas.openxmlformats.org/officeDocument/2006/math">
                    <m:r>
                      <a:rPr kumimoji="1" lang="ja-JP" altLang="en-US" sz="1800" b="0" i="1" smtClean="0">
                        <a:latin typeface="Cambria Math" panose="02040503050406030204" pitchFamily="18" charset="0"/>
                      </a:rPr>
                      <m:t>𝜀</m:t>
                    </m:r>
                  </m:oMath>
                </a14:m>
                <a:r>
                  <a:rPr kumimoji="1" lang="en-US" altLang="ja-JP" dirty="0"/>
                  <a:t>CM</a:t>
                </a:r>
                <a:endParaRPr kumimoji="1" lang="ja-JP" altLang="en-US" dirty="0"/>
              </a:p>
            </p:txBody>
          </p:sp>
        </mc:Choice>
        <mc:Fallback xmlns="">
          <p:sp>
            <p:nvSpPr>
              <p:cNvPr id="12" name="テキスト ボックス 11">
                <a:extLst>
                  <a:ext uri="{FF2B5EF4-FFF2-40B4-BE49-F238E27FC236}">
                    <a16:creationId xmlns:a16="http://schemas.microsoft.com/office/drawing/2014/main" id="{45F825EA-13E7-C4FB-D79D-E615A2F86500}"/>
                  </a:ext>
                </a:extLst>
              </p:cNvPr>
              <p:cNvSpPr txBox="1">
                <a:spLocks noRot="1" noChangeAspect="1" noMove="1" noResize="1" noEditPoints="1" noAdjustHandles="1" noChangeArrowheads="1" noChangeShapeType="1" noTextEdit="1"/>
              </p:cNvSpPr>
              <p:nvPr/>
            </p:nvSpPr>
            <p:spPr>
              <a:xfrm>
                <a:off x="5527054" y="5268529"/>
                <a:ext cx="720610" cy="369332"/>
              </a:xfrm>
              <a:prstGeom prst="rect">
                <a:avLst/>
              </a:prstGeom>
              <a:blipFill>
                <a:blip r:embed="rId3"/>
                <a:stretch>
                  <a:fillRect t="-8197" r="-1695" b="-24590"/>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5E692A90-8FA0-E67D-B9BC-52EC71A65E75}"/>
              </a:ext>
            </a:extLst>
          </p:cNvPr>
          <p:cNvSpPr txBox="1"/>
          <p:nvPr/>
        </p:nvSpPr>
        <p:spPr>
          <a:xfrm>
            <a:off x="7124007" y="4899854"/>
            <a:ext cx="983365" cy="369332"/>
          </a:xfrm>
          <a:prstGeom prst="rect">
            <a:avLst/>
          </a:prstGeom>
          <a:noFill/>
        </p:spPr>
        <p:txBody>
          <a:bodyPr wrap="square" rtlCol="0">
            <a:spAutoFit/>
          </a:bodyPr>
          <a:lstStyle/>
          <a:p>
            <a:pPr algn="ctr"/>
            <a:r>
              <a:rPr kumimoji="1" lang="en-US" altLang="ja-JP" dirty="0"/>
              <a:t>MCR</a:t>
            </a:r>
            <a:endParaRPr kumimoji="1" lang="ja-JP" altLang="en-US" dirty="0"/>
          </a:p>
        </p:txBody>
      </p:sp>
      <p:sp>
        <p:nvSpPr>
          <p:cNvPr id="14" name="正方形/長方形 13">
            <a:extLst>
              <a:ext uri="{FF2B5EF4-FFF2-40B4-BE49-F238E27FC236}">
                <a16:creationId xmlns:a16="http://schemas.microsoft.com/office/drawing/2014/main" id="{8410FB97-6281-F0AC-4166-05BB67C35839}"/>
              </a:ext>
            </a:extLst>
          </p:cNvPr>
          <p:cNvSpPr/>
          <p:nvPr/>
        </p:nvSpPr>
        <p:spPr>
          <a:xfrm>
            <a:off x="2057399" y="1685501"/>
            <a:ext cx="2866967"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Penalty-based CHT</a:t>
            </a:r>
          </a:p>
        </p:txBody>
      </p:sp>
      <p:sp>
        <p:nvSpPr>
          <p:cNvPr id="15" name="正方形/長方形 14">
            <a:extLst>
              <a:ext uri="{FF2B5EF4-FFF2-40B4-BE49-F238E27FC236}">
                <a16:creationId xmlns:a16="http://schemas.microsoft.com/office/drawing/2014/main" id="{D55452D0-BC10-D2BC-CC6C-E4066B0287AB}"/>
              </a:ext>
            </a:extLst>
          </p:cNvPr>
          <p:cNvSpPr/>
          <p:nvPr/>
        </p:nvSpPr>
        <p:spPr>
          <a:xfrm>
            <a:off x="5003901" y="1685501"/>
            <a:ext cx="3501924"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Separatist-based CHT</a:t>
            </a:r>
          </a:p>
        </p:txBody>
      </p:sp>
      <p:sp>
        <p:nvSpPr>
          <p:cNvPr id="16" name="正方形/長方形 15">
            <a:extLst>
              <a:ext uri="{FF2B5EF4-FFF2-40B4-BE49-F238E27FC236}">
                <a16:creationId xmlns:a16="http://schemas.microsoft.com/office/drawing/2014/main" id="{087DFB30-269D-0BCE-B461-B77DD60D0676}"/>
              </a:ext>
            </a:extLst>
          </p:cNvPr>
          <p:cNvSpPr/>
          <p:nvPr/>
        </p:nvSpPr>
        <p:spPr>
          <a:xfrm>
            <a:off x="8585066" y="1685501"/>
            <a:ext cx="3398789"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Multi-objective-based CHT</a:t>
            </a:r>
          </a:p>
        </p:txBody>
      </p:sp>
      <p:sp>
        <p:nvSpPr>
          <p:cNvPr id="17" name="正方形/長方形 16">
            <a:extLst>
              <a:ext uri="{FF2B5EF4-FFF2-40B4-BE49-F238E27FC236}">
                <a16:creationId xmlns:a16="http://schemas.microsoft.com/office/drawing/2014/main" id="{E118CAD7-A5B4-81FE-F5A7-C26DED1AADE2}"/>
              </a:ext>
            </a:extLst>
          </p:cNvPr>
          <p:cNvSpPr/>
          <p:nvPr/>
        </p:nvSpPr>
        <p:spPr>
          <a:xfrm>
            <a:off x="10368076" y="4476901"/>
            <a:ext cx="1615779" cy="3490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Decomposition</a:t>
            </a:r>
            <a:endParaRPr kumimoji="1" lang="ja-JP" altLang="en-US" sz="1600" dirty="0">
              <a:solidFill>
                <a:schemeClr val="tx1"/>
              </a:solidFill>
            </a:endParaRPr>
          </a:p>
        </p:txBody>
      </p:sp>
      <p:sp>
        <p:nvSpPr>
          <p:cNvPr id="18" name="正方形/長方形 17">
            <a:extLst>
              <a:ext uri="{FF2B5EF4-FFF2-40B4-BE49-F238E27FC236}">
                <a16:creationId xmlns:a16="http://schemas.microsoft.com/office/drawing/2014/main" id="{64A7C2C4-3C86-7C28-B0B4-36E02B371717}"/>
              </a:ext>
            </a:extLst>
          </p:cNvPr>
          <p:cNvSpPr/>
          <p:nvPr/>
        </p:nvSpPr>
        <p:spPr>
          <a:xfrm>
            <a:off x="8585066" y="4476171"/>
            <a:ext cx="1720267" cy="3505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Pareto Ranking</a:t>
            </a:r>
            <a:endParaRPr kumimoji="1" lang="ja-JP" altLang="en-US" sz="1400" dirty="0">
              <a:solidFill>
                <a:schemeClr val="tx1"/>
              </a:solidFill>
            </a:endParaRPr>
          </a:p>
        </p:txBody>
      </p:sp>
      <p:sp>
        <p:nvSpPr>
          <p:cNvPr id="19" name="正方形/長方形 18">
            <a:extLst>
              <a:ext uri="{FF2B5EF4-FFF2-40B4-BE49-F238E27FC236}">
                <a16:creationId xmlns:a16="http://schemas.microsoft.com/office/drawing/2014/main" id="{31F4D3B2-A8EB-215D-6242-B10A1C238C5B}"/>
              </a:ext>
            </a:extLst>
          </p:cNvPr>
          <p:cNvSpPr/>
          <p:nvPr/>
        </p:nvSpPr>
        <p:spPr>
          <a:xfrm>
            <a:off x="6789191" y="4482507"/>
            <a:ext cx="1649960" cy="337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Ranking</a:t>
            </a:r>
            <a:endParaRPr kumimoji="1" lang="ja-JP" altLang="en-US" sz="1600" dirty="0">
              <a:solidFill>
                <a:schemeClr val="tx1"/>
              </a:solidFill>
            </a:endParaRPr>
          </a:p>
        </p:txBody>
      </p:sp>
      <p:sp>
        <p:nvSpPr>
          <p:cNvPr id="20" name="正方形/長方形 19">
            <a:extLst>
              <a:ext uri="{FF2B5EF4-FFF2-40B4-BE49-F238E27FC236}">
                <a16:creationId xmlns:a16="http://schemas.microsoft.com/office/drawing/2014/main" id="{75C1C010-9A5A-3F31-A1B0-1BFC15742FFD}"/>
              </a:ext>
            </a:extLst>
          </p:cNvPr>
          <p:cNvSpPr/>
          <p:nvPr/>
        </p:nvSpPr>
        <p:spPr>
          <a:xfrm>
            <a:off x="5047024" y="4486427"/>
            <a:ext cx="1680670" cy="3300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Switching</a:t>
            </a:r>
            <a:endParaRPr kumimoji="1" lang="ja-JP" altLang="en-US" sz="1600" dirty="0">
              <a:solidFill>
                <a:schemeClr val="tx1"/>
              </a:solidFill>
            </a:endParaRPr>
          </a:p>
        </p:txBody>
      </p:sp>
      <p:sp>
        <p:nvSpPr>
          <p:cNvPr id="21" name="テキスト ボックス 20">
            <a:extLst>
              <a:ext uri="{FF2B5EF4-FFF2-40B4-BE49-F238E27FC236}">
                <a16:creationId xmlns:a16="http://schemas.microsoft.com/office/drawing/2014/main" id="{BAA03617-EC34-F7C9-06A4-37FC334BC892}"/>
              </a:ext>
            </a:extLst>
          </p:cNvPr>
          <p:cNvSpPr txBox="1"/>
          <p:nvPr/>
        </p:nvSpPr>
        <p:spPr>
          <a:xfrm>
            <a:off x="419474" y="2313846"/>
            <a:ext cx="1393326" cy="369332"/>
          </a:xfrm>
          <a:prstGeom prst="rect">
            <a:avLst/>
          </a:prstGeom>
          <a:noFill/>
        </p:spPr>
        <p:txBody>
          <a:bodyPr wrap="square" rtlCol="0">
            <a:spAutoFit/>
          </a:bodyPr>
          <a:lstStyle/>
          <a:p>
            <a:pPr algn="ctr"/>
            <a:r>
              <a:rPr kumimoji="1" lang="en-US" altLang="ja-JP" b="1" dirty="0"/>
              <a:t>Method</a:t>
            </a:r>
            <a:endParaRPr kumimoji="1" lang="ja-JP" altLang="en-US" b="1" dirty="0"/>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07AA363E-F6E9-6D8C-0561-EF6143A92FB3}"/>
                  </a:ext>
                </a:extLst>
              </p:cNvPr>
              <p:cNvSpPr txBox="1"/>
              <p:nvPr/>
            </p:nvSpPr>
            <p:spPr>
              <a:xfrm>
                <a:off x="2532734" y="2313846"/>
                <a:ext cx="1916299" cy="369332"/>
              </a:xfrm>
              <a:prstGeom prst="rect">
                <a:avLst/>
              </a:prstGeom>
              <a:noFill/>
            </p:spPr>
            <p:txBody>
              <a:bodyPr wrap="square" rtlCol="0">
                <a:spAutoFit/>
              </a:bodyPr>
              <a:lstStyle/>
              <a:p>
                <a:pPr algn="ctr"/>
                <a:r>
                  <a:rPr kumimoji="1" lang="en-US" altLang="ja-JP" sz="1800" b="0" dirty="0">
                    <a:solidFill>
                      <a:schemeClr val="tx1"/>
                    </a:solidFill>
                  </a:rPr>
                  <a:t>Evaluate </a:t>
                </a:r>
                <a14:m>
                  <m:oMath xmlns:m="http://schemas.openxmlformats.org/officeDocument/2006/math">
                    <m:r>
                      <a:rPr kumimoji="1" lang="en-US" altLang="ja-JP" sz="1800" b="0" i="1" smtClean="0">
                        <a:solidFill>
                          <a:schemeClr val="tx1"/>
                        </a:solidFill>
                        <a:latin typeface="Cambria Math" panose="02040503050406030204" pitchFamily="18" charset="0"/>
                      </a:rPr>
                      <m:t>𝑓</m:t>
                    </m:r>
                    <m:r>
                      <a:rPr kumimoji="1" lang="en-US" altLang="ja-JP" sz="1800" b="0" i="1" smtClean="0">
                        <a:solidFill>
                          <a:schemeClr val="tx1"/>
                        </a:solidFill>
                        <a:latin typeface="Cambria Math" panose="02040503050406030204" pitchFamily="18" charset="0"/>
                      </a:rPr>
                      <m:t>+</m:t>
                    </m:r>
                    <m:r>
                      <a:rPr kumimoji="1" lang="en-US" altLang="ja-JP" sz="1800" b="0" i="1" smtClean="0">
                        <a:solidFill>
                          <a:schemeClr val="tx1"/>
                        </a:solidFill>
                        <a:latin typeface="Cambria Math" panose="02040503050406030204" pitchFamily="18" charset="0"/>
                      </a:rPr>
                      <m:t>𝑣</m:t>
                    </m:r>
                  </m:oMath>
                </a14:m>
                <a:endParaRPr kumimoji="1" lang="ja-JP" altLang="en-US" dirty="0">
                  <a:solidFill>
                    <a:schemeClr val="tx1"/>
                  </a:solidFill>
                </a:endParaRPr>
              </a:p>
            </p:txBody>
          </p:sp>
        </mc:Choice>
        <mc:Fallback xmlns="">
          <p:sp>
            <p:nvSpPr>
              <p:cNvPr id="22" name="テキスト ボックス 21">
                <a:extLst>
                  <a:ext uri="{FF2B5EF4-FFF2-40B4-BE49-F238E27FC236}">
                    <a16:creationId xmlns:a16="http://schemas.microsoft.com/office/drawing/2014/main" id="{07AA363E-F6E9-6D8C-0561-EF6143A92FB3}"/>
                  </a:ext>
                </a:extLst>
              </p:cNvPr>
              <p:cNvSpPr txBox="1">
                <a:spLocks noRot="1" noChangeAspect="1" noMove="1" noResize="1" noEditPoints="1" noAdjustHandles="1" noChangeArrowheads="1" noChangeShapeType="1" noTextEdit="1"/>
              </p:cNvSpPr>
              <p:nvPr/>
            </p:nvSpPr>
            <p:spPr>
              <a:xfrm>
                <a:off x="2532734" y="2313846"/>
                <a:ext cx="1916299" cy="369332"/>
              </a:xfrm>
              <a:prstGeom prst="rect">
                <a:avLst/>
              </a:prstGeom>
              <a:blipFill>
                <a:blip r:embed="rId4"/>
                <a:stretch>
                  <a:fillRect t="-10000"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6400A1BE-F7F6-7AF0-F5E5-3698B85AD388}"/>
                  </a:ext>
                </a:extLst>
              </p:cNvPr>
              <p:cNvSpPr txBox="1"/>
              <p:nvPr/>
            </p:nvSpPr>
            <p:spPr>
              <a:xfrm>
                <a:off x="5384928" y="2313846"/>
                <a:ext cx="2639014" cy="369332"/>
              </a:xfrm>
              <a:prstGeom prst="rect">
                <a:avLst/>
              </a:prstGeom>
              <a:noFill/>
            </p:spPr>
            <p:txBody>
              <a:bodyPr wrap="square" rtlCol="0">
                <a:spAutoFit/>
              </a:bodyPr>
              <a:lstStyle/>
              <a:p>
                <a:pPr algn="ctr"/>
                <a:r>
                  <a:rPr kumimoji="1" lang="en-US" altLang="ja-JP" dirty="0">
                    <a:solidFill>
                      <a:schemeClr val="tx1"/>
                    </a:solidFill>
                  </a:rPr>
                  <a:t>Evaluate separated </a:t>
                </a:r>
                <a14:m>
                  <m:oMath xmlns:m="http://schemas.openxmlformats.org/officeDocument/2006/math">
                    <m:r>
                      <a:rPr kumimoji="1" lang="en-US" altLang="ja-JP" i="1" smtClean="0">
                        <a:solidFill>
                          <a:schemeClr val="tx1"/>
                        </a:solidFill>
                        <a:latin typeface="Cambria Math" panose="02040503050406030204" pitchFamily="18" charset="0"/>
                      </a:rPr>
                      <m:t>𝑓</m:t>
                    </m:r>
                    <m:r>
                      <a:rPr kumimoji="1" lang="en-US" altLang="ja-JP" b="0" i="0" smtClean="0">
                        <a:solidFill>
                          <a:schemeClr val="tx1"/>
                        </a:solidFill>
                        <a:latin typeface="Cambria Math" panose="02040503050406030204" pitchFamily="18" charset="0"/>
                      </a:rPr>
                      <m:t>,</m:t>
                    </m:r>
                    <m:r>
                      <a:rPr kumimoji="1" lang="en-US" altLang="ja-JP" i="1">
                        <a:solidFill>
                          <a:schemeClr val="tx1"/>
                        </a:solidFill>
                        <a:latin typeface="Cambria Math" panose="02040503050406030204" pitchFamily="18" charset="0"/>
                      </a:rPr>
                      <m:t>𝑣</m:t>
                    </m:r>
                  </m:oMath>
                </a14:m>
                <a:endParaRPr kumimoji="1" lang="ja-JP" altLang="en-US" dirty="0">
                  <a:solidFill>
                    <a:schemeClr val="tx1"/>
                  </a:solidFill>
                </a:endParaRPr>
              </a:p>
            </p:txBody>
          </p:sp>
        </mc:Choice>
        <mc:Fallback xmlns="">
          <p:sp>
            <p:nvSpPr>
              <p:cNvPr id="23" name="テキスト ボックス 22">
                <a:extLst>
                  <a:ext uri="{FF2B5EF4-FFF2-40B4-BE49-F238E27FC236}">
                    <a16:creationId xmlns:a16="http://schemas.microsoft.com/office/drawing/2014/main" id="{6400A1BE-F7F6-7AF0-F5E5-3698B85AD388}"/>
                  </a:ext>
                </a:extLst>
              </p:cNvPr>
              <p:cNvSpPr txBox="1">
                <a:spLocks noRot="1" noChangeAspect="1" noMove="1" noResize="1" noEditPoints="1" noAdjustHandles="1" noChangeArrowheads="1" noChangeShapeType="1" noTextEdit="1"/>
              </p:cNvSpPr>
              <p:nvPr/>
            </p:nvSpPr>
            <p:spPr>
              <a:xfrm>
                <a:off x="5384928" y="2313846"/>
                <a:ext cx="2639014" cy="369332"/>
              </a:xfrm>
              <a:prstGeom prst="rect">
                <a:avLst/>
              </a:prstGeom>
              <a:blipFill>
                <a:blip r:embed="rId5"/>
                <a:stretch>
                  <a:fillRect l="-462" t="-10000"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9576EA5C-D0E1-BA49-E724-8AF87A46ECCA}"/>
                  </a:ext>
                </a:extLst>
              </p:cNvPr>
              <p:cNvSpPr txBox="1"/>
              <p:nvPr/>
            </p:nvSpPr>
            <p:spPr>
              <a:xfrm>
                <a:off x="9134388" y="2313846"/>
                <a:ext cx="2300145" cy="369332"/>
              </a:xfrm>
              <a:prstGeom prst="rect">
                <a:avLst/>
              </a:prstGeom>
              <a:noFill/>
            </p:spPr>
            <p:txBody>
              <a:bodyPr wrap="square" rtlCol="0">
                <a:spAutoFit/>
              </a:bodyPr>
              <a:lstStyle/>
              <a:p>
                <a:pPr algn="ctr"/>
                <a:r>
                  <a:rPr kumimoji="1" lang="en-US" altLang="ja-JP" dirty="0">
                    <a:solidFill>
                      <a:schemeClr val="tx1"/>
                    </a:solidFill>
                  </a:rPr>
                  <a:t>Evaluate both </a:t>
                </a:r>
                <a14:m>
                  <m:oMath xmlns:m="http://schemas.openxmlformats.org/officeDocument/2006/math">
                    <m:r>
                      <a:rPr kumimoji="1" lang="en-US" altLang="ja-JP" i="1" smtClean="0">
                        <a:solidFill>
                          <a:schemeClr val="tx1"/>
                        </a:solidFill>
                        <a:latin typeface="Cambria Math" panose="02040503050406030204" pitchFamily="18" charset="0"/>
                      </a:rPr>
                      <m:t>(</m:t>
                    </m:r>
                    <m:r>
                      <a:rPr kumimoji="1" lang="en-US" altLang="ja-JP" i="1" smtClean="0">
                        <a:solidFill>
                          <a:schemeClr val="tx1"/>
                        </a:solidFill>
                        <a:latin typeface="Cambria Math" panose="02040503050406030204" pitchFamily="18" charset="0"/>
                      </a:rPr>
                      <m:t>𝑓</m:t>
                    </m:r>
                    <m:r>
                      <a:rPr kumimoji="1" lang="en-US" altLang="ja-JP" i="1" smtClean="0">
                        <a:solidFill>
                          <a:schemeClr val="tx1"/>
                        </a:solidFill>
                        <a:latin typeface="Cambria Math" panose="02040503050406030204" pitchFamily="18" charset="0"/>
                      </a:rPr>
                      <m:t>,</m:t>
                    </m:r>
                    <m:r>
                      <a:rPr kumimoji="1" lang="en-US" altLang="ja-JP" i="1" smtClean="0">
                        <a:solidFill>
                          <a:schemeClr val="tx1"/>
                        </a:solidFill>
                        <a:latin typeface="Cambria Math" panose="02040503050406030204" pitchFamily="18" charset="0"/>
                      </a:rPr>
                      <m:t>𝑣</m:t>
                    </m:r>
                    <m:r>
                      <a:rPr kumimoji="1" lang="en-US" altLang="ja-JP" i="1" smtClean="0">
                        <a:solidFill>
                          <a:schemeClr val="tx1"/>
                        </a:solidFill>
                        <a:latin typeface="Cambria Math" panose="02040503050406030204" pitchFamily="18" charset="0"/>
                      </a:rPr>
                      <m:t>)</m:t>
                    </m:r>
                  </m:oMath>
                </a14:m>
                <a:endParaRPr kumimoji="1" lang="ja-JP" altLang="en-US" dirty="0">
                  <a:solidFill>
                    <a:schemeClr val="tx1"/>
                  </a:solidFill>
                </a:endParaRPr>
              </a:p>
            </p:txBody>
          </p:sp>
        </mc:Choice>
        <mc:Fallback xmlns="">
          <p:sp>
            <p:nvSpPr>
              <p:cNvPr id="25" name="テキスト ボックス 24">
                <a:extLst>
                  <a:ext uri="{FF2B5EF4-FFF2-40B4-BE49-F238E27FC236}">
                    <a16:creationId xmlns:a16="http://schemas.microsoft.com/office/drawing/2014/main" id="{9576EA5C-D0E1-BA49-E724-8AF87A46ECCA}"/>
                  </a:ext>
                </a:extLst>
              </p:cNvPr>
              <p:cNvSpPr txBox="1">
                <a:spLocks noRot="1" noChangeAspect="1" noMove="1" noResize="1" noEditPoints="1" noAdjustHandles="1" noChangeArrowheads="1" noChangeShapeType="1" noTextEdit="1"/>
              </p:cNvSpPr>
              <p:nvPr/>
            </p:nvSpPr>
            <p:spPr>
              <a:xfrm>
                <a:off x="9134388" y="2313846"/>
                <a:ext cx="2300145" cy="369332"/>
              </a:xfrm>
              <a:prstGeom prst="rect">
                <a:avLst/>
              </a:prstGeom>
              <a:blipFill>
                <a:blip r:embed="rId6"/>
                <a:stretch>
                  <a:fillRect t="-10000" b="-26667"/>
                </a:stretch>
              </a:blipFill>
            </p:spPr>
            <p:txBody>
              <a:bodyPr/>
              <a:lstStyle/>
              <a:p>
                <a:r>
                  <a:rPr lang="ja-JP" altLang="en-US">
                    <a:noFill/>
                  </a:rPr>
                  <a:t> </a:t>
                </a:r>
              </a:p>
            </p:txBody>
          </p:sp>
        </mc:Fallback>
      </mc:AlternateContent>
      <p:sp>
        <p:nvSpPr>
          <p:cNvPr id="27" name="テキスト ボックス 26">
            <a:extLst>
              <a:ext uri="{FF2B5EF4-FFF2-40B4-BE49-F238E27FC236}">
                <a16:creationId xmlns:a16="http://schemas.microsoft.com/office/drawing/2014/main" id="{A29B5676-B54D-C36A-C362-DD495240F56F}"/>
              </a:ext>
            </a:extLst>
          </p:cNvPr>
          <p:cNvSpPr txBox="1"/>
          <p:nvPr/>
        </p:nvSpPr>
        <p:spPr>
          <a:xfrm>
            <a:off x="426592" y="4874847"/>
            <a:ext cx="1393326" cy="369332"/>
          </a:xfrm>
          <a:prstGeom prst="rect">
            <a:avLst/>
          </a:prstGeom>
          <a:noFill/>
        </p:spPr>
        <p:txBody>
          <a:bodyPr wrap="square" rtlCol="0">
            <a:spAutoFit/>
          </a:bodyPr>
          <a:lstStyle/>
          <a:p>
            <a:pPr algn="ctr"/>
            <a:r>
              <a:rPr kumimoji="1" lang="en-US" altLang="ja-JP" b="1" dirty="0"/>
              <a:t>Example</a:t>
            </a:r>
            <a:endParaRPr kumimoji="1" lang="ja-JP" altLang="en-US" b="1" dirty="0"/>
          </a:p>
        </p:txBody>
      </p:sp>
      <p:cxnSp>
        <p:nvCxnSpPr>
          <p:cNvPr id="28" name="直線コネクタ 27">
            <a:extLst>
              <a:ext uri="{FF2B5EF4-FFF2-40B4-BE49-F238E27FC236}">
                <a16:creationId xmlns:a16="http://schemas.microsoft.com/office/drawing/2014/main" id="{A56CDE5C-6469-F03A-BA7A-F37AC46F8610}"/>
              </a:ext>
            </a:extLst>
          </p:cNvPr>
          <p:cNvCxnSpPr>
            <a:cxnSpLocks/>
          </p:cNvCxnSpPr>
          <p:nvPr/>
        </p:nvCxnSpPr>
        <p:spPr>
          <a:xfrm flipH="1">
            <a:off x="304470" y="2796257"/>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112B164B-B111-08FD-3AC3-DD41C532F207}"/>
              </a:ext>
            </a:extLst>
          </p:cNvPr>
          <p:cNvCxnSpPr>
            <a:cxnSpLocks/>
          </p:cNvCxnSpPr>
          <p:nvPr/>
        </p:nvCxnSpPr>
        <p:spPr>
          <a:xfrm flipH="1">
            <a:off x="251074" y="5690827"/>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AA2E336B-AA3F-5504-5294-8530E8BCCBE0}"/>
              </a:ext>
            </a:extLst>
          </p:cNvPr>
          <p:cNvSpPr txBox="1"/>
          <p:nvPr/>
        </p:nvSpPr>
        <p:spPr>
          <a:xfrm>
            <a:off x="-30837" y="2918678"/>
            <a:ext cx="2282576" cy="584775"/>
          </a:xfrm>
          <a:prstGeom prst="rect">
            <a:avLst/>
          </a:prstGeom>
          <a:noFill/>
        </p:spPr>
        <p:txBody>
          <a:bodyPr wrap="square" rtlCol="0">
            <a:spAutoFit/>
          </a:bodyPr>
          <a:lstStyle/>
          <a:p>
            <a:pPr algn="ctr"/>
            <a:r>
              <a:rPr kumimoji="1" lang="en-US" altLang="ja-JP" sz="1600" b="1" dirty="0"/>
              <a:t>Search Efficiency of Trade-off Region</a:t>
            </a:r>
            <a:endParaRPr kumimoji="1" lang="ja-JP" altLang="en-US" sz="1600" b="1" dirty="0"/>
          </a:p>
        </p:txBody>
      </p:sp>
      <p:cxnSp>
        <p:nvCxnSpPr>
          <p:cNvPr id="31" name="直線コネクタ 30">
            <a:extLst>
              <a:ext uri="{FF2B5EF4-FFF2-40B4-BE49-F238E27FC236}">
                <a16:creationId xmlns:a16="http://schemas.microsoft.com/office/drawing/2014/main" id="{B32A640D-01A6-B646-D45A-46E4C81FA266}"/>
              </a:ext>
            </a:extLst>
          </p:cNvPr>
          <p:cNvCxnSpPr>
            <a:cxnSpLocks/>
          </p:cNvCxnSpPr>
          <p:nvPr/>
        </p:nvCxnSpPr>
        <p:spPr>
          <a:xfrm flipH="1">
            <a:off x="304470" y="3596357"/>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7DA41505-588A-78A6-A5B1-48CBC7F6A251}"/>
              </a:ext>
            </a:extLst>
          </p:cNvPr>
          <p:cNvSpPr txBox="1"/>
          <p:nvPr/>
        </p:nvSpPr>
        <p:spPr>
          <a:xfrm>
            <a:off x="2533592" y="3026399"/>
            <a:ext cx="1916299" cy="369332"/>
          </a:xfrm>
          <a:prstGeom prst="rect">
            <a:avLst/>
          </a:prstGeom>
          <a:noFill/>
        </p:spPr>
        <p:txBody>
          <a:bodyPr wrap="square" rtlCol="0">
            <a:spAutoFit/>
          </a:bodyPr>
          <a:lstStyle/>
          <a:p>
            <a:pPr algn="ctr"/>
            <a:r>
              <a:rPr kumimoji="1" lang="en-US" altLang="ja-JP" dirty="0">
                <a:solidFill>
                  <a:schemeClr val="tx1"/>
                </a:solidFill>
              </a:rPr>
              <a:t>Low</a:t>
            </a:r>
            <a:endParaRPr kumimoji="1" lang="ja-JP" altLang="en-US" dirty="0">
              <a:solidFill>
                <a:schemeClr val="tx1"/>
              </a:solidFill>
            </a:endParaRPr>
          </a:p>
        </p:txBody>
      </p:sp>
      <p:sp>
        <p:nvSpPr>
          <p:cNvPr id="33" name="テキスト ボックス 32">
            <a:extLst>
              <a:ext uri="{FF2B5EF4-FFF2-40B4-BE49-F238E27FC236}">
                <a16:creationId xmlns:a16="http://schemas.microsoft.com/office/drawing/2014/main" id="{0763B399-E215-7384-08A4-9D9DBC2874E0}"/>
              </a:ext>
            </a:extLst>
          </p:cNvPr>
          <p:cNvSpPr txBox="1"/>
          <p:nvPr/>
        </p:nvSpPr>
        <p:spPr>
          <a:xfrm>
            <a:off x="5768257" y="3026399"/>
            <a:ext cx="1916299" cy="369332"/>
          </a:xfrm>
          <a:prstGeom prst="rect">
            <a:avLst/>
          </a:prstGeom>
          <a:noFill/>
        </p:spPr>
        <p:txBody>
          <a:bodyPr wrap="square" rtlCol="0">
            <a:spAutoFit/>
          </a:bodyPr>
          <a:lstStyle/>
          <a:p>
            <a:pPr algn="ctr"/>
            <a:r>
              <a:rPr kumimoji="1" lang="en-US" altLang="ja-JP" dirty="0">
                <a:solidFill>
                  <a:schemeClr val="tx1"/>
                </a:solidFill>
              </a:rPr>
              <a:t>Middle</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206C43E5-84A7-E26D-E72A-BF21FA9ABDCE}"/>
              </a:ext>
            </a:extLst>
          </p:cNvPr>
          <p:cNvSpPr txBox="1"/>
          <p:nvPr/>
        </p:nvSpPr>
        <p:spPr>
          <a:xfrm>
            <a:off x="9326311" y="3026367"/>
            <a:ext cx="1916299" cy="369397"/>
          </a:xfrm>
          <a:prstGeom prst="rect">
            <a:avLst/>
          </a:prstGeom>
          <a:noFill/>
        </p:spPr>
        <p:txBody>
          <a:bodyPr wrap="square" rtlCol="0">
            <a:spAutoFit/>
          </a:bodyPr>
          <a:lstStyle/>
          <a:p>
            <a:pPr algn="ctr"/>
            <a:r>
              <a:rPr kumimoji="1" lang="en-US" altLang="ja-JP" dirty="0">
                <a:solidFill>
                  <a:schemeClr val="tx1"/>
                </a:solidFill>
              </a:rPr>
              <a:t>High</a:t>
            </a:r>
            <a:endParaRPr kumimoji="1" lang="ja-JP" altLang="en-US" dirty="0">
              <a:solidFill>
                <a:schemeClr val="tx1"/>
              </a:solidFill>
            </a:endParaRPr>
          </a:p>
        </p:txBody>
      </p:sp>
      <p:sp>
        <p:nvSpPr>
          <p:cNvPr id="2" name="テキスト ボックス 1">
            <a:extLst>
              <a:ext uri="{FF2B5EF4-FFF2-40B4-BE49-F238E27FC236}">
                <a16:creationId xmlns:a16="http://schemas.microsoft.com/office/drawing/2014/main" id="{2FDCAF82-2092-FA9D-4FC5-93E8A63EFD62}"/>
              </a:ext>
            </a:extLst>
          </p:cNvPr>
          <p:cNvSpPr txBox="1"/>
          <p:nvPr/>
        </p:nvSpPr>
        <p:spPr>
          <a:xfrm>
            <a:off x="0" y="3681923"/>
            <a:ext cx="2282576" cy="584775"/>
          </a:xfrm>
          <a:prstGeom prst="rect">
            <a:avLst/>
          </a:prstGeom>
          <a:noFill/>
        </p:spPr>
        <p:txBody>
          <a:bodyPr wrap="square" rtlCol="0">
            <a:spAutoFit/>
          </a:bodyPr>
          <a:lstStyle/>
          <a:p>
            <a:pPr algn="ctr"/>
            <a:r>
              <a:rPr kumimoji="1" lang="en-US" altLang="ja-JP" sz="1600" b="1" dirty="0"/>
              <a:t>Computational Complexity</a:t>
            </a:r>
            <a:endParaRPr kumimoji="1" lang="ja-JP" altLang="en-US" sz="1600" b="1" dirty="0"/>
          </a:p>
        </p:txBody>
      </p:sp>
      <p:cxnSp>
        <p:nvCxnSpPr>
          <p:cNvPr id="4" name="直線コネクタ 3">
            <a:extLst>
              <a:ext uri="{FF2B5EF4-FFF2-40B4-BE49-F238E27FC236}">
                <a16:creationId xmlns:a16="http://schemas.microsoft.com/office/drawing/2014/main" id="{EC1A561B-6DDB-57E1-7B7B-464F198A85BE}"/>
              </a:ext>
            </a:extLst>
          </p:cNvPr>
          <p:cNvCxnSpPr>
            <a:cxnSpLocks/>
          </p:cNvCxnSpPr>
          <p:nvPr/>
        </p:nvCxnSpPr>
        <p:spPr>
          <a:xfrm flipH="1">
            <a:off x="335307" y="4340552"/>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1BD75F2B-6CEC-1E82-EFF6-787BEA4D7FCF}"/>
              </a:ext>
            </a:extLst>
          </p:cNvPr>
          <p:cNvSpPr txBox="1"/>
          <p:nvPr/>
        </p:nvSpPr>
        <p:spPr>
          <a:xfrm>
            <a:off x="2564429" y="3789644"/>
            <a:ext cx="1916299" cy="369332"/>
          </a:xfrm>
          <a:prstGeom prst="rect">
            <a:avLst/>
          </a:prstGeom>
          <a:noFill/>
        </p:spPr>
        <p:txBody>
          <a:bodyPr wrap="square" rtlCol="0">
            <a:spAutoFit/>
          </a:bodyPr>
          <a:lstStyle/>
          <a:p>
            <a:pPr algn="ctr"/>
            <a:r>
              <a:rPr kumimoji="1" lang="en-US" altLang="ja-JP" dirty="0">
                <a:solidFill>
                  <a:schemeClr val="tx1"/>
                </a:solidFill>
              </a:rPr>
              <a:t>Low</a:t>
            </a:r>
            <a:endParaRPr kumimoji="1" lang="ja-JP" altLang="en-US" dirty="0">
              <a:solidFill>
                <a:schemeClr val="tx1"/>
              </a:solidFill>
            </a:endParaRPr>
          </a:p>
        </p:txBody>
      </p:sp>
      <p:sp>
        <p:nvSpPr>
          <p:cNvPr id="35" name="テキスト ボックス 34">
            <a:extLst>
              <a:ext uri="{FF2B5EF4-FFF2-40B4-BE49-F238E27FC236}">
                <a16:creationId xmlns:a16="http://schemas.microsoft.com/office/drawing/2014/main" id="{C8057EE8-DD9D-B161-7B42-AE60C3A440D7}"/>
              </a:ext>
            </a:extLst>
          </p:cNvPr>
          <p:cNvSpPr txBox="1"/>
          <p:nvPr/>
        </p:nvSpPr>
        <p:spPr>
          <a:xfrm>
            <a:off x="5799094" y="3789644"/>
            <a:ext cx="1916299" cy="369332"/>
          </a:xfrm>
          <a:prstGeom prst="rect">
            <a:avLst/>
          </a:prstGeom>
          <a:noFill/>
        </p:spPr>
        <p:txBody>
          <a:bodyPr wrap="square" rtlCol="0">
            <a:spAutoFit/>
          </a:bodyPr>
          <a:lstStyle/>
          <a:p>
            <a:pPr algn="ctr"/>
            <a:r>
              <a:rPr kumimoji="1" lang="en-US" altLang="ja-JP" dirty="0">
                <a:solidFill>
                  <a:schemeClr val="tx1"/>
                </a:solidFill>
              </a:rPr>
              <a:t>Low</a:t>
            </a:r>
            <a:endParaRPr kumimoji="1" lang="ja-JP" altLang="en-US" dirty="0">
              <a:solidFill>
                <a:schemeClr val="tx1"/>
              </a:solidFill>
            </a:endParaRPr>
          </a:p>
        </p:txBody>
      </p:sp>
      <p:sp>
        <p:nvSpPr>
          <p:cNvPr id="36" name="テキスト ボックス 35">
            <a:extLst>
              <a:ext uri="{FF2B5EF4-FFF2-40B4-BE49-F238E27FC236}">
                <a16:creationId xmlns:a16="http://schemas.microsoft.com/office/drawing/2014/main" id="{6BF0E45D-7629-892E-2D1E-FFCB0FACD548}"/>
              </a:ext>
            </a:extLst>
          </p:cNvPr>
          <p:cNvSpPr txBox="1"/>
          <p:nvPr/>
        </p:nvSpPr>
        <p:spPr>
          <a:xfrm>
            <a:off x="9326311" y="3789612"/>
            <a:ext cx="1916299" cy="369397"/>
          </a:xfrm>
          <a:prstGeom prst="rect">
            <a:avLst/>
          </a:prstGeom>
          <a:noFill/>
        </p:spPr>
        <p:txBody>
          <a:bodyPr wrap="square" rtlCol="0">
            <a:spAutoFit/>
          </a:bodyPr>
          <a:lstStyle/>
          <a:p>
            <a:pPr algn="ctr"/>
            <a:r>
              <a:rPr kumimoji="1" lang="en-US" altLang="ja-JP" dirty="0">
                <a:solidFill>
                  <a:schemeClr val="tx1"/>
                </a:solidFill>
              </a:rPr>
              <a:t>High</a:t>
            </a:r>
            <a:endParaRPr kumimoji="1" lang="ja-JP" altLang="en-US" dirty="0">
              <a:solidFill>
                <a:schemeClr val="tx1"/>
              </a:solidFill>
            </a:endParaRPr>
          </a:p>
        </p:txBody>
      </p:sp>
      <p:sp>
        <p:nvSpPr>
          <p:cNvPr id="37" name="テキスト ボックス 36">
            <a:extLst>
              <a:ext uri="{FF2B5EF4-FFF2-40B4-BE49-F238E27FC236}">
                <a16:creationId xmlns:a16="http://schemas.microsoft.com/office/drawing/2014/main" id="{9645D829-28B0-0AD4-35D5-0262DBC7F399}"/>
              </a:ext>
            </a:extLst>
          </p:cNvPr>
          <p:cNvSpPr txBox="1"/>
          <p:nvPr/>
        </p:nvSpPr>
        <p:spPr>
          <a:xfrm>
            <a:off x="304470" y="5703527"/>
            <a:ext cx="11825294" cy="523220"/>
          </a:xfrm>
          <a:prstGeom prst="rect">
            <a:avLst/>
          </a:prstGeom>
          <a:noFill/>
        </p:spPr>
        <p:txBody>
          <a:bodyPr wrap="square" rtlCol="0">
            <a:spAutoFit/>
          </a:bodyPr>
          <a:lstStyle/>
          <a:p>
            <a:r>
              <a:rPr kumimoji="1" lang="en-US" altLang="ja-JP" sz="1400" dirty="0">
                <a:solidFill>
                  <a:schemeClr val="bg1">
                    <a:lumMod val="50000"/>
                  </a:schemeClr>
                </a:solidFill>
              </a:rPr>
              <a:t>[2] W. Kumagai and K. Yasuda: “Black-Box Optimization and Its Applications,” Innovative Systems Approach for Facilitating Smarter World, Springer Nature Singapore (2023) </a:t>
            </a:r>
            <a:endParaRPr kumimoji="1" lang="ja-JP" altLang="en-US" sz="1400" dirty="0">
              <a:solidFill>
                <a:schemeClr val="bg1">
                  <a:lumMod val="50000"/>
                </a:schemeClr>
              </a:solidFill>
            </a:endParaRPr>
          </a:p>
        </p:txBody>
      </p:sp>
    </p:spTree>
    <p:extLst>
      <p:ext uri="{BB962C8B-B14F-4D97-AF65-F5344CB8AC3E}">
        <p14:creationId xmlns:p14="http://schemas.microsoft.com/office/powerpoint/2010/main" val="11973298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CE2E0F3C-55E8-2987-8354-3224E236D1B0}"/>
              </a:ext>
            </a:extLst>
          </p:cNvPr>
          <p:cNvPicPr>
            <a:picLocks noChangeAspect="1"/>
          </p:cNvPicPr>
          <p:nvPr/>
        </p:nvPicPr>
        <p:blipFill rotWithShape="1">
          <a:blip r:embed="rId3"/>
          <a:srcRect t="15071" r="49153" b="8282"/>
          <a:stretch/>
        </p:blipFill>
        <p:spPr>
          <a:xfrm>
            <a:off x="6374862" y="4047890"/>
            <a:ext cx="2315432" cy="2180277"/>
          </a:xfrm>
          <a:prstGeom prst="rect">
            <a:avLst/>
          </a:prstGeom>
        </p:spPr>
      </p:pic>
      <p:pic>
        <p:nvPicPr>
          <p:cNvPr id="20" name="図 19">
            <a:extLst>
              <a:ext uri="{FF2B5EF4-FFF2-40B4-BE49-F238E27FC236}">
                <a16:creationId xmlns:a16="http://schemas.microsoft.com/office/drawing/2014/main" id="{B405762A-270D-AD9E-6D98-64FC2B290323}"/>
              </a:ext>
            </a:extLst>
          </p:cNvPr>
          <p:cNvPicPr>
            <a:picLocks noChangeAspect="1"/>
          </p:cNvPicPr>
          <p:nvPr/>
        </p:nvPicPr>
        <p:blipFill rotWithShape="1">
          <a:blip r:embed="rId3"/>
          <a:srcRect t="15071" r="49153" b="8282"/>
          <a:stretch/>
        </p:blipFill>
        <p:spPr>
          <a:xfrm>
            <a:off x="9188288" y="4047890"/>
            <a:ext cx="2315432" cy="2180277"/>
          </a:xfrm>
          <a:prstGeom prst="rect">
            <a:avLst/>
          </a:prstGeom>
        </p:spPr>
      </p:pic>
      <p:pic>
        <p:nvPicPr>
          <p:cNvPr id="7" name="図 6">
            <a:extLst>
              <a:ext uri="{FF2B5EF4-FFF2-40B4-BE49-F238E27FC236}">
                <a16:creationId xmlns:a16="http://schemas.microsoft.com/office/drawing/2014/main" id="{D0CE7A9C-3EC9-E2EC-1AEB-2679C060802A}"/>
              </a:ext>
            </a:extLst>
          </p:cNvPr>
          <p:cNvPicPr>
            <a:picLocks noChangeAspect="1"/>
          </p:cNvPicPr>
          <p:nvPr/>
        </p:nvPicPr>
        <p:blipFill>
          <a:blip r:embed="rId3"/>
          <a:stretch>
            <a:fillRect/>
          </a:stretch>
        </p:blipFill>
        <p:spPr>
          <a:xfrm>
            <a:off x="137834" y="1978935"/>
            <a:ext cx="5874018" cy="3669335"/>
          </a:xfrm>
          <a:prstGeom prst="rect">
            <a:avLst/>
          </a:prstGeom>
        </p:spPr>
      </p:pic>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50825"/>
            <a:ext cx="11400125" cy="518094"/>
          </a:xfrm>
        </p:spPr>
        <p:txBody>
          <a:bodyPr/>
          <a:lstStyle/>
          <a:p>
            <a:r>
              <a:rPr lang="en-US" altLang="ja-JP" dirty="0"/>
              <a:t>Concept of Feasibility Rule</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32</a:t>
            </a:fld>
            <a:endParaRPr kumimoji="1" lang="ja-JP" altLang="en-US"/>
          </a:p>
        </p:txBody>
      </p:sp>
      <p:sp>
        <p:nvSpPr>
          <p:cNvPr id="26" name="テキスト ボックス 25">
            <a:extLst>
              <a:ext uri="{FF2B5EF4-FFF2-40B4-BE49-F238E27FC236}">
                <a16:creationId xmlns:a16="http://schemas.microsoft.com/office/drawing/2014/main" id="{878A06C2-9BE0-4228-8673-300CDCCC55B4}"/>
              </a:ext>
            </a:extLst>
          </p:cNvPr>
          <p:cNvSpPr txBox="1"/>
          <p:nvPr/>
        </p:nvSpPr>
        <p:spPr>
          <a:xfrm>
            <a:off x="571984" y="-20412"/>
            <a:ext cx="5423558"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Simulation &gt; Optimizer</a:t>
            </a:r>
            <a:endParaRPr kumimoji="1" lang="ja-JP" altLang="en-US" sz="1600" b="1" dirty="0">
              <a:solidFill>
                <a:schemeClr val="bg1"/>
              </a:solidFill>
            </a:endParaRPr>
          </a:p>
        </p:txBody>
      </p:sp>
      <mc:AlternateContent xmlns:mc="http://schemas.openxmlformats.org/markup-compatibility/2006" xmlns:a14="http://schemas.microsoft.com/office/drawing/2010/main">
        <mc:Choice Requires="a14">
          <p:sp>
            <p:nvSpPr>
              <p:cNvPr id="2" name="テキスト プレースホルダー 2">
                <a:extLst>
                  <a:ext uri="{FF2B5EF4-FFF2-40B4-BE49-F238E27FC236}">
                    <a16:creationId xmlns:a16="http://schemas.microsoft.com/office/drawing/2014/main" id="{718807EC-5812-AAAF-7A72-1536D14D288E}"/>
                  </a:ext>
                </a:extLst>
              </p:cNvPr>
              <p:cNvSpPr txBox="1">
                <a:spLocks/>
              </p:cNvSpPr>
              <p:nvPr/>
            </p:nvSpPr>
            <p:spPr>
              <a:xfrm>
                <a:off x="408178" y="921833"/>
                <a:ext cx="11509002" cy="107235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Select a solution putting </a:t>
                </a:r>
                <a14:m>
                  <m:oMath xmlns:m="http://schemas.openxmlformats.org/officeDocument/2006/math">
                    <m:r>
                      <a:rPr kumimoji="1" lang="en-US" altLang="ja-JP" sz="2800" b="0" i="1" smtClean="0">
                        <a:solidFill>
                          <a:schemeClr val="tx1"/>
                        </a:solidFill>
                        <a:latin typeface="Cambria Math" panose="02040503050406030204" pitchFamily="18" charset="0"/>
                      </a:rPr>
                      <m:t>𝑣</m:t>
                    </m:r>
                  </m:oMath>
                </a14:m>
                <a:r>
                  <a:rPr lang="en-US" altLang="ja-JP" sz="2800" dirty="0"/>
                  <a:t> before </a:t>
                </a:r>
                <a14:m>
                  <m:oMath xmlns:m="http://schemas.openxmlformats.org/officeDocument/2006/math">
                    <m:r>
                      <a:rPr lang="en-US" altLang="ja-JP" sz="2800" b="0" i="1" smtClean="0">
                        <a:latin typeface="Cambria Math" panose="02040503050406030204" pitchFamily="18" charset="0"/>
                      </a:rPr>
                      <m:t>𝑓</m:t>
                    </m:r>
                  </m:oMath>
                </a14:m>
                <a:r>
                  <a:rPr lang="en-US" altLang="ja-JP" sz="2800" dirty="0"/>
                  <a:t>.</a:t>
                </a:r>
              </a:p>
              <a:p>
                <a:pPr>
                  <a:defRPr/>
                </a:pPr>
                <a:r>
                  <a:rPr lang="en-US" altLang="ja-JP" sz="2800" dirty="0"/>
                  <a:t>Selection pressure for the feasible region is STRONG.</a:t>
                </a:r>
              </a:p>
            </p:txBody>
          </p:sp>
        </mc:Choice>
        <mc:Fallback xmlns="">
          <p:sp>
            <p:nvSpPr>
              <p:cNvPr id="2" name="テキスト プレースホルダー 2">
                <a:extLst>
                  <a:ext uri="{FF2B5EF4-FFF2-40B4-BE49-F238E27FC236}">
                    <a16:creationId xmlns:a16="http://schemas.microsoft.com/office/drawing/2014/main" id="{718807EC-5812-AAAF-7A72-1536D14D288E}"/>
                  </a:ext>
                </a:extLst>
              </p:cNvPr>
              <p:cNvSpPr txBox="1">
                <a:spLocks noRot="1" noChangeAspect="1" noMove="1" noResize="1" noEditPoints="1" noAdjustHandles="1" noChangeArrowheads="1" noChangeShapeType="1" noTextEdit="1"/>
              </p:cNvSpPr>
              <p:nvPr/>
            </p:nvSpPr>
            <p:spPr>
              <a:xfrm>
                <a:off x="408178" y="921833"/>
                <a:ext cx="11509002" cy="1072353"/>
              </a:xfrm>
              <a:prstGeom prst="rect">
                <a:avLst/>
              </a:prstGeom>
              <a:blipFill>
                <a:blip r:embed="rId4"/>
                <a:stretch>
                  <a:fillRect l="-953" t="-9659" b="-7955"/>
                </a:stretch>
              </a:blipFill>
            </p:spPr>
            <p:txBody>
              <a:bodyPr/>
              <a:lstStyle/>
              <a:p>
                <a:r>
                  <a:rPr lang="ja-JP" altLang="en-US">
                    <a:noFill/>
                  </a:rPr>
                  <a:t> </a:t>
                </a:r>
              </a:p>
            </p:txBody>
          </p:sp>
        </mc:Fallback>
      </mc:AlternateContent>
      <p:sp>
        <p:nvSpPr>
          <p:cNvPr id="58" name="楕円 57">
            <a:extLst>
              <a:ext uri="{FF2B5EF4-FFF2-40B4-BE49-F238E27FC236}">
                <a16:creationId xmlns:a16="http://schemas.microsoft.com/office/drawing/2014/main" id="{C1E52023-BFCC-7E58-7719-09E1D25F6302}"/>
              </a:ext>
            </a:extLst>
          </p:cNvPr>
          <p:cNvSpPr/>
          <p:nvPr/>
        </p:nvSpPr>
        <p:spPr>
          <a:xfrm>
            <a:off x="1455657" y="3565513"/>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2" name="二等辺三角形 61">
            <a:extLst>
              <a:ext uri="{FF2B5EF4-FFF2-40B4-BE49-F238E27FC236}">
                <a16:creationId xmlns:a16="http://schemas.microsoft.com/office/drawing/2014/main" id="{07D46162-6A57-91F8-71B8-080ED1B8FFB4}"/>
              </a:ext>
            </a:extLst>
          </p:cNvPr>
          <p:cNvSpPr/>
          <p:nvPr/>
        </p:nvSpPr>
        <p:spPr>
          <a:xfrm rot="10800000">
            <a:off x="7367557" y="4987920"/>
            <a:ext cx="1098360" cy="225527"/>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3" name="テキスト ボックス 62">
            <a:extLst>
              <a:ext uri="{FF2B5EF4-FFF2-40B4-BE49-F238E27FC236}">
                <a16:creationId xmlns:a16="http://schemas.microsoft.com/office/drawing/2014/main" id="{809C82F9-CA92-80C4-9FFB-8739B553CD0F}"/>
              </a:ext>
            </a:extLst>
          </p:cNvPr>
          <p:cNvSpPr txBox="1"/>
          <p:nvPr/>
        </p:nvSpPr>
        <p:spPr>
          <a:xfrm>
            <a:off x="1710693" y="3222911"/>
            <a:ext cx="1274708" cy="369332"/>
          </a:xfrm>
          <a:prstGeom prst="rect">
            <a:avLst/>
          </a:prstGeom>
          <a:noFill/>
        </p:spPr>
        <p:txBody>
          <a:bodyPr wrap="none" rtlCol="0">
            <a:spAutoFit/>
          </a:bodyPr>
          <a:lstStyle/>
          <a:p>
            <a:r>
              <a:rPr kumimoji="1" lang="en-US" altLang="ja-JP" dirty="0"/>
              <a:t>Population</a:t>
            </a:r>
            <a:endParaRPr kumimoji="1" lang="ja-JP" altLang="en-US" dirty="0"/>
          </a:p>
        </p:txBody>
      </p:sp>
      <mc:AlternateContent xmlns:mc="http://schemas.openxmlformats.org/markup-compatibility/2006" xmlns:a14="http://schemas.microsoft.com/office/drawing/2010/main">
        <mc:Choice Requires="a14">
          <p:graphicFrame>
            <p:nvGraphicFramePr>
              <p:cNvPr id="11" name="表 11">
                <a:extLst>
                  <a:ext uri="{FF2B5EF4-FFF2-40B4-BE49-F238E27FC236}">
                    <a16:creationId xmlns:a16="http://schemas.microsoft.com/office/drawing/2014/main" id="{7EA059DD-7B26-47FE-CA54-EC4F030E0F3C}"/>
                  </a:ext>
                </a:extLst>
              </p:cNvPr>
              <p:cNvGraphicFramePr>
                <a:graphicFrameLocks noGrp="1"/>
              </p:cNvGraphicFramePr>
              <p:nvPr>
                <p:extLst>
                  <p:ext uri="{D42A27DB-BD31-4B8C-83A1-F6EECF244321}">
                    <p14:modId xmlns:p14="http://schemas.microsoft.com/office/powerpoint/2010/main" val="2679012032"/>
                  </p:ext>
                </p:extLst>
              </p:nvPr>
            </p:nvGraphicFramePr>
            <p:xfrm>
              <a:off x="6090929" y="2256554"/>
              <a:ext cx="5835348" cy="1483360"/>
            </p:xfrm>
            <a:graphic>
              <a:graphicData uri="http://schemas.openxmlformats.org/drawingml/2006/table">
                <a:tbl>
                  <a:tblPr firstRow="1" bandRow="1">
                    <a:tableStyleId>{5C22544A-7EE6-4342-B048-85BDC9FD1C3A}</a:tableStyleId>
                  </a:tblPr>
                  <a:tblGrid>
                    <a:gridCol w="458729">
                      <a:extLst>
                        <a:ext uri="{9D8B030D-6E8A-4147-A177-3AD203B41FA5}">
                          <a16:colId xmlns:a16="http://schemas.microsoft.com/office/drawing/2014/main" val="2588815888"/>
                        </a:ext>
                      </a:extLst>
                    </a:gridCol>
                    <a:gridCol w="3400425">
                      <a:extLst>
                        <a:ext uri="{9D8B030D-6E8A-4147-A177-3AD203B41FA5}">
                          <a16:colId xmlns:a16="http://schemas.microsoft.com/office/drawing/2014/main" val="1472006803"/>
                        </a:ext>
                      </a:extLst>
                    </a:gridCol>
                    <a:gridCol w="1976194">
                      <a:extLst>
                        <a:ext uri="{9D8B030D-6E8A-4147-A177-3AD203B41FA5}">
                          <a16:colId xmlns:a16="http://schemas.microsoft.com/office/drawing/2014/main" val="53540104"/>
                        </a:ext>
                      </a:extLst>
                    </a:gridCol>
                  </a:tblGrid>
                  <a:tr h="370840">
                    <a:tc>
                      <a:txBody>
                        <a:bodyPr/>
                        <a:lstStyle/>
                        <a:p>
                          <a:r>
                            <a:rPr kumimoji="1" lang="en-US" altLang="ja-JP" dirty="0"/>
                            <a:t>#</a:t>
                          </a:r>
                          <a:endParaRPr kumimoji="1" lang="ja-JP" altLang="en-US" dirty="0"/>
                        </a:p>
                      </a:txBody>
                      <a:tcPr>
                        <a:lnB w="12700" cap="flat" cmpd="sng" algn="ctr">
                          <a:solidFill>
                            <a:schemeClr val="tx1"/>
                          </a:solidFill>
                          <a:prstDash val="solid"/>
                          <a:round/>
                          <a:headEnd type="none" w="med" len="med"/>
                          <a:tailEnd type="none" w="med" len="med"/>
                        </a:lnB>
                      </a:tcPr>
                    </a:tc>
                    <a:tc>
                      <a:txBody>
                        <a:bodyPr/>
                        <a:lstStyle/>
                        <a:p>
                          <a:r>
                            <a:rPr kumimoji="1" lang="en-US" altLang="ja-JP" dirty="0"/>
                            <a:t>Compared</a:t>
                          </a:r>
                          <a:endParaRPr kumimoji="1" lang="ja-JP" altLang="en-US" dirty="0"/>
                        </a:p>
                      </a:txBody>
                      <a:tcPr>
                        <a:lnB w="12700" cap="flat" cmpd="sng" algn="ctr">
                          <a:solidFill>
                            <a:schemeClr val="tx1"/>
                          </a:solidFill>
                          <a:prstDash val="solid"/>
                          <a:round/>
                          <a:headEnd type="none" w="med" len="med"/>
                          <a:tailEnd type="none" w="med" len="med"/>
                        </a:lnB>
                      </a:tcPr>
                    </a:tc>
                    <a:tc>
                      <a:txBody>
                        <a:bodyPr/>
                        <a:lstStyle/>
                        <a:p>
                          <a:r>
                            <a:rPr kumimoji="1" lang="en-US" altLang="ja-JP" dirty="0"/>
                            <a:t>Select</a:t>
                          </a:r>
                          <a:endParaRPr kumimoji="1" lang="ja-JP" altLang="en-US"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2369973"/>
                      </a:ext>
                    </a:extLst>
                  </a:tr>
                  <a:tr h="370840">
                    <a:tc>
                      <a:txBody>
                        <a:bodyPr/>
                        <a:lstStyle/>
                        <a:p>
                          <a:r>
                            <a:rPr kumimoji="1" lang="en-US" altLang="ja-JP" dirty="0"/>
                            <a:t>1.</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Violated solutions</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Lower </a:t>
                          </a:r>
                          <a14:m>
                            <m:oMath xmlns:m="http://schemas.openxmlformats.org/officeDocument/2006/math">
                              <m:r>
                                <a:rPr kumimoji="1" lang="en-US" altLang="ja-JP" sz="1800" i="1" smtClean="0">
                                  <a:latin typeface="Cambria Math" panose="02040503050406030204" pitchFamily="18" charset="0"/>
                                </a:rPr>
                                <m:t>𝑣</m:t>
                              </m:r>
                            </m:oMath>
                          </a14:m>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78813021"/>
                      </a:ext>
                    </a:extLst>
                  </a:tr>
                  <a:tr h="370840">
                    <a:tc>
                      <a:txBody>
                        <a:bodyPr/>
                        <a:lstStyle/>
                        <a:p>
                          <a:r>
                            <a:rPr kumimoji="1" lang="en-US" altLang="ja-JP" dirty="0"/>
                            <a:t>2.</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Feasible and violated solutions</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Feasible solution</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9484021"/>
                      </a:ext>
                    </a:extLst>
                  </a:tr>
                  <a:tr h="370840">
                    <a:tc>
                      <a:txBody>
                        <a:bodyPr/>
                        <a:lstStyle/>
                        <a:p>
                          <a:r>
                            <a:rPr kumimoji="1" lang="en-US" altLang="ja-JP" dirty="0"/>
                            <a:t>3.</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Feasible solutions</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Lower </a:t>
                          </a:r>
                          <a14:m>
                            <m:oMath xmlns:m="http://schemas.openxmlformats.org/officeDocument/2006/math">
                              <m:r>
                                <a:rPr kumimoji="1" lang="en-US" altLang="ja-JP" sz="1800" b="0" i="1" smtClean="0">
                                  <a:latin typeface="Cambria Math" panose="02040503050406030204" pitchFamily="18" charset="0"/>
                                </a:rPr>
                                <m:t>𝑓</m:t>
                              </m:r>
                            </m:oMath>
                          </a14:m>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76196414"/>
                      </a:ext>
                    </a:extLst>
                  </a:tr>
                </a:tbl>
              </a:graphicData>
            </a:graphic>
          </p:graphicFrame>
        </mc:Choice>
        <mc:Fallback xmlns="">
          <p:graphicFrame>
            <p:nvGraphicFramePr>
              <p:cNvPr id="11" name="表 11">
                <a:extLst>
                  <a:ext uri="{FF2B5EF4-FFF2-40B4-BE49-F238E27FC236}">
                    <a16:creationId xmlns:a16="http://schemas.microsoft.com/office/drawing/2014/main" id="{7EA059DD-7B26-47FE-CA54-EC4F030E0F3C}"/>
                  </a:ext>
                </a:extLst>
              </p:cNvPr>
              <p:cNvGraphicFramePr>
                <a:graphicFrameLocks noGrp="1"/>
              </p:cNvGraphicFramePr>
              <p:nvPr>
                <p:extLst>
                  <p:ext uri="{D42A27DB-BD31-4B8C-83A1-F6EECF244321}">
                    <p14:modId xmlns:p14="http://schemas.microsoft.com/office/powerpoint/2010/main" val="2679012032"/>
                  </p:ext>
                </p:extLst>
              </p:nvPr>
            </p:nvGraphicFramePr>
            <p:xfrm>
              <a:off x="6090929" y="2256554"/>
              <a:ext cx="5835348" cy="1483360"/>
            </p:xfrm>
            <a:graphic>
              <a:graphicData uri="http://schemas.openxmlformats.org/drawingml/2006/table">
                <a:tbl>
                  <a:tblPr firstRow="1" bandRow="1">
                    <a:tableStyleId>{5C22544A-7EE6-4342-B048-85BDC9FD1C3A}</a:tableStyleId>
                  </a:tblPr>
                  <a:tblGrid>
                    <a:gridCol w="458729">
                      <a:extLst>
                        <a:ext uri="{9D8B030D-6E8A-4147-A177-3AD203B41FA5}">
                          <a16:colId xmlns:a16="http://schemas.microsoft.com/office/drawing/2014/main" val="2588815888"/>
                        </a:ext>
                      </a:extLst>
                    </a:gridCol>
                    <a:gridCol w="3400425">
                      <a:extLst>
                        <a:ext uri="{9D8B030D-6E8A-4147-A177-3AD203B41FA5}">
                          <a16:colId xmlns:a16="http://schemas.microsoft.com/office/drawing/2014/main" val="1472006803"/>
                        </a:ext>
                      </a:extLst>
                    </a:gridCol>
                    <a:gridCol w="1976194">
                      <a:extLst>
                        <a:ext uri="{9D8B030D-6E8A-4147-A177-3AD203B41FA5}">
                          <a16:colId xmlns:a16="http://schemas.microsoft.com/office/drawing/2014/main" val="53540104"/>
                        </a:ext>
                      </a:extLst>
                    </a:gridCol>
                  </a:tblGrid>
                  <a:tr h="370840">
                    <a:tc>
                      <a:txBody>
                        <a:bodyPr/>
                        <a:lstStyle/>
                        <a:p>
                          <a:r>
                            <a:rPr kumimoji="1" lang="en-US" altLang="ja-JP" dirty="0"/>
                            <a:t>#</a:t>
                          </a:r>
                          <a:endParaRPr kumimoji="1" lang="ja-JP" altLang="en-US" dirty="0"/>
                        </a:p>
                      </a:txBody>
                      <a:tcPr>
                        <a:lnB w="12700" cap="flat" cmpd="sng" algn="ctr">
                          <a:solidFill>
                            <a:schemeClr val="tx1"/>
                          </a:solidFill>
                          <a:prstDash val="solid"/>
                          <a:round/>
                          <a:headEnd type="none" w="med" len="med"/>
                          <a:tailEnd type="none" w="med" len="med"/>
                        </a:lnB>
                      </a:tcPr>
                    </a:tc>
                    <a:tc>
                      <a:txBody>
                        <a:bodyPr/>
                        <a:lstStyle/>
                        <a:p>
                          <a:r>
                            <a:rPr kumimoji="1" lang="en-US" altLang="ja-JP" dirty="0"/>
                            <a:t>Compared</a:t>
                          </a:r>
                          <a:endParaRPr kumimoji="1" lang="ja-JP" altLang="en-US" dirty="0"/>
                        </a:p>
                      </a:txBody>
                      <a:tcPr>
                        <a:lnB w="12700" cap="flat" cmpd="sng" algn="ctr">
                          <a:solidFill>
                            <a:schemeClr val="tx1"/>
                          </a:solidFill>
                          <a:prstDash val="solid"/>
                          <a:round/>
                          <a:headEnd type="none" w="med" len="med"/>
                          <a:tailEnd type="none" w="med" len="med"/>
                        </a:lnB>
                      </a:tcPr>
                    </a:tc>
                    <a:tc>
                      <a:txBody>
                        <a:bodyPr/>
                        <a:lstStyle/>
                        <a:p>
                          <a:r>
                            <a:rPr kumimoji="1" lang="en-US" altLang="ja-JP" dirty="0"/>
                            <a:t>Select</a:t>
                          </a:r>
                          <a:endParaRPr kumimoji="1" lang="ja-JP" altLang="en-US"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2369973"/>
                      </a:ext>
                    </a:extLst>
                  </a:tr>
                  <a:tr h="370840">
                    <a:tc>
                      <a:txBody>
                        <a:bodyPr/>
                        <a:lstStyle/>
                        <a:p>
                          <a:r>
                            <a:rPr kumimoji="1" lang="en-US" altLang="ja-JP" dirty="0"/>
                            <a:t>1.</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Violated solutions</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95988" t="-108197" r="-617" b="-224590"/>
                          </a:stretch>
                        </a:blipFill>
                      </a:tcPr>
                    </a:tc>
                    <a:extLst>
                      <a:ext uri="{0D108BD9-81ED-4DB2-BD59-A6C34878D82A}">
                        <a16:rowId xmlns:a16="http://schemas.microsoft.com/office/drawing/2014/main" val="1578813021"/>
                      </a:ext>
                    </a:extLst>
                  </a:tr>
                  <a:tr h="370840">
                    <a:tc>
                      <a:txBody>
                        <a:bodyPr/>
                        <a:lstStyle/>
                        <a:p>
                          <a:r>
                            <a:rPr kumimoji="1" lang="en-US" altLang="ja-JP" dirty="0"/>
                            <a:t>2.</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Feasible and violated solutions</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Feasible solution</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9484021"/>
                      </a:ext>
                    </a:extLst>
                  </a:tr>
                  <a:tr h="370840">
                    <a:tc>
                      <a:txBody>
                        <a:bodyPr/>
                        <a:lstStyle/>
                        <a:p>
                          <a:r>
                            <a:rPr kumimoji="1" lang="en-US" altLang="ja-JP" dirty="0"/>
                            <a:t>3.</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Feasible solutions</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95988" t="-308197" r="-617" b="-24590"/>
                          </a:stretch>
                        </a:blipFill>
                      </a:tcPr>
                    </a:tc>
                    <a:extLst>
                      <a:ext uri="{0D108BD9-81ED-4DB2-BD59-A6C34878D82A}">
                        <a16:rowId xmlns:a16="http://schemas.microsoft.com/office/drawing/2014/main" val="2876196414"/>
                      </a:ext>
                    </a:extLst>
                  </a:tr>
                </a:tbl>
              </a:graphicData>
            </a:graphic>
          </p:graphicFrame>
        </mc:Fallback>
      </mc:AlternateContent>
      <p:sp>
        <p:nvSpPr>
          <p:cNvPr id="4" name="テキスト ボックス 3">
            <a:extLst>
              <a:ext uri="{FF2B5EF4-FFF2-40B4-BE49-F238E27FC236}">
                <a16:creationId xmlns:a16="http://schemas.microsoft.com/office/drawing/2014/main" id="{B2A99D86-C135-5B1F-F5FC-66AC8D053055}"/>
              </a:ext>
            </a:extLst>
          </p:cNvPr>
          <p:cNvSpPr txBox="1"/>
          <p:nvPr/>
        </p:nvSpPr>
        <p:spPr>
          <a:xfrm>
            <a:off x="7062592" y="3931540"/>
            <a:ext cx="1230112" cy="369332"/>
          </a:xfrm>
          <a:prstGeom prst="rect">
            <a:avLst/>
          </a:prstGeom>
          <a:noFill/>
        </p:spPr>
        <p:txBody>
          <a:bodyPr wrap="square" rtlCol="0">
            <a:spAutoFit/>
          </a:bodyPr>
          <a:lstStyle/>
          <a:p>
            <a:r>
              <a:rPr kumimoji="1" lang="en-US" altLang="ja-JP" dirty="0"/>
              <a:t>1st Step</a:t>
            </a:r>
            <a:endParaRPr kumimoji="1" lang="ja-JP" altLang="en-US" dirty="0"/>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2111D902-4766-2EF0-B877-2BDB92CD7ED4}"/>
                  </a:ext>
                </a:extLst>
              </p:cNvPr>
              <p:cNvSpPr txBox="1"/>
              <p:nvPr/>
            </p:nvSpPr>
            <p:spPr>
              <a:xfrm>
                <a:off x="6024754" y="1876062"/>
                <a:ext cx="5963673" cy="369332"/>
              </a:xfrm>
              <a:prstGeom prst="rect">
                <a:avLst/>
              </a:prstGeom>
              <a:noFill/>
            </p:spPr>
            <p:txBody>
              <a:bodyPr wrap="square" rtlCol="0">
                <a:spAutoFit/>
              </a:bodyPr>
              <a:lstStyle/>
              <a:p>
                <a:r>
                  <a:rPr kumimoji="1" lang="en-US" altLang="ja-JP" dirty="0"/>
                  <a:t>If two solutions </a:t>
                </a:r>
                <a14:m>
                  <m:oMath xmlns:m="http://schemas.openxmlformats.org/officeDocument/2006/math">
                    <m:r>
                      <a:rPr kumimoji="1" lang="en-US" altLang="ja-JP" b="1" i="1" smtClean="0">
                        <a:latin typeface="Cambria Math" panose="02040503050406030204" pitchFamily="18" charset="0"/>
                      </a:rPr>
                      <m:t>𝒙</m:t>
                    </m:r>
                    <m:r>
                      <a:rPr kumimoji="1" lang="en-US" altLang="ja-JP" b="1" i="1" smtClean="0">
                        <a:latin typeface="Cambria Math" panose="02040503050406030204" pitchFamily="18" charset="0"/>
                      </a:rPr>
                      <m:t>,</m:t>
                    </m:r>
                    <m:r>
                      <a:rPr kumimoji="1" lang="en-US" altLang="ja-JP" b="1" i="1" smtClean="0">
                        <a:latin typeface="Cambria Math" panose="02040503050406030204" pitchFamily="18" charset="0"/>
                      </a:rPr>
                      <m:t>𝒚</m:t>
                    </m:r>
                  </m:oMath>
                </a14:m>
                <a:r>
                  <a:rPr kumimoji="1" lang="ja-JP" altLang="en-US" dirty="0"/>
                  <a:t> </a:t>
                </a:r>
                <a:r>
                  <a:rPr kumimoji="1" lang="en-US" altLang="ja-JP" dirty="0"/>
                  <a:t>are compared, use the following rule:</a:t>
                </a:r>
                <a:endParaRPr kumimoji="1" lang="ja-JP" altLang="en-US" dirty="0"/>
              </a:p>
            </p:txBody>
          </p:sp>
        </mc:Choice>
        <mc:Fallback xmlns="">
          <p:sp>
            <p:nvSpPr>
              <p:cNvPr id="6" name="テキスト ボックス 5">
                <a:extLst>
                  <a:ext uri="{FF2B5EF4-FFF2-40B4-BE49-F238E27FC236}">
                    <a16:creationId xmlns:a16="http://schemas.microsoft.com/office/drawing/2014/main" id="{2111D902-4766-2EF0-B877-2BDB92CD7ED4}"/>
                  </a:ext>
                </a:extLst>
              </p:cNvPr>
              <p:cNvSpPr txBox="1">
                <a:spLocks noRot="1" noChangeAspect="1" noMove="1" noResize="1" noEditPoints="1" noAdjustHandles="1" noChangeArrowheads="1" noChangeShapeType="1" noTextEdit="1"/>
              </p:cNvSpPr>
              <p:nvPr/>
            </p:nvSpPr>
            <p:spPr>
              <a:xfrm>
                <a:off x="6024754" y="1876062"/>
                <a:ext cx="5963673" cy="369332"/>
              </a:xfrm>
              <a:prstGeom prst="rect">
                <a:avLst/>
              </a:prstGeom>
              <a:blipFill>
                <a:blip r:embed="rId6"/>
                <a:stretch>
                  <a:fillRect l="-817" t="-10000" r="-204" b="-26667"/>
                </a:stretch>
              </a:blipFill>
            </p:spPr>
            <p:txBody>
              <a:bodyPr/>
              <a:lstStyle/>
              <a:p>
                <a:r>
                  <a:rPr lang="ja-JP" altLang="en-US">
                    <a:noFill/>
                  </a:rPr>
                  <a:t> </a:t>
                </a:r>
              </a:p>
            </p:txBody>
          </p:sp>
        </mc:Fallback>
      </mc:AlternateContent>
      <p:sp>
        <p:nvSpPr>
          <p:cNvPr id="8" name="楕円 7">
            <a:extLst>
              <a:ext uri="{FF2B5EF4-FFF2-40B4-BE49-F238E27FC236}">
                <a16:creationId xmlns:a16="http://schemas.microsoft.com/office/drawing/2014/main" id="{2EFB32E1-D545-883E-8465-95837BEC00C9}"/>
              </a:ext>
            </a:extLst>
          </p:cNvPr>
          <p:cNvSpPr/>
          <p:nvPr/>
        </p:nvSpPr>
        <p:spPr>
          <a:xfrm>
            <a:off x="2565175" y="4931641"/>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楕円 8">
            <a:extLst>
              <a:ext uri="{FF2B5EF4-FFF2-40B4-BE49-F238E27FC236}">
                <a16:creationId xmlns:a16="http://schemas.microsoft.com/office/drawing/2014/main" id="{AC80BE28-3CCA-6A29-D86A-0CE361EE9AA1}"/>
              </a:ext>
            </a:extLst>
          </p:cNvPr>
          <p:cNvSpPr/>
          <p:nvPr/>
        </p:nvSpPr>
        <p:spPr>
          <a:xfrm>
            <a:off x="1710693" y="3843250"/>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楕円 9">
            <a:extLst>
              <a:ext uri="{FF2B5EF4-FFF2-40B4-BE49-F238E27FC236}">
                <a16:creationId xmlns:a16="http://schemas.microsoft.com/office/drawing/2014/main" id="{97B8343E-AEEE-0A06-CE40-1C06615294F1}"/>
              </a:ext>
            </a:extLst>
          </p:cNvPr>
          <p:cNvSpPr/>
          <p:nvPr/>
        </p:nvSpPr>
        <p:spPr>
          <a:xfrm>
            <a:off x="2411075" y="4370832"/>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楕円 12">
            <a:extLst>
              <a:ext uri="{FF2B5EF4-FFF2-40B4-BE49-F238E27FC236}">
                <a16:creationId xmlns:a16="http://schemas.microsoft.com/office/drawing/2014/main" id="{E6F42544-1ACE-FF96-8BD4-66B240A4536E}"/>
              </a:ext>
            </a:extLst>
          </p:cNvPr>
          <p:cNvSpPr/>
          <p:nvPr/>
        </p:nvSpPr>
        <p:spPr>
          <a:xfrm>
            <a:off x="2036152" y="4034731"/>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楕円 13">
            <a:extLst>
              <a:ext uri="{FF2B5EF4-FFF2-40B4-BE49-F238E27FC236}">
                <a16:creationId xmlns:a16="http://schemas.microsoft.com/office/drawing/2014/main" id="{49A409DA-2013-17C7-8968-AFB5CFA8AAC3}"/>
              </a:ext>
            </a:extLst>
          </p:cNvPr>
          <p:cNvSpPr/>
          <p:nvPr/>
        </p:nvSpPr>
        <p:spPr>
          <a:xfrm>
            <a:off x="5214675" y="4602410"/>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楕円 14">
            <a:extLst>
              <a:ext uri="{FF2B5EF4-FFF2-40B4-BE49-F238E27FC236}">
                <a16:creationId xmlns:a16="http://schemas.microsoft.com/office/drawing/2014/main" id="{F5609BAD-A6F3-157F-2453-E22A44F73AD2}"/>
              </a:ext>
            </a:extLst>
          </p:cNvPr>
          <p:cNvSpPr/>
          <p:nvPr/>
        </p:nvSpPr>
        <p:spPr>
          <a:xfrm>
            <a:off x="3693173" y="3236090"/>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楕円 15">
            <a:extLst>
              <a:ext uri="{FF2B5EF4-FFF2-40B4-BE49-F238E27FC236}">
                <a16:creationId xmlns:a16="http://schemas.microsoft.com/office/drawing/2014/main" id="{689E0F4E-08B9-5DE8-7E6B-4178D1F4BAD4}"/>
              </a:ext>
            </a:extLst>
          </p:cNvPr>
          <p:cNvSpPr/>
          <p:nvPr/>
        </p:nvSpPr>
        <p:spPr>
          <a:xfrm>
            <a:off x="3595188" y="3941345"/>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楕円 16">
            <a:extLst>
              <a:ext uri="{FF2B5EF4-FFF2-40B4-BE49-F238E27FC236}">
                <a16:creationId xmlns:a16="http://schemas.microsoft.com/office/drawing/2014/main" id="{501BE0DA-0387-4070-FA41-516C0864F629}"/>
              </a:ext>
            </a:extLst>
          </p:cNvPr>
          <p:cNvSpPr/>
          <p:nvPr/>
        </p:nvSpPr>
        <p:spPr>
          <a:xfrm>
            <a:off x="4429322" y="4602410"/>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楕円 17">
            <a:extLst>
              <a:ext uri="{FF2B5EF4-FFF2-40B4-BE49-F238E27FC236}">
                <a16:creationId xmlns:a16="http://schemas.microsoft.com/office/drawing/2014/main" id="{3C33CA22-FD7D-9C0F-8443-F6EDF55563AE}"/>
              </a:ext>
            </a:extLst>
          </p:cNvPr>
          <p:cNvSpPr/>
          <p:nvPr/>
        </p:nvSpPr>
        <p:spPr>
          <a:xfrm>
            <a:off x="4910227" y="3592243"/>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テキスト ボックス 20">
            <a:extLst>
              <a:ext uri="{FF2B5EF4-FFF2-40B4-BE49-F238E27FC236}">
                <a16:creationId xmlns:a16="http://schemas.microsoft.com/office/drawing/2014/main" id="{65291791-114F-628A-4E65-F7ACD89F78CA}"/>
              </a:ext>
            </a:extLst>
          </p:cNvPr>
          <p:cNvSpPr txBox="1"/>
          <p:nvPr/>
        </p:nvSpPr>
        <p:spPr>
          <a:xfrm>
            <a:off x="9968702" y="3923907"/>
            <a:ext cx="1230112" cy="369332"/>
          </a:xfrm>
          <a:prstGeom prst="rect">
            <a:avLst/>
          </a:prstGeom>
          <a:noFill/>
        </p:spPr>
        <p:txBody>
          <a:bodyPr wrap="square" rtlCol="0">
            <a:spAutoFit/>
          </a:bodyPr>
          <a:lstStyle/>
          <a:p>
            <a:r>
              <a:rPr kumimoji="1" lang="en-US" altLang="ja-JP" dirty="0"/>
              <a:t>2nd Step</a:t>
            </a:r>
            <a:endParaRPr kumimoji="1" lang="ja-JP" altLang="en-US" dirty="0"/>
          </a:p>
        </p:txBody>
      </p:sp>
      <p:sp>
        <p:nvSpPr>
          <p:cNvPr id="22" name="二等辺三角形 21">
            <a:extLst>
              <a:ext uri="{FF2B5EF4-FFF2-40B4-BE49-F238E27FC236}">
                <a16:creationId xmlns:a16="http://schemas.microsoft.com/office/drawing/2014/main" id="{B05C3508-46E0-92B1-316D-8D94B93D04D5}"/>
              </a:ext>
            </a:extLst>
          </p:cNvPr>
          <p:cNvSpPr/>
          <p:nvPr/>
        </p:nvSpPr>
        <p:spPr>
          <a:xfrm rot="16200000">
            <a:off x="10034578" y="4932528"/>
            <a:ext cx="1098360" cy="225527"/>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 name="楕円 22">
            <a:extLst>
              <a:ext uri="{FF2B5EF4-FFF2-40B4-BE49-F238E27FC236}">
                <a16:creationId xmlns:a16="http://schemas.microsoft.com/office/drawing/2014/main" id="{68089799-D77D-7998-079F-CF4733EC504F}"/>
              </a:ext>
            </a:extLst>
          </p:cNvPr>
          <p:cNvSpPr/>
          <p:nvPr/>
        </p:nvSpPr>
        <p:spPr>
          <a:xfrm>
            <a:off x="7298238" y="4412898"/>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楕円 26">
            <a:extLst>
              <a:ext uri="{FF2B5EF4-FFF2-40B4-BE49-F238E27FC236}">
                <a16:creationId xmlns:a16="http://schemas.microsoft.com/office/drawing/2014/main" id="{8BFCA093-EBA0-2E70-D52D-1FC8D793F4CE}"/>
              </a:ext>
            </a:extLst>
          </p:cNvPr>
          <p:cNvSpPr/>
          <p:nvPr/>
        </p:nvSpPr>
        <p:spPr>
          <a:xfrm>
            <a:off x="8174028" y="4765402"/>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楕円 27">
            <a:extLst>
              <a:ext uri="{FF2B5EF4-FFF2-40B4-BE49-F238E27FC236}">
                <a16:creationId xmlns:a16="http://schemas.microsoft.com/office/drawing/2014/main" id="{982B6BD9-6AC8-A381-2228-E3EC9A659993}"/>
              </a:ext>
            </a:extLst>
          </p:cNvPr>
          <p:cNvSpPr/>
          <p:nvPr/>
        </p:nvSpPr>
        <p:spPr>
          <a:xfrm>
            <a:off x="7436310" y="4785047"/>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楕円 28">
            <a:extLst>
              <a:ext uri="{FF2B5EF4-FFF2-40B4-BE49-F238E27FC236}">
                <a16:creationId xmlns:a16="http://schemas.microsoft.com/office/drawing/2014/main" id="{B5244862-BEBE-BDFA-33B0-BE646B457BDA}"/>
              </a:ext>
            </a:extLst>
          </p:cNvPr>
          <p:cNvSpPr/>
          <p:nvPr/>
        </p:nvSpPr>
        <p:spPr>
          <a:xfrm>
            <a:off x="7916737" y="4489071"/>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楕円 29">
            <a:extLst>
              <a:ext uri="{FF2B5EF4-FFF2-40B4-BE49-F238E27FC236}">
                <a16:creationId xmlns:a16="http://schemas.microsoft.com/office/drawing/2014/main" id="{731B5E47-633D-7316-A377-66D2FF6F353B}"/>
              </a:ext>
            </a:extLst>
          </p:cNvPr>
          <p:cNvSpPr/>
          <p:nvPr/>
        </p:nvSpPr>
        <p:spPr>
          <a:xfrm>
            <a:off x="11100327" y="5905447"/>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1" name="楕円 30">
            <a:extLst>
              <a:ext uri="{FF2B5EF4-FFF2-40B4-BE49-F238E27FC236}">
                <a16:creationId xmlns:a16="http://schemas.microsoft.com/office/drawing/2014/main" id="{6061C70B-5D31-36C3-9071-E14DBA908EAE}"/>
              </a:ext>
            </a:extLst>
          </p:cNvPr>
          <p:cNvSpPr/>
          <p:nvPr/>
        </p:nvSpPr>
        <p:spPr>
          <a:xfrm>
            <a:off x="10874356" y="5900192"/>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2" name="楕円 31">
            <a:extLst>
              <a:ext uri="{FF2B5EF4-FFF2-40B4-BE49-F238E27FC236}">
                <a16:creationId xmlns:a16="http://schemas.microsoft.com/office/drawing/2014/main" id="{29A9E5DA-7CFF-0B34-3C2E-C992DA5422F0}"/>
              </a:ext>
            </a:extLst>
          </p:cNvPr>
          <p:cNvSpPr/>
          <p:nvPr/>
        </p:nvSpPr>
        <p:spPr>
          <a:xfrm>
            <a:off x="10552619" y="5715211"/>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楕円 32">
            <a:extLst>
              <a:ext uri="{FF2B5EF4-FFF2-40B4-BE49-F238E27FC236}">
                <a16:creationId xmlns:a16="http://schemas.microsoft.com/office/drawing/2014/main" id="{3A3D9B99-9437-5945-5261-EE1F9B012D11}"/>
              </a:ext>
            </a:extLst>
          </p:cNvPr>
          <p:cNvSpPr/>
          <p:nvPr/>
        </p:nvSpPr>
        <p:spPr>
          <a:xfrm>
            <a:off x="10841653" y="5751998"/>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9FCDEB53-6975-E547-B346-5B119628862D}"/>
                  </a:ext>
                </a:extLst>
              </p:cNvPr>
              <p:cNvSpPr txBox="1"/>
              <p:nvPr/>
            </p:nvSpPr>
            <p:spPr>
              <a:xfrm>
                <a:off x="412372" y="5715211"/>
                <a:ext cx="2563756" cy="307777"/>
              </a:xfrm>
              <a:prstGeom prst="rect">
                <a:avLst/>
              </a:prstGeom>
              <a:noFill/>
            </p:spPr>
            <p:txBody>
              <a:bodyPr wrap="square" rtlCol="0">
                <a:spAutoFit/>
              </a:bodyPr>
              <a:lstStyle/>
              <a:p>
                <a14:m>
                  <m:oMath xmlns:m="http://schemas.openxmlformats.org/officeDocument/2006/math">
                    <m:r>
                      <a:rPr lang="en-US" altLang="ja-JP" sz="1400" b="0" i="1" smtClean="0">
                        <a:latin typeface="Cambria Math" panose="02040503050406030204" pitchFamily="18" charset="0"/>
                      </a:rPr>
                      <m:t>𝑓</m:t>
                    </m:r>
                    <m:r>
                      <a:rPr lang="en-US" altLang="ja-JP" sz="1400" b="0" i="1" smtClean="0">
                        <a:latin typeface="Cambria Math" panose="02040503050406030204" pitchFamily="18" charset="0"/>
                      </a:rPr>
                      <m:t>: </m:t>
                    </m:r>
                  </m:oMath>
                </a14:m>
                <a:r>
                  <a:rPr kumimoji="1" lang="en-US" altLang="ja-JP" sz="1400" dirty="0"/>
                  <a:t>Objective Function Value</a:t>
                </a:r>
                <a:endParaRPr kumimoji="1" lang="ja-JP" altLang="en-US" sz="1400" dirty="0"/>
              </a:p>
            </p:txBody>
          </p:sp>
        </mc:Choice>
        <mc:Fallback xmlns="">
          <p:sp>
            <p:nvSpPr>
              <p:cNvPr id="34" name="テキスト ボックス 33">
                <a:extLst>
                  <a:ext uri="{FF2B5EF4-FFF2-40B4-BE49-F238E27FC236}">
                    <a16:creationId xmlns:a16="http://schemas.microsoft.com/office/drawing/2014/main" id="{9FCDEB53-6975-E547-B346-5B119628862D}"/>
                  </a:ext>
                </a:extLst>
              </p:cNvPr>
              <p:cNvSpPr txBox="1">
                <a:spLocks noRot="1" noChangeAspect="1" noMove="1" noResize="1" noEditPoints="1" noAdjustHandles="1" noChangeArrowheads="1" noChangeShapeType="1" noTextEdit="1"/>
              </p:cNvSpPr>
              <p:nvPr/>
            </p:nvSpPr>
            <p:spPr>
              <a:xfrm>
                <a:off x="412372" y="5715211"/>
                <a:ext cx="2563756" cy="307777"/>
              </a:xfrm>
              <a:prstGeom prst="rect">
                <a:avLst/>
              </a:prstGeom>
              <a:blipFill>
                <a:blip r:embed="rId7"/>
                <a:stretch>
                  <a:fillRect t="-400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CDCED4DA-855C-20E7-2E11-B67D1AF65DA8}"/>
                  </a:ext>
                </a:extLst>
              </p:cNvPr>
              <p:cNvSpPr txBox="1"/>
              <p:nvPr/>
            </p:nvSpPr>
            <p:spPr>
              <a:xfrm>
                <a:off x="412372" y="5971194"/>
                <a:ext cx="2563756" cy="307777"/>
              </a:xfrm>
              <a:prstGeom prst="rect">
                <a:avLst/>
              </a:prstGeom>
              <a:noFill/>
            </p:spPr>
            <p:txBody>
              <a:bodyPr wrap="square" rtlCol="0">
                <a:spAutoFit/>
              </a:bodyPr>
              <a:lstStyle/>
              <a:p>
                <a14:m>
                  <m:oMath xmlns:m="http://schemas.openxmlformats.org/officeDocument/2006/math">
                    <m:r>
                      <a:rPr lang="en-US" altLang="ja-JP" sz="1400" b="0" i="1" smtClean="0">
                        <a:latin typeface="Cambria Math" panose="02040503050406030204" pitchFamily="18" charset="0"/>
                      </a:rPr>
                      <m:t>𝑣</m:t>
                    </m:r>
                    <m:r>
                      <a:rPr lang="en-US" altLang="ja-JP" sz="1400" b="0" i="1" smtClean="0">
                        <a:latin typeface="Cambria Math" panose="02040503050406030204" pitchFamily="18" charset="0"/>
                      </a:rPr>
                      <m:t>: </m:t>
                    </m:r>
                  </m:oMath>
                </a14:m>
                <a:r>
                  <a:rPr kumimoji="1" lang="en-US" altLang="ja-JP" sz="1400" dirty="0"/>
                  <a:t>Constraint Violation</a:t>
                </a:r>
                <a:endParaRPr kumimoji="1" lang="ja-JP" altLang="en-US" sz="1400" dirty="0"/>
              </a:p>
            </p:txBody>
          </p:sp>
        </mc:Choice>
        <mc:Fallback xmlns="">
          <p:sp>
            <p:nvSpPr>
              <p:cNvPr id="35" name="テキスト ボックス 34">
                <a:extLst>
                  <a:ext uri="{FF2B5EF4-FFF2-40B4-BE49-F238E27FC236}">
                    <a16:creationId xmlns:a16="http://schemas.microsoft.com/office/drawing/2014/main" id="{CDCED4DA-855C-20E7-2E11-B67D1AF65DA8}"/>
                  </a:ext>
                </a:extLst>
              </p:cNvPr>
              <p:cNvSpPr txBox="1">
                <a:spLocks noRot="1" noChangeAspect="1" noMove="1" noResize="1" noEditPoints="1" noAdjustHandles="1" noChangeArrowheads="1" noChangeShapeType="1" noTextEdit="1"/>
              </p:cNvSpPr>
              <p:nvPr/>
            </p:nvSpPr>
            <p:spPr>
              <a:xfrm>
                <a:off x="412372" y="5971194"/>
                <a:ext cx="2563756" cy="307777"/>
              </a:xfrm>
              <a:prstGeom prst="rect">
                <a:avLst/>
              </a:prstGeom>
              <a:blipFill>
                <a:blip r:embed="rId8"/>
                <a:stretch>
                  <a:fillRect t="-4000" b="-20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872387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descr="グラフ, 折れ線グラフ&#10;&#10;自動的に生成された説明">
            <a:extLst>
              <a:ext uri="{FF2B5EF4-FFF2-40B4-BE49-F238E27FC236}">
                <a16:creationId xmlns:a16="http://schemas.microsoft.com/office/drawing/2014/main" id="{4A8CED94-D903-CF8E-B297-B31BC8648A9C}"/>
              </a:ext>
            </a:extLst>
          </p:cNvPr>
          <p:cNvPicPr>
            <a:picLocks noChangeAspect="1"/>
          </p:cNvPicPr>
          <p:nvPr/>
        </p:nvPicPr>
        <p:blipFill>
          <a:blip r:embed="rId2"/>
          <a:stretch>
            <a:fillRect/>
          </a:stretch>
        </p:blipFill>
        <p:spPr>
          <a:xfrm>
            <a:off x="1314750" y="1850306"/>
            <a:ext cx="4273250" cy="2650864"/>
          </a:xfrm>
          <a:prstGeom prst="rect">
            <a:avLst/>
          </a:prstGeom>
        </p:spPr>
      </p:pic>
      <p:pic>
        <p:nvPicPr>
          <p:cNvPr id="8" name="図 7" descr="グラフ&#10;&#10;自動的に生成された説明">
            <a:extLst>
              <a:ext uri="{FF2B5EF4-FFF2-40B4-BE49-F238E27FC236}">
                <a16:creationId xmlns:a16="http://schemas.microsoft.com/office/drawing/2014/main" id="{4F700681-943F-89AE-818E-BA4884347627}"/>
              </a:ext>
            </a:extLst>
          </p:cNvPr>
          <p:cNvPicPr>
            <a:picLocks noChangeAspect="1"/>
          </p:cNvPicPr>
          <p:nvPr/>
        </p:nvPicPr>
        <p:blipFill>
          <a:blip r:embed="rId3"/>
          <a:stretch>
            <a:fillRect/>
          </a:stretch>
        </p:blipFill>
        <p:spPr>
          <a:xfrm>
            <a:off x="6751202" y="1850306"/>
            <a:ext cx="4342248" cy="2693666"/>
          </a:xfrm>
          <a:prstGeom prst="rect">
            <a:avLst/>
          </a:prstGeom>
        </p:spPr>
      </p:pic>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Permeate Water Quality</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33</a:t>
            </a:fld>
            <a:endParaRPr kumimoji="1" lang="ja-JP" altLang="en-US"/>
          </a:p>
        </p:txBody>
      </p:sp>
      <p:sp>
        <p:nvSpPr>
          <p:cNvPr id="5" name="テキスト プレースホルダー 2">
            <a:extLst>
              <a:ext uri="{FF2B5EF4-FFF2-40B4-BE49-F238E27FC236}">
                <a16:creationId xmlns:a16="http://schemas.microsoft.com/office/drawing/2014/main" id="{17FF10F9-9DF7-EF41-43A9-02C8844C77F8}"/>
              </a:ext>
            </a:extLst>
          </p:cNvPr>
          <p:cNvSpPr txBox="1">
            <a:spLocks/>
          </p:cNvSpPr>
          <p:nvPr/>
        </p:nvSpPr>
        <p:spPr>
          <a:xfrm>
            <a:off x="517054" y="102057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The prediction performance for global trends is good.</a:t>
            </a:r>
          </a:p>
        </p:txBody>
      </p:sp>
      <p:sp>
        <p:nvSpPr>
          <p:cNvPr id="39" name="テキスト ボックス 38">
            <a:extLst>
              <a:ext uri="{FF2B5EF4-FFF2-40B4-BE49-F238E27FC236}">
                <a16:creationId xmlns:a16="http://schemas.microsoft.com/office/drawing/2014/main" id="{8AEA9EF8-AEC8-F5AA-8972-C9BE1F390AB2}"/>
              </a:ext>
            </a:extLst>
          </p:cNvPr>
          <p:cNvSpPr txBox="1"/>
          <p:nvPr/>
        </p:nvSpPr>
        <p:spPr>
          <a:xfrm>
            <a:off x="7136808" y="1511752"/>
            <a:ext cx="3511787" cy="338554"/>
          </a:xfrm>
          <a:prstGeom prst="rect">
            <a:avLst/>
          </a:prstGeom>
          <a:noFill/>
        </p:spPr>
        <p:txBody>
          <a:bodyPr wrap="square" rtlCol="0">
            <a:spAutoFit/>
          </a:bodyPr>
          <a:lstStyle/>
          <a:p>
            <a:pPr algn="ctr"/>
            <a:r>
              <a:rPr kumimoji="1" lang="en-US" altLang="ja-JP" sz="1600" b="1" dirty="0">
                <a:solidFill>
                  <a:schemeClr val="accent1"/>
                </a:solidFill>
              </a:rPr>
              <a:t>Combined Permeate EC [</a:t>
            </a:r>
            <a:r>
              <a:rPr kumimoji="1" lang="en-US" altLang="ja-JP" sz="1600" b="1" dirty="0" err="1">
                <a:solidFill>
                  <a:schemeClr val="accent1"/>
                </a:solidFill>
              </a:rPr>
              <a:t>uS</a:t>
            </a:r>
            <a:r>
              <a:rPr kumimoji="1" lang="en-US" altLang="ja-JP" sz="1600" b="1" dirty="0">
                <a:solidFill>
                  <a:schemeClr val="accent1"/>
                </a:solidFill>
              </a:rPr>
              <a:t>/cm]</a:t>
            </a:r>
            <a:endParaRPr kumimoji="1" lang="ja-JP" altLang="en-US" sz="1600" b="1" dirty="0">
              <a:solidFill>
                <a:srgbClr val="FFC000"/>
              </a:solidFill>
            </a:endParaRPr>
          </a:p>
        </p:txBody>
      </p:sp>
      <p:sp>
        <p:nvSpPr>
          <p:cNvPr id="40" name="テキスト ボックス 39">
            <a:extLst>
              <a:ext uri="{FF2B5EF4-FFF2-40B4-BE49-F238E27FC236}">
                <a16:creationId xmlns:a16="http://schemas.microsoft.com/office/drawing/2014/main" id="{A22FF2A9-818E-D21A-2539-DA1D0DE4B06B}"/>
              </a:ext>
            </a:extLst>
          </p:cNvPr>
          <p:cNvSpPr txBox="1"/>
          <p:nvPr/>
        </p:nvSpPr>
        <p:spPr>
          <a:xfrm>
            <a:off x="1789048" y="1511752"/>
            <a:ext cx="3478632" cy="338554"/>
          </a:xfrm>
          <a:prstGeom prst="rect">
            <a:avLst/>
          </a:prstGeom>
          <a:noFill/>
        </p:spPr>
        <p:txBody>
          <a:bodyPr wrap="square" rtlCol="0">
            <a:spAutoFit/>
          </a:bodyPr>
          <a:lstStyle/>
          <a:p>
            <a:pPr algn="ctr"/>
            <a:r>
              <a:rPr kumimoji="1" lang="en-US" altLang="ja-JP" sz="1600" b="1" dirty="0">
                <a:solidFill>
                  <a:schemeClr val="accent1"/>
                </a:solidFill>
              </a:rPr>
              <a:t>Combined Permeate TOC [mg/L]</a:t>
            </a:r>
            <a:endParaRPr kumimoji="1" lang="ja-JP" altLang="en-US" sz="1600" b="1" dirty="0">
              <a:solidFill>
                <a:srgbClr val="FFC000"/>
              </a:solidFill>
            </a:endParaRPr>
          </a:p>
        </p:txBody>
      </p:sp>
      <p:sp>
        <p:nvSpPr>
          <p:cNvPr id="4" name="テキスト ボックス 3">
            <a:extLst>
              <a:ext uri="{FF2B5EF4-FFF2-40B4-BE49-F238E27FC236}">
                <a16:creationId xmlns:a16="http://schemas.microsoft.com/office/drawing/2014/main" id="{0B7FC5AF-B4D4-EB62-D7F9-BD1D9F8A21EF}"/>
              </a:ext>
            </a:extLst>
          </p:cNvPr>
          <p:cNvSpPr txBox="1"/>
          <p:nvPr/>
        </p:nvSpPr>
        <p:spPr>
          <a:xfrm>
            <a:off x="571983" y="-20412"/>
            <a:ext cx="5857391"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Simulation &gt; Prediction</a:t>
            </a:r>
            <a:r>
              <a:rPr lang="ja-JP" altLang="en-US" sz="1600" b="1" dirty="0">
                <a:solidFill>
                  <a:schemeClr val="bg1"/>
                </a:solidFill>
              </a:rPr>
              <a:t> </a:t>
            </a:r>
            <a:r>
              <a:rPr lang="en-US" altLang="ja-JP" sz="1600" b="1" dirty="0">
                <a:solidFill>
                  <a:schemeClr val="bg1"/>
                </a:solidFill>
              </a:rPr>
              <a:t>Result</a:t>
            </a:r>
            <a:endParaRPr kumimoji="1" lang="ja-JP" altLang="en-US" sz="1600" b="1" dirty="0">
              <a:solidFill>
                <a:schemeClr val="bg1"/>
              </a:solidFill>
            </a:endParaRPr>
          </a:p>
        </p:txBody>
      </p:sp>
      <p:sp>
        <p:nvSpPr>
          <p:cNvPr id="11" name="テキスト ボックス 10">
            <a:extLst>
              <a:ext uri="{FF2B5EF4-FFF2-40B4-BE49-F238E27FC236}">
                <a16:creationId xmlns:a16="http://schemas.microsoft.com/office/drawing/2014/main" id="{B567027E-DE34-FF1D-66BB-A109E3AE6342}"/>
              </a:ext>
            </a:extLst>
          </p:cNvPr>
          <p:cNvSpPr txBox="1"/>
          <p:nvPr/>
        </p:nvSpPr>
        <p:spPr>
          <a:xfrm>
            <a:off x="8343901" y="691493"/>
            <a:ext cx="3848100" cy="369332"/>
          </a:xfrm>
          <a:prstGeom prst="rect">
            <a:avLst/>
          </a:prstGeom>
          <a:noFill/>
        </p:spPr>
        <p:txBody>
          <a:bodyPr wrap="square" rtlCol="0">
            <a:spAutoFit/>
          </a:bodyPr>
          <a:lstStyle/>
          <a:p>
            <a:r>
              <a:rPr kumimoji="1" lang="en-US" altLang="ja-JP" b="1" dirty="0">
                <a:solidFill>
                  <a:schemeClr val="accent1"/>
                </a:solidFill>
              </a:rPr>
              <a:t>Blue: Actual </a:t>
            </a:r>
            <a:r>
              <a:rPr kumimoji="1" lang="en-US" altLang="ja-JP" b="1" dirty="0"/>
              <a:t>/</a:t>
            </a:r>
            <a:r>
              <a:rPr kumimoji="1" lang="ja-JP" altLang="en-US" b="1" dirty="0">
                <a:solidFill>
                  <a:schemeClr val="accent1"/>
                </a:solidFill>
              </a:rPr>
              <a:t> </a:t>
            </a:r>
            <a:r>
              <a:rPr kumimoji="1" lang="en-US" altLang="ja-JP" b="1" dirty="0">
                <a:solidFill>
                  <a:srgbClr val="FFC000"/>
                </a:solidFill>
              </a:rPr>
              <a:t>Orange: Prediction</a:t>
            </a:r>
            <a:endParaRPr kumimoji="1" lang="ja-JP" altLang="en-US" b="1" dirty="0">
              <a:solidFill>
                <a:srgbClr val="FFC000"/>
              </a:solidFill>
            </a:endParaRPr>
          </a:p>
        </p:txBody>
      </p:sp>
      <p:pic>
        <p:nvPicPr>
          <p:cNvPr id="16" name="図 15" descr="グラフ, 折れ線グラフ&#10;&#10;自動的に生成された説明">
            <a:extLst>
              <a:ext uri="{FF2B5EF4-FFF2-40B4-BE49-F238E27FC236}">
                <a16:creationId xmlns:a16="http://schemas.microsoft.com/office/drawing/2014/main" id="{CBF8B545-58CE-BDD7-144C-8851ED41F648}"/>
              </a:ext>
            </a:extLst>
          </p:cNvPr>
          <p:cNvPicPr>
            <a:picLocks noChangeAspect="1"/>
          </p:cNvPicPr>
          <p:nvPr/>
        </p:nvPicPr>
        <p:blipFill>
          <a:blip r:embed="rId4"/>
          <a:stretch>
            <a:fillRect/>
          </a:stretch>
        </p:blipFill>
        <p:spPr>
          <a:xfrm>
            <a:off x="6751201" y="3594883"/>
            <a:ext cx="4342249" cy="2730466"/>
          </a:xfrm>
          <a:prstGeom prst="rect">
            <a:avLst/>
          </a:prstGeom>
        </p:spPr>
      </p:pic>
      <p:pic>
        <p:nvPicPr>
          <p:cNvPr id="18" name="図 17" descr="グラフ, 折れ線グラフ&#10;&#10;自動的に生成された説明">
            <a:extLst>
              <a:ext uri="{FF2B5EF4-FFF2-40B4-BE49-F238E27FC236}">
                <a16:creationId xmlns:a16="http://schemas.microsoft.com/office/drawing/2014/main" id="{5CB1FA3B-5826-3A0A-0948-A67CDBE172BD}"/>
              </a:ext>
            </a:extLst>
          </p:cNvPr>
          <p:cNvPicPr>
            <a:picLocks noChangeAspect="1"/>
          </p:cNvPicPr>
          <p:nvPr/>
        </p:nvPicPr>
        <p:blipFill>
          <a:blip r:embed="rId5"/>
          <a:stretch>
            <a:fillRect/>
          </a:stretch>
        </p:blipFill>
        <p:spPr>
          <a:xfrm>
            <a:off x="1314750" y="3562602"/>
            <a:ext cx="4266900" cy="2724647"/>
          </a:xfrm>
          <a:prstGeom prst="rect">
            <a:avLst/>
          </a:prstGeom>
        </p:spPr>
      </p:pic>
      <p:sp>
        <p:nvSpPr>
          <p:cNvPr id="19" name="テキスト ボックス 18">
            <a:extLst>
              <a:ext uri="{FF2B5EF4-FFF2-40B4-BE49-F238E27FC236}">
                <a16:creationId xmlns:a16="http://schemas.microsoft.com/office/drawing/2014/main" id="{DD1B8695-7316-87BA-B2F3-72161E83FB4A}"/>
              </a:ext>
            </a:extLst>
          </p:cNvPr>
          <p:cNvSpPr txBox="1"/>
          <p:nvPr/>
        </p:nvSpPr>
        <p:spPr>
          <a:xfrm>
            <a:off x="2229205" y="2205982"/>
            <a:ext cx="2695575" cy="584775"/>
          </a:xfrm>
          <a:prstGeom prst="rect">
            <a:avLst/>
          </a:prstGeom>
          <a:noFill/>
        </p:spPr>
        <p:txBody>
          <a:bodyPr wrap="square" rtlCol="0">
            <a:spAutoFit/>
          </a:bodyPr>
          <a:lstStyle/>
          <a:p>
            <a:r>
              <a:rPr kumimoji="1" lang="en-US" altLang="ja-JP" sz="1600" b="1" dirty="0">
                <a:solidFill>
                  <a:schemeClr val="accent1"/>
                </a:solidFill>
              </a:rPr>
              <a:t>Actual Ave.: 0.067 [mg/L]</a:t>
            </a:r>
            <a:r>
              <a:rPr kumimoji="1" lang="en-US" altLang="ja-JP" sz="1600" b="1" dirty="0"/>
              <a:t>, </a:t>
            </a:r>
          </a:p>
          <a:p>
            <a:r>
              <a:rPr kumimoji="1" lang="en-US" altLang="ja-JP" sz="1600" b="1" dirty="0">
                <a:solidFill>
                  <a:schemeClr val="accent2"/>
                </a:solidFill>
              </a:rPr>
              <a:t>Predict Ave.: 0.064 [mg/L]</a:t>
            </a:r>
            <a:endParaRPr kumimoji="1" lang="ja-JP" altLang="en-US" sz="1600" b="1" dirty="0">
              <a:solidFill>
                <a:schemeClr val="accent2"/>
              </a:solidFill>
            </a:endParaRPr>
          </a:p>
        </p:txBody>
      </p:sp>
      <p:sp>
        <p:nvSpPr>
          <p:cNvPr id="21" name="テキスト ボックス 20">
            <a:extLst>
              <a:ext uri="{FF2B5EF4-FFF2-40B4-BE49-F238E27FC236}">
                <a16:creationId xmlns:a16="http://schemas.microsoft.com/office/drawing/2014/main" id="{474DE2A0-8670-DD86-0EFB-42F2FDE554CC}"/>
              </a:ext>
            </a:extLst>
          </p:cNvPr>
          <p:cNvSpPr txBox="1"/>
          <p:nvPr/>
        </p:nvSpPr>
        <p:spPr>
          <a:xfrm>
            <a:off x="7689421" y="2205982"/>
            <a:ext cx="2784604" cy="584775"/>
          </a:xfrm>
          <a:prstGeom prst="rect">
            <a:avLst/>
          </a:prstGeom>
          <a:noFill/>
        </p:spPr>
        <p:txBody>
          <a:bodyPr wrap="square" rtlCol="0">
            <a:spAutoFit/>
          </a:bodyPr>
          <a:lstStyle/>
          <a:p>
            <a:r>
              <a:rPr kumimoji="1" lang="en-US" altLang="ja-JP" sz="1600" b="1" dirty="0">
                <a:solidFill>
                  <a:schemeClr val="accent1"/>
                </a:solidFill>
              </a:rPr>
              <a:t>Actual Ave.: 20.76 [</a:t>
            </a:r>
            <a:r>
              <a:rPr kumimoji="1" lang="en-US" altLang="ja-JP" sz="1600" b="1" dirty="0" err="1">
                <a:solidFill>
                  <a:schemeClr val="accent1"/>
                </a:solidFill>
              </a:rPr>
              <a:t>uS</a:t>
            </a:r>
            <a:r>
              <a:rPr kumimoji="1" lang="en-US" altLang="ja-JP" sz="1600" b="1" dirty="0">
                <a:solidFill>
                  <a:schemeClr val="accent1"/>
                </a:solidFill>
              </a:rPr>
              <a:t>/cm]</a:t>
            </a:r>
            <a:r>
              <a:rPr kumimoji="1" lang="en-US" altLang="ja-JP" sz="1600" b="1" dirty="0"/>
              <a:t>, </a:t>
            </a:r>
          </a:p>
          <a:p>
            <a:r>
              <a:rPr kumimoji="1" lang="en-US" altLang="ja-JP" sz="1600" b="1" dirty="0">
                <a:solidFill>
                  <a:schemeClr val="accent2"/>
                </a:solidFill>
              </a:rPr>
              <a:t>Predict Ave.: 20.87 [</a:t>
            </a:r>
            <a:r>
              <a:rPr kumimoji="1" lang="en-US" altLang="ja-JP" sz="1600" b="1" dirty="0" err="1">
                <a:solidFill>
                  <a:schemeClr val="accent2"/>
                </a:solidFill>
              </a:rPr>
              <a:t>uS</a:t>
            </a:r>
            <a:r>
              <a:rPr kumimoji="1" lang="en-US" altLang="ja-JP" sz="1600" b="1" dirty="0">
                <a:solidFill>
                  <a:schemeClr val="accent2"/>
                </a:solidFill>
              </a:rPr>
              <a:t>/cm]</a:t>
            </a:r>
            <a:endParaRPr kumimoji="1" lang="ja-JP" altLang="en-US" sz="1600" b="1" dirty="0">
              <a:solidFill>
                <a:schemeClr val="accent2"/>
              </a:solidFill>
            </a:endParaRPr>
          </a:p>
        </p:txBody>
      </p:sp>
      <p:sp>
        <p:nvSpPr>
          <p:cNvPr id="22" name="テキスト ボックス 21">
            <a:extLst>
              <a:ext uri="{FF2B5EF4-FFF2-40B4-BE49-F238E27FC236}">
                <a16:creationId xmlns:a16="http://schemas.microsoft.com/office/drawing/2014/main" id="{2DA7089D-767C-C86F-D3BC-411FB09F2A68}"/>
              </a:ext>
            </a:extLst>
          </p:cNvPr>
          <p:cNvSpPr txBox="1"/>
          <p:nvPr/>
        </p:nvSpPr>
        <p:spPr>
          <a:xfrm>
            <a:off x="2589353" y="4799573"/>
            <a:ext cx="1994329" cy="584775"/>
          </a:xfrm>
          <a:prstGeom prst="rect">
            <a:avLst/>
          </a:prstGeom>
          <a:noFill/>
        </p:spPr>
        <p:txBody>
          <a:bodyPr wrap="square" rtlCol="0">
            <a:spAutoFit/>
          </a:bodyPr>
          <a:lstStyle/>
          <a:p>
            <a:r>
              <a:rPr kumimoji="1" lang="en-US" altLang="ja-JP" sz="1600" b="1" dirty="0">
                <a:solidFill>
                  <a:schemeClr val="accent1"/>
                </a:solidFill>
              </a:rPr>
              <a:t>Actual Ave.: 2.01</a:t>
            </a:r>
            <a:r>
              <a:rPr kumimoji="1" lang="en-US" altLang="ja-JP" sz="1600" b="1" dirty="0"/>
              <a:t>, </a:t>
            </a:r>
          </a:p>
          <a:p>
            <a:r>
              <a:rPr kumimoji="1" lang="en-US" altLang="ja-JP" sz="1600" b="1" dirty="0">
                <a:solidFill>
                  <a:schemeClr val="accent2"/>
                </a:solidFill>
              </a:rPr>
              <a:t>Predict Ave.: 2.03</a:t>
            </a:r>
            <a:endParaRPr kumimoji="1" lang="ja-JP" altLang="en-US" sz="1600" b="1" dirty="0">
              <a:solidFill>
                <a:schemeClr val="accent2"/>
              </a:solidFill>
            </a:endParaRPr>
          </a:p>
        </p:txBody>
      </p:sp>
      <p:sp>
        <p:nvSpPr>
          <p:cNvPr id="23" name="テキスト ボックス 22">
            <a:extLst>
              <a:ext uri="{FF2B5EF4-FFF2-40B4-BE49-F238E27FC236}">
                <a16:creationId xmlns:a16="http://schemas.microsoft.com/office/drawing/2014/main" id="{A63EB128-BBAF-D5EC-279F-FD6E0066B29A}"/>
              </a:ext>
            </a:extLst>
          </p:cNvPr>
          <p:cNvSpPr txBox="1"/>
          <p:nvPr/>
        </p:nvSpPr>
        <p:spPr>
          <a:xfrm>
            <a:off x="8143876" y="4045703"/>
            <a:ext cx="1994329" cy="584775"/>
          </a:xfrm>
          <a:prstGeom prst="rect">
            <a:avLst/>
          </a:prstGeom>
          <a:noFill/>
        </p:spPr>
        <p:txBody>
          <a:bodyPr wrap="square" rtlCol="0">
            <a:spAutoFit/>
          </a:bodyPr>
          <a:lstStyle/>
          <a:p>
            <a:r>
              <a:rPr kumimoji="1" lang="en-US" altLang="ja-JP" sz="1600" b="1" dirty="0">
                <a:solidFill>
                  <a:schemeClr val="accent1"/>
                </a:solidFill>
              </a:rPr>
              <a:t>Actual Ave.: 1.83</a:t>
            </a:r>
            <a:r>
              <a:rPr kumimoji="1" lang="en-US" altLang="ja-JP" sz="1600" b="1" dirty="0"/>
              <a:t>, </a:t>
            </a:r>
          </a:p>
          <a:p>
            <a:r>
              <a:rPr kumimoji="1" lang="en-US" altLang="ja-JP" sz="1600" b="1" dirty="0">
                <a:solidFill>
                  <a:schemeClr val="accent2"/>
                </a:solidFill>
              </a:rPr>
              <a:t>Predict Ave.: 1.83</a:t>
            </a:r>
            <a:endParaRPr kumimoji="1" lang="ja-JP" altLang="en-US" sz="1600" b="1" dirty="0">
              <a:solidFill>
                <a:schemeClr val="accent2"/>
              </a:solidFill>
            </a:endParaRPr>
          </a:p>
        </p:txBody>
      </p:sp>
      <p:sp>
        <p:nvSpPr>
          <p:cNvPr id="6" name="テキスト ボックス 5">
            <a:extLst>
              <a:ext uri="{FF2B5EF4-FFF2-40B4-BE49-F238E27FC236}">
                <a16:creationId xmlns:a16="http://schemas.microsoft.com/office/drawing/2014/main" id="{C2E32A9E-E48D-023D-8A1B-8CB772195C5F}"/>
              </a:ext>
            </a:extLst>
          </p:cNvPr>
          <p:cNvSpPr txBox="1"/>
          <p:nvPr/>
        </p:nvSpPr>
        <p:spPr>
          <a:xfrm>
            <a:off x="5934075" y="24065"/>
            <a:ext cx="5597995" cy="738664"/>
          </a:xfrm>
          <a:prstGeom prst="rect">
            <a:avLst/>
          </a:prstGeom>
          <a:noFill/>
        </p:spPr>
        <p:txBody>
          <a:bodyPr wrap="square" rtlCol="0">
            <a:spAutoFit/>
          </a:bodyPr>
          <a:lstStyle/>
          <a:p>
            <a:r>
              <a:rPr kumimoji="1" lang="en-US" altLang="ja-JP" sz="1400" b="1" dirty="0">
                <a:solidFill>
                  <a:schemeClr val="bg1"/>
                </a:solidFill>
              </a:rPr>
              <a:t>Training Period: from March 7th to 14th, 2022 (1week)</a:t>
            </a:r>
          </a:p>
          <a:p>
            <a:r>
              <a:rPr kumimoji="1" lang="en-US" altLang="ja-JP" sz="1400" b="1" dirty="0">
                <a:solidFill>
                  <a:schemeClr val="bg1"/>
                </a:solidFill>
              </a:rPr>
              <a:t>Optimization Period : from March 14th to 21th, 2022 (1week)</a:t>
            </a:r>
          </a:p>
          <a:p>
            <a:r>
              <a:rPr kumimoji="1" lang="en-US" altLang="ja-JP" sz="1400" b="1" dirty="0">
                <a:solidFill>
                  <a:schemeClr val="bg1"/>
                </a:solidFill>
              </a:rPr>
              <a:t>1hour interval data</a:t>
            </a:r>
            <a:endParaRPr kumimoji="1" lang="ja-JP" altLang="en-US" sz="1400" b="1" dirty="0">
              <a:solidFill>
                <a:schemeClr val="bg1"/>
              </a:solidFill>
            </a:endParaRPr>
          </a:p>
        </p:txBody>
      </p:sp>
      <p:sp>
        <p:nvSpPr>
          <p:cNvPr id="7" name="テキスト ボックス 6">
            <a:extLst>
              <a:ext uri="{FF2B5EF4-FFF2-40B4-BE49-F238E27FC236}">
                <a16:creationId xmlns:a16="http://schemas.microsoft.com/office/drawing/2014/main" id="{CD2CD988-075D-CB47-B9DB-F77E0F58C867}"/>
              </a:ext>
            </a:extLst>
          </p:cNvPr>
          <p:cNvSpPr txBox="1"/>
          <p:nvPr/>
        </p:nvSpPr>
        <p:spPr>
          <a:xfrm>
            <a:off x="286035" y="6353924"/>
            <a:ext cx="8855005" cy="369332"/>
          </a:xfrm>
          <a:prstGeom prst="rect">
            <a:avLst/>
          </a:prstGeom>
          <a:solidFill>
            <a:schemeClr val="bg1"/>
          </a:solidFill>
        </p:spPr>
        <p:txBody>
          <a:bodyPr wrap="square" rtlCol="0">
            <a:spAutoFit/>
          </a:bodyPr>
          <a:lstStyle/>
          <a:p>
            <a:r>
              <a:rPr kumimoji="1" lang="en-US" altLang="ja-JP" b="1" dirty="0">
                <a:solidFill>
                  <a:schemeClr val="accent1"/>
                </a:solidFill>
              </a:rPr>
              <a:t>*The results are NOT optimized when input data is fixed to actual data.</a:t>
            </a:r>
            <a:endParaRPr kumimoji="1" lang="ja-JP" altLang="en-US" b="1" dirty="0">
              <a:solidFill>
                <a:srgbClr val="FFC000"/>
              </a:solidFill>
            </a:endParaRPr>
          </a:p>
        </p:txBody>
      </p:sp>
    </p:spTree>
    <p:extLst>
      <p:ext uri="{BB962C8B-B14F-4D97-AF65-F5344CB8AC3E}">
        <p14:creationId xmlns:p14="http://schemas.microsoft.com/office/powerpoint/2010/main" val="16908672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グラフ, 折れ線グラフ&#10;&#10;自動的に生成された説明">
            <a:extLst>
              <a:ext uri="{FF2B5EF4-FFF2-40B4-BE49-F238E27FC236}">
                <a16:creationId xmlns:a16="http://schemas.microsoft.com/office/drawing/2014/main" id="{A73BDBDE-BA61-3584-5532-170E5149F61F}"/>
              </a:ext>
            </a:extLst>
          </p:cNvPr>
          <p:cNvPicPr>
            <a:picLocks noChangeAspect="1"/>
          </p:cNvPicPr>
          <p:nvPr/>
        </p:nvPicPr>
        <p:blipFill>
          <a:blip r:embed="rId2"/>
          <a:stretch>
            <a:fillRect/>
          </a:stretch>
        </p:blipFill>
        <p:spPr>
          <a:xfrm>
            <a:off x="2333983" y="1512175"/>
            <a:ext cx="7079600" cy="4687680"/>
          </a:xfrm>
          <a:prstGeom prst="rect">
            <a:avLst/>
          </a:prstGeom>
        </p:spPr>
      </p:pic>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4" y="241034"/>
            <a:ext cx="11400125" cy="518094"/>
          </a:xfrm>
        </p:spPr>
        <p:txBody>
          <a:bodyPr/>
          <a:lstStyle/>
          <a:p>
            <a:r>
              <a:rPr lang="en-US" altLang="ja-JP" dirty="0"/>
              <a:t>Search Solution Transition (during Generations)</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34</a:t>
            </a:fld>
            <a:endParaRPr kumimoji="1" lang="ja-JP" altLang="en-US"/>
          </a:p>
        </p:txBody>
      </p:sp>
      <mc:AlternateContent xmlns:mc="http://schemas.openxmlformats.org/markup-compatibility/2006" xmlns:a14="http://schemas.microsoft.com/office/drawing/2010/main">
        <mc:Choice Requires="a14">
          <p:sp>
            <p:nvSpPr>
              <p:cNvPr id="5" name="テキスト プレースホルダー 2">
                <a:extLst>
                  <a:ext uri="{FF2B5EF4-FFF2-40B4-BE49-F238E27FC236}">
                    <a16:creationId xmlns:a16="http://schemas.microsoft.com/office/drawing/2014/main" id="{17FF10F9-9DF7-EF41-43A9-02C8844C77F8}"/>
                  </a:ext>
                </a:extLst>
              </p:cNvPr>
              <p:cNvSpPr txBox="1">
                <a:spLocks/>
              </p:cNvSpPr>
              <p:nvPr/>
            </p:nvSpPr>
            <p:spPr>
              <a:xfrm>
                <a:off x="517054" y="1020245"/>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After getting a feasible solution, the solution is improving </a:t>
                </a:r>
                <a14:m>
                  <m:oMath xmlns:m="http://schemas.openxmlformats.org/officeDocument/2006/math">
                    <m:r>
                      <a:rPr kumimoji="1" lang="en-US" altLang="ja-JP" sz="2800" b="0" i="1" smtClean="0">
                        <a:solidFill>
                          <a:schemeClr val="tx1"/>
                        </a:solidFill>
                        <a:latin typeface="Cambria Math" panose="02040503050406030204" pitchFamily="18" charset="0"/>
                      </a:rPr>
                      <m:t>𝑓</m:t>
                    </m:r>
                  </m:oMath>
                </a14:m>
                <a:r>
                  <a:rPr lang="en-US" altLang="ja-JP" sz="2800" dirty="0"/>
                  <a:t>.</a:t>
                </a:r>
              </a:p>
            </p:txBody>
          </p:sp>
        </mc:Choice>
        <mc:Fallback xmlns="">
          <p:sp>
            <p:nvSpPr>
              <p:cNvPr id="5" name="テキスト プレースホルダー 2">
                <a:extLst>
                  <a:ext uri="{FF2B5EF4-FFF2-40B4-BE49-F238E27FC236}">
                    <a16:creationId xmlns:a16="http://schemas.microsoft.com/office/drawing/2014/main" id="{17FF10F9-9DF7-EF41-43A9-02C8844C77F8}"/>
                  </a:ext>
                </a:extLst>
              </p:cNvPr>
              <p:cNvSpPr txBox="1">
                <a:spLocks noRot="1" noChangeAspect="1" noMove="1" noResize="1" noEditPoints="1" noAdjustHandles="1" noChangeArrowheads="1" noChangeShapeType="1" noTextEdit="1"/>
              </p:cNvSpPr>
              <p:nvPr/>
            </p:nvSpPr>
            <p:spPr>
              <a:xfrm>
                <a:off x="517054" y="1020245"/>
                <a:ext cx="11490727" cy="545248"/>
              </a:xfrm>
              <a:prstGeom prst="rect">
                <a:avLst/>
              </a:prstGeom>
              <a:blipFill>
                <a:blip r:embed="rId3"/>
                <a:stretch>
                  <a:fillRect l="-955" t="-18889" b="-17778"/>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9FD4039F-9A1A-F40E-E273-A7C08FFB6CCB}"/>
              </a:ext>
            </a:extLst>
          </p:cNvPr>
          <p:cNvSpPr txBox="1"/>
          <p:nvPr/>
        </p:nvSpPr>
        <p:spPr>
          <a:xfrm>
            <a:off x="571984" y="-20412"/>
            <a:ext cx="5905016"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Simulation &gt; Optimization Results</a:t>
            </a:r>
            <a:endParaRPr kumimoji="1" lang="ja-JP" altLang="en-US" sz="1600" b="1" dirty="0">
              <a:solidFill>
                <a:schemeClr val="bg1"/>
              </a:solidFill>
            </a:endParaRPr>
          </a:p>
        </p:txBody>
      </p:sp>
      <p:sp>
        <p:nvSpPr>
          <p:cNvPr id="11" name="テキスト ボックス 10">
            <a:extLst>
              <a:ext uri="{FF2B5EF4-FFF2-40B4-BE49-F238E27FC236}">
                <a16:creationId xmlns:a16="http://schemas.microsoft.com/office/drawing/2014/main" id="{D4E96396-24EE-6D5A-F8CF-C17593BDEA25}"/>
              </a:ext>
            </a:extLst>
          </p:cNvPr>
          <p:cNvSpPr txBox="1"/>
          <p:nvPr/>
        </p:nvSpPr>
        <p:spPr>
          <a:xfrm>
            <a:off x="7278755" y="5948270"/>
            <a:ext cx="4820655" cy="369332"/>
          </a:xfrm>
          <a:prstGeom prst="rect">
            <a:avLst/>
          </a:prstGeom>
          <a:noFill/>
        </p:spPr>
        <p:txBody>
          <a:bodyPr wrap="square" rtlCol="0">
            <a:spAutoFit/>
          </a:bodyPr>
          <a:lstStyle/>
          <a:p>
            <a:r>
              <a:rPr kumimoji="1" lang="en-US" altLang="ja-JP" b="1" dirty="0">
                <a:solidFill>
                  <a:schemeClr val="accent1"/>
                </a:solidFill>
              </a:rPr>
              <a:t>*Total calculation time is about 10 minutes.</a:t>
            </a:r>
            <a:endParaRPr kumimoji="1" lang="ja-JP" altLang="en-US" b="1" dirty="0">
              <a:solidFill>
                <a:srgbClr val="FFC000"/>
              </a:solidFill>
            </a:endParaRPr>
          </a:p>
        </p:txBody>
      </p:sp>
      <p:sp>
        <p:nvSpPr>
          <p:cNvPr id="7" name="テキスト ボックス 6">
            <a:extLst>
              <a:ext uri="{FF2B5EF4-FFF2-40B4-BE49-F238E27FC236}">
                <a16:creationId xmlns:a16="http://schemas.microsoft.com/office/drawing/2014/main" id="{7D8CC4FA-E986-8E91-25AB-C1A2EC1ED19E}"/>
              </a:ext>
            </a:extLst>
          </p:cNvPr>
          <p:cNvSpPr txBox="1"/>
          <p:nvPr/>
        </p:nvSpPr>
        <p:spPr>
          <a:xfrm>
            <a:off x="3684776" y="5744554"/>
            <a:ext cx="1835353" cy="369332"/>
          </a:xfrm>
          <a:prstGeom prst="rect">
            <a:avLst/>
          </a:prstGeom>
          <a:noFill/>
        </p:spPr>
        <p:txBody>
          <a:bodyPr wrap="square" rtlCol="0">
            <a:spAutoFit/>
          </a:bodyPr>
          <a:lstStyle/>
          <a:p>
            <a:r>
              <a:rPr kumimoji="1" lang="en-US" altLang="ja-JP" b="1" dirty="0"/>
              <a:t>(Generations)</a:t>
            </a:r>
            <a:endParaRPr kumimoji="1" lang="ja-JP" altLang="en-US" b="1" dirty="0"/>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7D8525C9-3A43-B57F-C77E-533178C1DAF8}"/>
                  </a:ext>
                </a:extLst>
              </p:cNvPr>
              <p:cNvSpPr txBox="1"/>
              <p:nvPr/>
            </p:nvSpPr>
            <p:spPr>
              <a:xfrm rot="16200000">
                <a:off x="808728" y="3387082"/>
                <a:ext cx="3490276" cy="369332"/>
              </a:xfrm>
              <a:prstGeom prst="rect">
                <a:avLst/>
              </a:prstGeom>
              <a:solidFill>
                <a:schemeClr val="bg1"/>
              </a:solidFill>
            </p:spPr>
            <p:txBody>
              <a:bodyPr wrap="square" rtlCol="0">
                <a:spAutoFit/>
              </a:bodyPr>
              <a:lstStyle/>
              <a:p>
                <a:r>
                  <a:rPr kumimoji="1" lang="en-US" altLang="ja-JP" b="1" dirty="0">
                    <a:solidFill>
                      <a:schemeClr val="accent1"/>
                    </a:solidFill>
                  </a:rPr>
                  <a:t>Objective Function Value </a:t>
                </a:r>
                <a14:m>
                  <m:oMath xmlns:m="http://schemas.openxmlformats.org/officeDocument/2006/math">
                    <m:r>
                      <a:rPr kumimoji="1" lang="en-US" altLang="ja-JP" b="0" i="1" smtClean="0">
                        <a:solidFill>
                          <a:schemeClr val="accent1"/>
                        </a:solidFill>
                        <a:latin typeface="Cambria Math" panose="02040503050406030204" pitchFamily="18" charset="0"/>
                      </a:rPr>
                      <m:t>𝑓</m:t>
                    </m:r>
                    <m:r>
                      <a:rPr kumimoji="1" lang="en-US" altLang="ja-JP" b="0" i="1" smtClean="0">
                        <a:solidFill>
                          <a:schemeClr val="accent1"/>
                        </a:solidFill>
                        <a:latin typeface="Cambria Math" panose="02040503050406030204" pitchFamily="18" charset="0"/>
                      </a:rPr>
                      <m:t>(</m:t>
                    </m:r>
                    <m:r>
                      <a:rPr kumimoji="1" lang="en-US" altLang="ja-JP" b="1" i="1" smtClean="0">
                        <a:solidFill>
                          <a:schemeClr val="accent1"/>
                        </a:solidFill>
                        <a:latin typeface="Cambria Math" panose="02040503050406030204" pitchFamily="18" charset="0"/>
                      </a:rPr>
                      <m:t>𝒙</m:t>
                    </m:r>
                    <m:r>
                      <a:rPr kumimoji="1" lang="en-US" altLang="ja-JP" b="0" i="1" smtClean="0">
                        <a:solidFill>
                          <a:schemeClr val="accent1"/>
                        </a:solidFill>
                        <a:latin typeface="Cambria Math" panose="02040503050406030204" pitchFamily="18" charset="0"/>
                      </a:rPr>
                      <m:t>)</m:t>
                    </m:r>
                  </m:oMath>
                </a14:m>
                <a:endParaRPr kumimoji="1" lang="ja-JP" altLang="en-US" b="1" dirty="0">
                  <a:solidFill>
                    <a:srgbClr val="FFC000"/>
                  </a:solidFill>
                </a:endParaRPr>
              </a:p>
            </p:txBody>
          </p:sp>
        </mc:Choice>
        <mc:Fallback xmlns="">
          <p:sp>
            <p:nvSpPr>
              <p:cNvPr id="8" name="テキスト ボックス 7">
                <a:extLst>
                  <a:ext uri="{FF2B5EF4-FFF2-40B4-BE49-F238E27FC236}">
                    <a16:creationId xmlns:a16="http://schemas.microsoft.com/office/drawing/2014/main" id="{7D8525C9-3A43-B57F-C77E-533178C1DAF8}"/>
                  </a:ext>
                </a:extLst>
              </p:cNvPr>
              <p:cNvSpPr txBox="1">
                <a:spLocks noRot="1" noChangeAspect="1" noMove="1" noResize="1" noEditPoints="1" noAdjustHandles="1" noChangeArrowheads="1" noChangeShapeType="1" noTextEdit="1"/>
              </p:cNvSpPr>
              <p:nvPr/>
            </p:nvSpPr>
            <p:spPr>
              <a:xfrm rot="16200000">
                <a:off x="808728" y="3387082"/>
                <a:ext cx="3490276" cy="369332"/>
              </a:xfrm>
              <a:prstGeom prst="rect">
                <a:avLst/>
              </a:prstGeom>
              <a:blipFill>
                <a:blip r:embed="rId4"/>
                <a:stretch>
                  <a:fillRect l="-10000" r="-26667" b="-15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A8C23F68-9164-3F42-8708-9521A2AF46B4}"/>
                  </a:ext>
                </a:extLst>
              </p:cNvPr>
              <p:cNvSpPr txBox="1"/>
              <p:nvPr/>
            </p:nvSpPr>
            <p:spPr>
              <a:xfrm rot="16200000">
                <a:off x="7589797" y="3396938"/>
                <a:ext cx="3120602" cy="369332"/>
              </a:xfrm>
              <a:prstGeom prst="rect">
                <a:avLst/>
              </a:prstGeom>
              <a:solidFill>
                <a:schemeClr val="bg1"/>
              </a:solidFill>
            </p:spPr>
            <p:txBody>
              <a:bodyPr wrap="square" rtlCol="0">
                <a:spAutoFit/>
              </a:bodyPr>
              <a:lstStyle/>
              <a:p>
                <a:r>
                  <a:rPr kumimoji="1" lang="en-US" altLang="ja-JP" b="1" dirty="0">
                    <a:solidFill>
                      <a:srgbClr val="FFC000"/>
                    </a:solidFill>
                  </a:rPr>
                  <a:t>Constraint Violation </a:t>
                </a:r>
                <a14:m>
                  <m:oMath xmlns:m="http://schemas.openxmlformats.org/officeDocument/2006/math">
                    <m:r>
                      <a:rPr kumimoji="1" lang="en-US" altLang="ja-JP" b="0" i="1" smtClean="0">
                        <a:solidFill>
                          <a:schemeClr val="accent2"/>
                        </a:solidFill>
                        <a:latin typeface="Cambria Math" panose="02040503050406030204" pitchFamily="18" charset="0"/>
                      </a:rPr>
                      <m:t>𝑣</m:t>
                    </m:r>
                    <m:r>
                      <a:rPr kumimoji="1" lang="en-US" altLang="ja-JP" b="0" i="1" smtClean="0">
                        <a:solidFill>
                          <a:schemeClr val="accent2"/>
                        </a:solidFill>
                        <a:latin typeface="Cambria Math" panose="02040503050406030204" pitchFamily="18" charset="0"/>
                      </a:rPr>
                      <m:t>(</m:t>
                    </m:r>
                    <m:r>
                      <a:rPr kumimoji="1" lang="en-US" altLang="ja-JP" b="1" i="1" smtClean="0">
                        <a:solidFill>
                          <a:schemeClr val="accent2"/>
                        </a:solidFill>
                        <a:latin typeface="Cambria Math" panose="02040503050406030204" pitchFamily="18" charset="0"/>
                      </a:rPr>
                      <m:t>𝒙</m:t>
                    </m:r>
                    <m:r>
                      <a:rPr kumimoji="1" lang="en-US" altLang="ja-JP" b="0" i="1" smtClean="0">
                        <a:solidFill>
                          <a:schemeClr val="accent2"/>
                        </a:solidFill>
                        <a:latin typeface="Cambria Math" panose="02040503050406030204" pitchFamily="18" charset="0"/>
                      </a:rPr>
                      <m:t>)</m:t>
                    </m:r>
                  </m:oMath>
                </a14:m>
                <a:endParaRPr kumimoji="1" lang="ja-JP" altLang="en-US" b="1" dirty="0">
                  <a:solidFill>
                    <a:srgbClr val="FFC000"/>
                  </a:solidFill>
                </a:endParaRPr>
              </a:p>
            </p:txBody>
          </p:sp>
        </mc:Choice>
        <mc:Fallback xmlns="">
          <p:sp>
            <p:nvSpPr>
              <p:cNvPr id="12" name="テキスト ボックス 11">
                <a:extLst>
                  <a:ext uri="{FF2B5EF4-FFF2-40B4-BE49-F238E27FC236}">
                    <a16:creationId xmlns:a16="http://schemas.microsoft.com/office/drawing/2014/main" id="{A8C23F68-9164-3F42-8708-9521A2AF46B4}"/>
                  </a:ext>
                </a:extLst>
              </p:cNvPr>
              <p:cNvSpPr txBox="1">
                <a:spLocks noRot="1" noChangeAspect="1" noMove="1" noResize="1" noEditPoints="1" noAdjustHandles="1" noChangeArrowheads="1" noChangeShapeType="1" noTextEdit="1"/>
              </p:cNvSpPr>
              <p:nvPr/>
            </p:nvSpPr>
            <p:spPr>
              <a:xfrm rot="16200000">
                <a:off x="7589797" y="3396938"/>
                <a:ext cx="3120602" cy="369332"/>
              </a:xfrm>
              <a:prstGeom prst="rect">
                <a:avLst/>
              </a:prstGeom>
              <a:blipFill>
                <a:blip r:embed="rId5"/>
                <a:stretch>
                  <a:fillRect l="-10000" r="-26667" b="-1761"/>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A7851A23-B8E6-796A-4151-97639FB890CB}"/>
              </a:ext>
            </a:extLst>
          </p:cNvPr>
          <p:cNvSpPr txBox="1"/>
          <p:nvPr/>
        </p:nvSpPr>
        <p:spPr>
          <a:xfrm>
            <a:off x="4002579" y="4652032"/>
            <a:ext cx="2550621" cy="369332"/>
          </a:xfrm>
          <a:prstGeom prst="rect">
            <a:avLst/>
          </a:prstGeom>
          <a:noFill/>
        </p:spPr>
        <p:txBody>
          <a:bodyPr wrap="square" rtlCol="0">
            <a:spAutoFit/>
          </a:bodyPr>
          <a:lstStyle/>
          <a:p>
            <a:r>
              <a:rPr kumimoji="1" lang="en-US" altLang="ja-JP" b="1" dirty="0"/>
              <a:t>Get feasible solution</a:t>
            </a:r>
            <a:endParaRPr kumimoji="1" lang="ja-JP" altLang="en-US" b="1" dirty="0"/>
          </a:p>
        </p:txBody>
      </p:sp>
      <p:cxnSp>
        <p:nvCxnSpPr>
          <p:cNvPr id="15" name="直線コネクタ 14">
            <a:extLst>
              <a:ext uri="{FF2B5EF4-FFF2-40B4-BE49-F238E27FC236}">
                <a16:creationId xmlns:a16="http://schemas.microsoft.com/office/drawing/2014/main" id="{BA8ACECB-9AEC-4969-0A85-DEEB9C53CBE5}"/>
              </a:ext>
            </a:extLst>
          </p:cNvPr>
          <p:cNvCxnSpPr>
            <a:cxnSpLocks/>
          </p:cNvCxnSpPr>
          <p:nvPr/>
        </p:nvCxnSpPr>
        <p:spPr>
          <a:xfrm flipH="1">
            <a:off x="3923760" y="5013094"/>
            <a:ext cx="514890" cy="332731"/>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01EAF805-B3B1-956E-5E79-ED79A138A717}"/>
              </a:ext>
            </a:extLst>
          </p:cNvPr>
          <p:cNvSpPr txBox="1"/>
          <p:nvPr/>
        </p:nvSpPr>
        <p:spPr>
          <a:xfrm>
            <a:off x="4555462" y="1651971"/>
            <a:ext cx="2840105" cy="369332"/>
          </a:xfrm>
          <a:prstGeom prst="rect">
            <a:avLst/>
          </a:prstGeom>
          <a:noFill/>
        </p:spPr>
        <p:txBody>
          <a:bodyPr wrap="square" rtlCol="0">
            <a:spAutoFit/>
          </a:bodyPr>
          <a:lstStyle/>
          <a:p>
            <a:r>
              <a:rPr kumimoji="1" lang="en-US" altLang="ja-JP" b="1" dirty="0"/>
              <a:t>Best Solution Transition</a:t>
            </a:r>
            <a:endParaRPr kumimoji="1" lang="ja-JP" altLang="en-US" b="1" dirty="0"/>
          </a:p>
        </p:txBody>
      </p:sp>
      <p:sp>
        <p:nvSpPr>
          <p:cNvPr id="20" name="テキスト ボックス 19">
            <a:extLst>
              <a:ext uri="{FF2B5EF4-FFF2-40B4-BE49-F238E27FC236}">
                <a16:creationId xmlns:a16="http://schemas.microsoft.com/office/drawing/2014/main" id="{33F0B9F4-1456-FA1B-46B9-AC2A967CDE38}"/>
              </a:ext>
            </a:extLst>
          </p:cNvPr>
          <p:cNvSpPr txBox="1"/>
          <p:nvPr/>
        </p:nvSpPr>
        <p:spPr>
          <a:xfrm>
            <a:off x="9717945" y="1642246"/>
            <a:ext cx="2289836" cy="338554"/>
          </a:xfrm>
          <a:prstGeom prst="rect">
            <a:avLst/>
          </a:prstGeom>
          <a:noFill/>
        </p:spPr>
        <p:txBody>
          <a:bodyPr wrap="square" rtlCol="0">
            <a:spAutoFit/>
          </a:bodyPr>
          <a:lstStyle/>
          <a:p>
            <a:r>
              <a:rPr kumimoji="1" lang="en-US" altLang="ja-JP" sz="1600" b="1" dirty="0"/>
              <a:t>Population size: 100 </a:t>
            </a:r>
            <a:endParaRPr kumimoji="1" lang="ja-JP" altLang="en-US" sz="1600" b="1" dirty="0"/>
          </a:p>
        </p:txBody>
      </p:sp>
    </p:spTree>
    <p:extLst>
      <p:ext uri="{BB962C8B-B14F-4D97-AF65-F5344CB8AC3E}">
        <p14:creationId xmlns:p14="http://schemas.microsoft.com/office/powerpoint/2010/main" val="37791257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グラフィカル ユーザー インターフェイス, グラフ&#10;&#10;自動的に生成された説明">
            <a:extLst>
              <a:ext uri="{FF2B5EF4-FFF2-40B4-BE49-F238E27FC236}">
                <a16:creationId xmlns:a16="http://schemas.microsoft.com/office/drawing/2014/main" id="{AF759642-98AE-0D64-A842-1E03C2E18415}"/>
              </a:ext>
            </a:extLst>
          </p:cNvPr>
          <p:cNvPicPr>
            <a:picLocks noChangeAspect="1"/>
          </p:cNvPicPr>
          <p:nvPr/>
        </p:nvPicPr>
        <p:blipFill>
          <a:blip r:embed="rId2"/>
          <a:stretch>
            <a:fillRect/>
          </a:stretch>
        </p:blipFill>
        <p:spPr>
          <a:xfrm>
            <a:off x="893439" y="2633962"/>
            <a:ext cx="5394971" cy="3392431"/>
          </a:xfrm>
          <a:prstGeom prst="rect">
            <a:avLst/>
          </a:prstGeom>
        </p:spPr>
      </p:pic>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Chemical and Exogeneous Variables</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35</a:t>
            </a:fld>
            <a:endParaRPr kumimoji="1" lang="ja-JP" altLang="en-US"/>
          </a:p>
        </p:txBody>
      </p:sp>
      <p:sp>
        <p:nvSpPr>
          <p:cNvPr id="12" name="テキスト ボックス 11">
            <a:extLst>
              <a:ext uri="{FF2B5EF4-FFF2-40B4-BE49-F238E27FC236}">
                <a16:creationId xmlns:a16="http://schemas.microsoft.com/office/drawing/2014/main" id="{5435DE4B-0CB5-DC24-2DCC-BE1D77BC9402}"/>
              </a:ext>
            </a:extLst>
          </p:cNvPr>
          <p:cNvSpPr txBox="1"/>
          <p:nvPr/>
        </p:nvSpPr>
        <p:spPr>
          <a:xfrm>
            <a:off x="1543050" y="2324710"/>
            <a:ext cx="4381501" cy="338554"/>
          </a:xfrm>
          <a:prstGeom prst="rect">
            <a:avLst/>
          </a:prstGeom>
          <a:noFill/>
        </p:spPr>
        <p:txBody>
          <a:bodyPr wrap="square" rtlCol="0">
            <a:spAutoFit/>
          </a:bodyPr>
          <a:lstStyle/>
          <a:p>
            <a:pPr algn="ctr"/>
            <a:r>
              <a:rPr kumimoji="1" lang="en-US" altLang="ja-JP" sz="1600" b="1" dirty="0">
                <a:solidFill>
                  <a:schemeClr val="accent1"/>
                </a:solidFill>
              </a:rPr>
              <a:t>UF Total Chlorine [mg/L] </a:t>
            </a:r>
            <a:r>
              <a:rPr kumimoji="1" lang="en-US" altLang="ja-JP" sz="1200" b="1" dirty="0">
                <a:solidFill>
                  <a:schemeClr val="accent1"/>
                </a:solidFill>
              </a:rPr>
              <a:t>(Chemical Dosing Cost)</a:t>
            </a:r>
            <a:endParaRPr kumimoji="1" lang="ja-JP" altLang="en-US" sz="1600" b="1" dirty="0">
              <a:solidFill>
                <a:srgbClr val="FFC000"/>
              </a:solidFill>
            </a:endParaRPr>
          </a:p>
        </p:txBody>
      </p:sp>
      <p:sp>
        <p:nvSpPr>
          <p:cNvPr id="10" name="テキスト ボックス 9">
            <a:extLst>
              <a:ext uri="{FF2B5EF4-FFF2-40B4-BE49-F238E27FC236}">
                <a16:creationId xmlns:a16="http://schemas.microsoft.com/office/drawing/2014/main" id="{15BF4635-9DD3-7FAA-6C54-3F7101788E59}"/>
              </a:ext>
            </a:extLst>
          </p:cNvPr>
          <p:cNvSpPr txBox="1"/>
          <p:nvPr/>
        </p:nvSpPr>
        <p:spPr>
          <a:xfrm>
            <a:off x="9253305" y="2229567"/>
            <a:ext cx="2994314" cy="338554"/>
          </a:xfrm>
          <a:prstGeom prst="rect">
            <a:avLst/>
          </a:prstGeom>
          <a:noFill/>
        </p:spPr>
        <p:txBody>
          <a:bodyPr wrap="square" rtlCol="0">
            <a:spAutoFit/>
          </a:bodyPr>
          <a:lstStyle/>
          <a:p>
            <a:pPr algn="ctr"/>
            <a:r>
              <a:rPr kumimoji="1" lang="en-US" altLang="ja-JP" sz="1600" b="1" dirty="0">
                <a:solidFill>
                  <a:schemeClr val="accent1"/>
                </a:solidFill>
              </a:rPr>
              <a:t>S1 Feed Pressure</a:t>
            </a:r>
            <a:r>
              <a:rPr kumimoji="1" lang="ja-JP" altLang="en-US" sz="1600" b="1" dirty="0">
                <a:solidFill>
                  <a:schemeClr val="accent1"/>
                </a:solidFill>
              </a:rPr>
              <a:t> </a:t>
            </a:r>
            <a:r>
              <a:rPr kumimoji="1" lang="en-US" altLang="ja-JP" sz="1600" b="1" dirty="0">
                <a:solidFill>
                  <a:schemeClr val="accent1"/>
                </a:solidFill>
              </a:rPr>
              <a:t>[psi] </a:t>
            </a:r>
            <a:r>
              <a:rPr kumimoji="1" lang="en-US" altLang="ja-JP" sz="1200" b="1" dirty="0">
                <a:solidFill>
                  <a:schemeClr val="accent1"/>
                </a:solidFill>
              </a:rPr>
              <a:t>(Fixed)</a:t>
            </a:r>
            <a:endParaRPr kumimoji="1" lang="ja-JP" altLang="en-US" sz="1600" b="1" dirty="0">
              <a:solidFill>
                <a:srgbClr val="FFC000"/>
              </a:solidFill>
            </a:endParaRPr>
          </a:p>
        </p:txBody>
      </p:sp>
      <p:sp>
        <p:nvSpPr>
          <p:cNvPr id="13" name="テキスト ボックス 12">
            <a:extLst>
              <a:ext uri="{FF2B5EF4-FFF2-40B4-BE49-F238E27FC236}">
                <a16:creationId xmlns:a16="http://schemas.microsoft.com/office/drawing/2014/main" id="{073A5DAD-4115-D142-7687-3725198C4BFD}"/>
              </a:ext>
            </a:extLst>
          </p:cNvPr>
          <p:cNvSpPr txBox="1"/>
          <p:nvPr/>
        </p:nvSpPr>
        <p:spPr>
          <a:xfrm>
            <a:off x="9335046" y="4204328"/>
            <a:ext cx="2830832" cy="338554"/>
          </a:xfrm>
          <a:prstGeom prst="rect">
            <a:avLst/>
          </a:prstGeom>
          <a:noFill/>
        </p:spPr>
        <p:txBody>
          <a:bodyPr wrap="square" rtlCol="0">
            <a:spAutoFit/>
          </a:bodyPr>
          <a:lstStyle/>
          <a:p>
            <a:pPr algn="ctr"/>
            <a:r>
              <a:rPr kumimoji="1" lang="en-US" altLang="ja-JP" sz="1600" b="1" dirty="0">
                <a:solidFill>
                  <a:schemeClr val="accent1"/>
                </a:solidFill>
              </a:rPr>
              <a:t>S1 Feed Flow [</a:t>
            </a:r>
            <a:r>
              <a:rPr kumimoji="1" lang="en-US" altLang="ja-JP" sz="1600" b="1" dirty="0" err="1">
                <a:solidFill>
                  <a:schemeClr val="accent1"/>
                </a:solidFill>
              </a:rPr>
              <a:t>gpm</a:t>
            </a:r>
            <a:r>
              <a:rPr kumimoji="1" lang="en-US" altLang="ja-JP" sz="1600" b="1" dirty="0">
                <a:solidFill>
                  <a:schemeClr val="accent1"/>
                </a:solidFill>
              </a:rPr>
              <a:t>] </a:t>
            </a:r>
            <a:r>
              <a:rPr kumimoji="1" lang="en-US" altLang="ja-JP" sz="1200" b="1" dirty="0">
                <a:solidFill>
                  <a:schemeClr val="accent1"/>
                </a:solidFill>
              </a:rPr>
              <a:t>(Fixed)</a:t>
            </a:r>
            <a:endParaRPr kumimoji="1" lang="ja-JP" altLang="en-US" sz="1600" b="1" dirty="0">
              <a:solidFill>
                <a:srgbClr val="FFC000"/>
              </a:solidFill>
            </a:endParaRPr>
          </a:p>
        </p:txBody>
      </p:sp>
      <p:sp>
        <p:nvSpPr>
          <p:cNvPr id="15" name="テキスト ボックス 14">
            <a:extLst>
              <a:ext uri="{FF2B5EF4-FFF2-40B4-BE49-F238E27FC236}">
                <a16:creationId xmlns:a16="http://schemas.microsoft.com/office/drawing/2014/main" id="{D8300875-BA85-C3DA-41D8-11B954F66234}"/>
              </a:ext>
            </a:extLst>
          </p:cNvPr>
          <p:cNvSpPr txBox="1"/>
          <p:nvPr/>
        </p:nvSpPr>
        <p:spPr>
          <a:xfrm>
            <a:off x="6725226" y="4221679"/>
            <a:ext cx="2743714" cy="338554"/>
          </a:xfrm>
          <a:prstGeom prst="rect">
            <a:avLst/>
          </a:prstGeom>
          <a:noFill/>
        </p:spPr>
        <p:txBody>
          <a:bodyPr wrap="square" rtlCol="0">
            <a:spAutoFit/>
          </a:bodyPr>
          <a:lstStyle/>
          <a:p>
            <a:pPr algn="ctr"/>
            <a:r>
              <a:rPr kumimoji="1" lang="en-US" altLang="ja-JP" sz="1600" b="1" dirty="0">
                <a:solidFill>
                  <a:schemeClr val="accent1"/>
                </a:solidFill>
              </a:rPr>
              <a:t>S1 Feed EC [</a:t>
            </a:r>
            <a:r>
              <a:rPr kumimoji="1" lang="en-US" altLang="ja-JP" sz="1600" b="1" dirty="0" err="1">
                <a:solidFill>
                  <a:schemeClr val="accent1"/>
                </a:solidFill>
              </a:rPr>
              <a:t>uS</a:t>
            </a:r>
            <a:r>
              <a:rPr kumimoji="1" lang="en-US" altLang="ja-JP" sz="1600" b="1" dirty="0">
                <a:solidFill>
                  <a:schemeClr val="accent1"/>
                </a:solidFill>
              </a:rPr>
              <a:t>/cm] </a:t>
            </a:r>
            <a:r>
              <a:rPr kumimoji="1" lang="en-US" altLang="ja-JP" sz="1200" b="1" dirty="0">
                <a:solidFill>
                  <a:schemeClr val="accent1"/>
                </a:solidFill>
              </a:rPr>
              <a:t>(Fixed)</a:t>
            </a:r>
            <a:endParaRPr kumimoji="1" lang="ja-JP" altLang="en-US" sz="1600" b="1" dirty="0">
              <a:solidFill>
                <a:srgbClr val="FFC000"/>
              </a:solidFill>
            </a:endParaRPr>
          </a:p>
        </p:txBody>
      </p:sp>
      <p:sp>
        <p:nvSpPr>
          <p:cNvPr id="19" name="テキスト ボックス 18">
            <a:extLst>
              <a:ext uri="{FF2B5EF4-FFF2-40B4-BE49-F238E27FC236}">
                <a16:creationId xmlns:a16="http://schemas.microsoft.com/office/drawing/2014/main" id="{D41992DB-DBD0-2D6E-B378-E63030E27EF6}"/>
              </a:ext>
            </a:extLst>
          </p:cNvPr>
          <p:cNvSpPr txBox="1"/>
          <p:nvPr/>
        </p:nvSpPr>
        <p:spPr>
          <a:xfrm>
            <a:off x="6853448" y="2229567"/>
            <a:ext cx="2487270" cy="338554"/>
          </a:xfrm>
          <a:prstGeom prst="rect">
            <a:avLst/>
          </a:prstGeom>
          <a:noFill/>
        </p:spPr>
        <p:txBody>
          <a:bodyPr wrap="square" rtlCol="0">
            <a:spAutoFit/>
          </a:bodyPr>
          <a:lstStyle/>
          <a:p>
            <a:pPr algn="ctr"/>
            <a:r>
              <a:rPr kumimoji="1" lang="en-US" altLang="ja-JP" sz="1600" b="1" dirty="0">
                <a:solidFill>
                  <a:schemeClr val="accent1"/>
                </a:solidFill>
              </a:rPr>
              <a:t>Feed TOC [mg/L] </a:t>
            </a:r>
            <a:r>
              <a:rPr kumimoji="1" lang="en-US" altLang="ja-JP" sz="1200" b="1" dirty="0">
                <a:solidFill>
                  <a:schemeClr val="accent1"/>
                </a:solidFill>
              </a:rPr>
              <a:t>(Fixed)</a:t>
            </a:r>
            <a:endParaRPr kumimoji="1" lang="ja-JP" altLang="en-US" sz="1600" b="1" dirty="0">
              <a:solidFill>
                <a:srgbClr val="FFC000"/>
              </a:solidFill>
            </a:endParaRPr>
          </a:p>
        </p:txBody>
      </p:sp>
      <p:sp>
        <p:nvSpPr>
          <p:cNvPr id="4" name="テキスト ボックス 3">
            <a:extLst>
              <a:ext uri="{FF2B5EF4-FFF2-40B4-BE49-F238E27FC236}">
                <a16:creationId xmlns:a16="http://schemas.microsoft.com/office/drawing/2014/main" id="{7A257D18-4D64-A84F-040D-4F93DCA4977E}"/>
              </a:ext>
            </a:extLst>
          </p:cNvPr>
          <p:cNvSpPr txBox="1"/>
          <p:nvPr/>
        </p:nvSpPr>
        <p:spPr>
          <a:xfrm>
            <a:off x="571984" y="-20412"/>
            <a:ext cx="5828816"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Simulation &gt; Optimization Results</a:t>
            </a:r>
            <a:endParaRPr kumimoji="1" lang="ja-JP" altLang="en-US" sz="1600" b="1" dirty="0">
              <a:solidFill>
                <a:schemeClr val="bg1"/>
              </a:solidFill>
            </a:endParaRPr>
          </a:p>
        </p:txBody>
      </p:sp>
      <p:sp>
        <p:nvSpPr>
          <p:cNvPr id="23" name="テキスト プレースホルダー 2">
            <a:extLst>
              <a:ext uri="{FF2B5EF4-FFF2-40B4-BE49-F238E27FC236}">
                <a16:creationId xmlns:a16="http://schemas.microsoft.com/office/drawing/2014/main" id="{077196FF-5DE3-50AB-C3EF-CC550550A823}"/>
              </a:ext>
            </a:extLst>
          </p:cNvPr>
          <p:cNvSpPr txBox="1">
            <a:spLocks/>
          </p:cNvSpPr>
          <p:nvPr/>
        </p:nvSpPr>
        <p:spPr>
          <a:xfrm>
            <a:off x="517054" y="96342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The schedule shows reducing chemical costs comparing to actual data.</a:t>
            </a:r>
          </a:p>
        </p:txBody>
      </p:sp>
      <p:sp>
        <p:nvSpPr>
          <p:cNvPr id="33" name="テキスト ボックス 32">
            <a:extLst>
              <a:ext uri="{FF2B5EF4-FFF2-40B4-BE49-F238E27FC236}">
                <a16:creationId xmlns:a16="http://schemas.microsoft.com/office/drawing/2014/main" id="{A5DDBF28-0DB4-8ADB-0616-C12623CD6003}"/>
              </a:ext>
            </a:extLst>
          </p:cNvPr>
          <p:cNvSpPr txBox="1"/>
          <p:nvPr/>
        </p:nvSpPr>
        <p:spPr>
          <a:xfrm>
            <a:off x="0" y="1827268"/>
            <a:ext cx="3848100" cy="369332"/>
          </a:xfrm>
          <a:prstGeom prst="rect">
            <a:avLst/>
          </a:prstGeom>
          <a:noFill/>
        </p:spPr>
        <p:txBody>
          <a:bodyPr wrap="square" rtlCol="0">
            <a:spAutoFit/>
          </a:bodyPr>
          <a:lstStyle/>
          <a:p>
            <a:r>
              <a:rPr kumimoji="1" lang="en-US" altLang="ja-JP" b="1" dirty="0">
                <a:solidFill>
                  <a:schemeClr val="accent1"/>
                </a:solidFill>
              </a:rPr>
              <a:t>Blue: Actual </a:t>
            </a:r>
            <a:r>
              <a:rPr kumimoji="1" lang="en-US" altLang="ja-JP" b="1" dirty="0"/>
              <a:t>/</a:t>
            </a:r>
            <a:r>
              <a:rPr kumimoji="1" lang="ja-JP" altLang="en-US" b="1" dirty="0">
                <a:solidFill>
                  <a:schemeClr val="accent1"/>
                </a:solidFill>
              </a:rPr>
              <a:t> </a:t>
            </a:r>
            <a:r>
              <a:rPr kumimoji="1" lang="en-US" altLang="ja-JP" b="1" dirty="0">
                <a:solidFill>
                  <a:srgbClr val="FFC000"/>
                </a:solidFill>
              </a:rPr>
              <a:t>Orange: Optimized</a:t>
            </a:r>
            <a:endParaRPr kumimoji="1" lang="ja-JP" altLang="en-US" b="1" dirty="0">
              <a:solidFill>
                <a:srgbClr val="FFC000"/>
              </a:solidFill>
            </a:endParaRPr>
          </a:p>
        </p:txBody>
      </p:sp>
      <p:sp>
        <p:nvSpPr>
          <p:cNvPr id="8" name="テキスト ボックス 7">
            <a:extLst>
              <a:ext uri="{FF2B5EF4-FFF2-40B4-BE49-F238E27FC236}">
                <a16:creationId xmlns:a16="http://schemas.microsoft.com/office/drawing/2014/main" id="{FB0D59F0-8392-609D-DE15-05FB343119FF}"/>
              </a:ext>
            </a:extLst>
          </p:cNvPr>
          <p:cNvSpPr txBox="1"/>
          <p:nvPr/>
        </p:nvSpPr>
        <p:spPr>
          <a:xfrm>
            <a:off x="3327290" y="3041124"/>
            <a:ext cx="2917388" cy="584775"/>
          </a:xfrm>
          <a:prstGeom prst="rect">
            <a:avLst/>
          </a:prstGeom>
          <a:noFill/>
        </p:spPr>
        <p:txBody>
          <a:bodyPr wrap="square" rtlCol="0">
            <a:spAutoFit/>
          </a:bodyPr>
          <a:lstStyle/>
          <a:p>
            <a:r>
              <a:rPr kumimoji="1" lang="en-US" altLang="ja-JP" sz="1600" b="1" dirty="0">
                <a:solidFill>
                  <a:schemeClr val="accent1"/>
                </a:solidFill>
              </a:rPr>
              <a:t>Actual Ave.: 0.40 [mg/L]</a:t>
            </a:r>
            <a:r>
              <a:rPr kumimoji="1" lang="en-US" altLang="ja-JP" sz="1600" b="1" dirty="0"/>
              <a:t>, </a:t>
            </a:r>
          </a:p>
          <a:p>
            <a:r>
              <a:rPr kumimoji="1" lang="en-US" altLang="ja-JP" sz="1600" b="1" dirty="0">
                <a:solidFill>
                  <a:schemeClr val="accent2"/>
                </a:solidFill>
              </a:rPr>
              <a:t>Optimized Ave.: 0.38 [mg/L]</a:t>
            </a:r>
            <a:endParaRPr kumimoji="1" lang="ja-JP" altLang="en-US" sz="1600" b="1" dirty="0">
              <a:solidFill>
                <a:schemeClr val="accent2"/>
              </a:solidFill>
            </a:endParaRPr>
          </a:p>
        </p:txBody>
      </p:sp>
      <p:pic>
        <p:nvPicPr>
          <p:cNvPr id="16" name="図 15" descr="グラフ&#10;&#10;自動的に生成された説明">
            <a:extLst>
              <a:ext uri="{FF2B5EF4-FFF2-40B4-BE49-F238E27FC236}">
                <a16:creationId xmlns:a16="http://schemas.microsoft.com/office/drawing/2014/main" id="{D8B5B04B-0D06-D639-5A13-40E99E4DD479}"/>
              </a:ext>
            </a:extLst>
          </p:cNvPr>
          <p:cNvPicPr>
            <a:picLocks noChangeAspect="1"/>
          </p:cNvPicPr>
          <p:nvPr/>
        </p:nvPicPr>
        <p:blipFill>
          <a:blip r:embed="rId3"/>
          <a:stretch>
            <a:fillRect/>
          </a:stretch>
        </p:blipFill>
        <p:spPr>
          <a:xfrm>
            <a:off x="6895563" y="2567110"/>
            <a:ext cx="2403041" cy="1588451"/>
          </a:xfrm>
          <a:prstGeom prst="rect">
            <a:avLst/>
          </a:prstGeom>
        </p:spPr>
      </p:pic>
      <p:pic>
        <p:nvPicPr>
          <p:cNvPr id="20" name="図 19" descr="グラフ, 折れ線グラフ&#10;&#10;自動的に生成された説明">
            <a:extLst>
              <a:ext uri="{FF2B5EF4-FFF2-40B4-BE49-F238E27FC236}">
                <a16:creationId xmlns:a16="http://schemas.microsoft.com/office/drawing/2014/main" id="{19395071-DE75-2EBE-9279-C21E5B30F719}"/>
              </a:ext>
            </a:extLst>
          </p:cNvPr>
          <p:cNvPicPr>
            <a:picLocks noChangeAspect="1"/>
          </p:cNvPicPr>
          <p:nvPr/>
        </p:nvPicPr>
        <p:blipFill>
          <a:blip r:embed="rId4"/>
          <a:stretch>
            <a:fillRect/>
          </a:stretch>
        </p:blipFill>
        <p:spPr>
          <a:xfrm>
            <a:off x="9561166" y="2587302"/>
            <a:ext cx="2378593" cy="1568259"/>
          </a:xfrm>
          <a:prstGeom prst="rect">
            <a:avLst/>
          </a:prstGeom>
        </p:spPr>
      </p:pic>
      <p:pic>
        <p:nvPicPr>
          <p:cNvPr id="22" name="図 21" descr="グラフ&#10;&#10;自動的に生成された説明">
            <a:extLst>
              <a:ext uri="{FF2B5EF4-FFF2-40B4-BE49-F238E27FC236}">
                <a16:creationId xmlns:a16="http://schemas.microsoft.com/office/drawing/2014/main" id="{A0D46F80-6B72-7D62-C449-B14F471B5F82}"/>
              </a:ext>
            </a:extLst>
          </p:cNvPr>
          <p:cNvPicPr>
            <a:picLocks noChangeAspect="1"/>
          </p:cNvPicPr>
          <p:nvPr/>
        </p:nvPicPr>
        <p:blipFill>
          <a:blip r:embed="rId5"/>
          <a:stretch>
            <a:fillRect/>
          </a:stretch>
        </p:blipFill>
        <p:spPr>
          <a:xfrm>
            <a:off x="9583923" y="4645795"/>
            <a:ext cx="2333076" cy="1521571"/>
          </a:xfrm>
          <a:prstGeom prst="rect">
            <a:avLst/>
          </a:prstGeom>
        </p:spPr>
      </p:pic>
      <p:pic>
        <p:nvPicPr>
          <p:cNvPr id="26" name="図 25" descr="グラフ, 折れ線グラフ&#10;&#10;自動的に生成された説明">
            <a:extLst>
              <a:ext uri="{FF2B5EF4-FFF2-40B4-BE49-F238E27FC236}">
                <a16:creationId xmlns:a16="http://schemas.microsoft.com/office/drawing/2014/main" id="{D77E8454-24A8-9D3F-8E1F-4B76E6E2425C}"/>
              </a:ext>
            </a:extLst>
          </p:cNvPr>
          <p:cNvPicPr>
            <a:picLocks noChangeAspect="1"/>
          </p:cNvPicPr>
          <p:nvPr/>
        </p:nvPicPr>
        <p:blipFill>
          <a:blip r:embed="rId6"/>
          <a:stretch>
            <a:fillRect/>
          </a:stretch>
        </p:blipFill>
        <p:spPr>
          <a:xfrm>
            <a:off x="6894885" y="4626351"/>
            <a:ext cx="2404395" cy="1585270"/>
          </a:xfrm>
          <a:prstGeom prst="rect">
            <a:avLst/>
          </a:prstGeom>
        </p:spPr>
      </p:pic>
    </p:spTree>
    <p:extLst>
      <p:ext uri="{BB962C8B-B14F-4D97-AF65-F5344CB8AC3E}">
        <p14:creationId xmlns:p14="http://schemas.microsoft.com/office/powerpoint/2010/main" val="22760578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descr="グラフ, 折れ線グラフ&#10;&#10;自動的に生成された説明">
            <a:extLst>
              <a:ext uri="{FF2B5EF4-FFF2-40B4-BE49-F238E27FC236}">
                <a16:creationId xmlns:a16="http://schemas.microsoft.com/office/drawing/2014/main" id="{6D110CC8-A45C-A573-60EB-EF4C62ABAF5C}"/>
              </a:ext>
            </a:extLst>
          </p:cNvPr>
          <p:cNvPicPr>
            <a:picLocks noChangeAspect="1"/>
          </p:cNvPicPr>
          <p:nvPr/>
        </p:nvPicPr>
        <p:blipFill>
          <a:blip r:embed="rId2"/>
          <a:stretch>
            <a:fillRect/>
          </a:stretch>
        </p:blipFill>
        <p:spPr>
          <a:xfrm>
            <a:off x="1281599" y="1866403"/>
            <a:ext cx="4007547" cy="2520000"/>
          </a:xfrm>
          <a:prstGeom prst="rect">
            <a:avLst/>
          </a:prstGeom>
        </p:spPr>
      </p:pic>
      <p:pic>
        <p:nvPicPr>
          <p:cNvPr id="10" name="図 9" descr="グラフィカル ユーザー インターフェイス, グラフ, 折れ線グラフ&#10;&#10;自動的に生成された説明">
            <a:extLst>
              <a:ext uri="{FF2B5EF4-FFF2-40B4-BE49-F238E27FC236}">
                <a16:creationId xmlns:a16="http://schemas.microsoft.com/office/drawing/2014/main" id="{CF447D69-2615-3167-8FF8-767794475450}"/>
              </a:ext>
            </a:extLst>
          </p:cNvPr>
          <p:cNvPicPr>
            <a:picLocks noChangeAspect="1"/>
          </p:cNvPicPr>
          <p:nvPr/>
        </p:nvPicPr>
        <p:blipFill>
          <a:blip r:embed="rId3"/>
          <a:stretch>
            <a:fillRect/>
          </a:stretch>
        </p:blipFill>
        <p:spPr>
          <a:xfrm>
            <a:off x="1343082" y="3652565"/>
            <a:ext cx="3946415" cy="2520000"/>
          </a:xfrm>
          <a:prstGeom prst="rect">
            <a:avLst/>
          </a:prstGeom>
        </p:spPr>
      </p:pic>
      <p:pic>
        <p:nvPicPr>
          <p:cNvPr id="15" name="図 14" descr="グラフ&#10;&#10;自動的に生成された説明">
            <a:extLst>
              <a:ext uri="{FF2B5EF4-FFF2-40B4-BE49-F238E27FC236}">
                <a16:creationId xmlns:a16="http://schemas.microsoft.com/office/drawing/2014/main" id="{30092931-44A7-9AB7-DDBC-E1D5DAC452E3}"/>
              </a:ext>
            </a:extLst>
          </p:cNvPr>
          <p:cNvPicPr>
            <a:picLocks noChangeAspect="1"/>
          </p:cNvPicPr>
          <p:nvPr/>
        </p:nvPicPr>
        <p:blipFill>
          <a:blip r:embed="rId4"/>
          <a:stretch>
            <a:fillRect/>
          </a:stretch>
        </p:blipFill>
        <p:spPr>
          <a:xfrm>
            <a:off x="6735595" y="1848260"/>
            <a:ext cx="4007547" cy="2520000"/>
          </a:xfrm>
          <a:prstGeom prst="rect">
            <a:avLst/>
          </a:prstGeom>
        </p:spPr>
      </p:pic>
      <p:pic>
        <p:nvPicPr>
          <p:cNvPr id="12" name="図 11" descr="グラフ, 折れ線グラフ&#10;&#10;自動的に生成された説明">
            <a:extLst>
              <a:ext uri="{FF2B5EF4-FFF2-40B4-BE49-F238E27FC236}">
                <a16:creationId xmlns:a16="http://schemas.microsoft.com/office/drawing/2014/main" id="{B800D985-8C76-FEF5-9170-1415BCD1EBF5}"/>
              </a:ext>
            </a:extLst>
          </p:cNvPr>
          <p:cNvPicPr>
            <a:picLocks noChangeAspect="1"/>
          </p:cNvPicPr>
          <p:nvPr/>
        </p:nvPicPr>
        <p:blipFill>
          <a:blip r:embed="rId5"/>
          <a:stretch>
            <a:fillRect/>
          </a:stretch>
        </p:blipFill>
        <p:spPr>
          <a:xfrm>
            <a:off x="6735595" y="3652565"/>
            <a:ext cx="4007547" cy="2520000"/>
          </a:xfrm>
          <a:prstGeom prst="rect">
            <a:avLst/>
          </a:prstGeom>
        </p:spPr>
      </p:pic>
      <p:sp>
        <p:nvSpPr>
          <p:cNvPr id="21" name="テキスト ボックス 20">
            <a:extLst>
              <a:ext uri="{FF2B5EF4-FFF2-40B4-BE49-F238E27FC236}">
                <a16:creationId xmlns:a16="http://schemas.microsoft.com/office/drawing/2014/main" id="{2A24EF18-C420-6D68-D352-B602EA3EFB1E}"/>
              </a:ext>
            </a:extLst>
          </p:cNvPr>
          <p:cNvSpPr txBox="1"/>
          <p:nvPr/>
        </p:nvSpPr>
        <p:spPr>
          <a:xfrm>
            <a:off x="2027545" y="2205982"/>
            <a:ext cx="3000133" cy="584775"/>
          </a:xfrm>
          <a:prstGeom prst="rect">
            <a:avLst/>
          </a:prstGeom>
          <a:noFill/>
        </p:spPr>
        <p:txBody>
          <a:bodyPr wrap="square" rtlCol="0">
            <a:spAutoFit/>
          </a:bodyPr>
          <a:lstStyle/>
          <a:p>
            <a:r>
              <a:rPr kumimoji="1" lang="en-US" altLang="ja-JP" sz="1600" b="1" dirty="0">
                <a:solidFill>
                  <a:schemeClr val="accent1"/>
                </a:solidFill>
              </a:rPr>
              <a:t>Actual Ave.: 0.067 [mg/L]</a:t>
            </a:r>
            <a:r>
              <a:rPr kumimoji="1" lang="en-US" altLang="ja-JP" sz="1600" b="1" dirty="0"/>
              <a:t>, </a:t>
            </a:r>
          </a:p>
          <a:p>
            <a:r>
              <a:rPr kumimoji="1" lang="en-US" altLang="ja-JP" sz="1600" b="1" dirty="0">
                <a:solidFill>
                  <a:schemeClr val="accent2"/>
                </a:solidFill>
              </a:rPr>
              <a:t>Optimized Ave.: 0.063 [mg/L]</a:t>
            </a:r>
            <a:endParaRPr kumimoji="1" lang="ja-JP" altLang="en-US" sz="1600" b="1" dirty="0">
              <a:solidFill>
                <a:schemeClr val="accent2"/>
              </a:solidFill>
            </a:endParaRPr>
          </a:p>
        </p:txBody>
      </p:sp>
      <p:sp>
        <p:nvSpPr>
          <p:cNvPr id="22" name="テキスト ボックス 21">
            <a:extLst>
              <a:ext uri="{FF2B5EF4-FFF2-40B4-BE49-F238E27FC236}">
                <a16:creationId xmlns:a16="http://schemas.microsoft.com/office/drawing/2014/main" id="{717BF5CB-C24C-D92F-6E2E-D94E7013516B}"/>
              </a:ext>
            </a:extLst>
          </p:cNvPr>
          <p:cNvSpPr txBox="1"/>
          <p:nvPr/>
        </p:nvSpPr>
        <p:spPr>
          <a:xfrm>
            <a:off x="7480142" y="2205982"/>
            <a:ext cx="3159554" cy="584775"/>
          </a:xfrm>
          <a:prstGeom prst="rect">
            <a:avLst/>
          </a:prstGeom>
          <a:noFill/>
        </p:spPr>
        <p:txBody>
          <a:bodyPr wrap="square" rtlCol="0">
            <a:spAutoFit/>
          </a:bodyPr>
          <a:lstStyle/>
          <a:p>
            <a:r>
              <a:rPr kumimoji="1" lang="en-US" altLang="ja-JP" sz="1600" b="1" dirty="0">
                <a:solidFill>
                  <a:schemeClr val="accent1"/>
                </a:solidFill>
              </a:rPr>
              <a:t>Actual Ave.: 20.76 [</a:t>
            </a:r>
            <a:r>
              <a:rPr kumimoji="1" lang="en-US" altLang="ja-JP" sz="1600" b="1" dirty="0" err="1">
                <a:solidFill>
                  <a:schemeClr val="accent1"/>
                </a:solidFill>
              </a:rPr>
              <a:t>uS</a:t>
            </a:r>
            <a:r>
              <a:rPr kumimoji="1" lang="en-US" altLang="ja-JP" sz="1600" b="1" dirty="0">
                <a:solidFill>
                  <a:schemeClr val="accent1"/>
                </a:solidFill>
              </a:rPr>
              <a:t>/cm]</a:t>
            </a:r>
            <a:r>
              <a:rPr kumimoji="1" lang="en-US" altLang="ja-JP" sz="1600" b="1" dirty="0"/>
              <a:t>, </a:t>
            </a:r>
          </a:p>
          <a:p>
            <a:r>
              <a:rPr kumimoji="1" lang="en-US" altLang="ja-JP" sz="1600" b="1" dirty="0">
                <a:solidFill>
                  <a:schemeClr val="accent2"/>
                </a:solidFill>
              </a:rPr>
              <a:t>Optimized Ave.: 20.87 [</a:t>
            </a:r>
            <a:r>
              <a:rPr kumimoji="1" lang="en-US" altLang="ja-JP" sz="1600" b="1" dirty="0" err="1">
                <a:solidFill>
                  <a:schemeClr val="accent2"/>
                </a:solidFill>
              </a:rPr>
              <a:t>uS</a:t>
            </a:r>
            <a:r>
              <a:rPr kumimoji="1" lang="en-US" altLang="ja-JP" sz="1600" b="1" dirty="0">
                <a:solidFill>
                  <a:schemeClr val="accent2"/>
                </a:solidFill>
              </a:rPr>
              <a:t>/cm]</a:t>
            </a:r>
            <a:endParaRPr kumimoji="1" lang="ja-JP" altLang="en-US" sz="1600" b="1" dirty="0">
              <a:solidFill>
                <a:schemeClr val="accent2"/>
              </a:solidFill>
            </a:endParaRPr>
          </a:p>
        </p:txBody>
      </p:sp>
      <p:sp>
        <p:nvSpPr>
          <p:cNvPr id="23" name="テキスト ボックス 22">
            <a:extLst>
              <a:ext uri="{FF2B5EF4-FFF2-40B4-BE49-F238E27FC236}">
                <a16:creationId xmlns:a16="http://schemas.microsoft.com/office/drawing/2014/main" id="{B5A85D69-2BFC-8BC2-22CB-023278678C5D}"/>
              </a:ext>
            </a:extLst>
          </p:cNvPr>
          <p:cNvSpPr txBox="1"/>
          <p:nvPr/>
        </p:nvSpPr>
        <p:spPr>
          <a:xfrm>
            <a:off x="2425793" y="4809098"/>
            <a:ext cx="2173147" cy="584775"/>
          </a:xfrm>
          <a:prstGeom prst="rect">
            <a:avLst/>
          </a:prstGeom>
          <a:noFill/>
        </p:spPr>
        <p:txBody>
          <a:bodyPr wrap="square" rtlCol="0">
            <a:spAutoFit/>
          </a:bodyPr>
          <a:lstStyle/>
          <a:p>
            <a:r>
              <a:rPr kumimoji="1" lang="en-US" altLang="ja-JP" sz="1600" b="1" dirty="0">
                <a:solidFill>
                  <a:schemeClr val="accent1"/>
                </a:solidFill>
              </a:rPr>
              <a:t>Actual Ave.: 2.01</a:t>
            </a:r>
            <a:r>
              <a:rPr kumimoji="1" lang="en-US" altLang="ja-JP" sz="1600" b="1" dirty="0"/>
              <a:t>, </a:t>
            </a:r>
          </a:p>
          <a:p>
            <a:r>
              <a:rPr kumimoji="1" lang="en-US" altLang="ja-JP" sz="1600" b="1" dirty="0">
                <a:solidFill>
                  <a:schemeClr val="accent2"/>
                </a:solidFill>
              </a:rPr>
              <a:t>Optimized Ave.: 2.03</a:t>
            </a:r>
            <a:endParaRPr kumimoji="1" lang="ja-JP" altLang="en-US" sz="1600" b="1" dirty="0">
              <a:solidFill>
                <a:schemeClr val="accent2"/>
              </a:solidFill>
            </a:endParaRPr>
          </a:p>
        </p:txBody>
      </p:sp>
      <p:sp>
        <p:nvSpPr>
          <p:cNvPr id="24" name="テキスト ボックス 23">
            <a:extLst>
              <a:ext uri="{FF2B5EF4-FFF2-40B4-BE49-F238E27FC236}">
                <a16:creationId xmlns:a16="http://schemas.microsoft.com/office/drawing/2014/main" id="{098A65D3-8311-7A43-F3BC-2AE168239E74}"/>
              </a:ext>
            </a:extLst>
          </p:cNvPr>
          <p:cNvSpPr txBox="1"/>
          <p:nvPr/>
        </p:nvSpPr>
        <p:spPr>
          <a:xfrm>
            <a:off x="7934597" y="4045703"/>
            <a:ext cx="2339674" cy="584775"/>
          </a:xfrm>
          <a:prstGeom prst="rect">
            <a:avLst/>
          </a:prstGeom>
          <a:noFill/>
        </p:spPr>
        <p:txBody>
          <a:bodyPr wrap="square" rtlCol="0">
            <a:spAutoFit/>
          </a:bodyPr>
          <a:lstStyle/>
          <a:p>
            <a:r>
              <a:rPr kumimoji="1" lang="en-US" altLang="ja-JP" sz="1600" b="1" dirty="0">
                <a:solidFill>
                  <a:schemeClr val="accent1"/>
                </a:solidFill>
              </a:rPr>
              <a:t>Actual Ave.: 1.83</a:t>
            </a:r>
            <a:r>
              <a:rPr kumimoji="1" lang="en-US" altLang="ja-JP" sz="1600" b="1" dirty="0"/>
              <a:t>, </a:t>
            </a:r>
          </a:p>
          <a:p>
            <a:r>
              <a:rPr kumimoji="1" lang="en-US" altLang="ja-JP" sz="1600" b="1" dirty="0">
                <a:solidFill>
                  <a:schemeClr val="accent2"/>
                </a:solidFill>
              </a:rPr>
              <a:t>Optimized Ave.: 1.83</a:t>
            </a:r>
            <a:endParaRPr kumimoji="1" lang="ja-JP" altLang="en-US" sz="1600" b="1" dirty="0">
              <a:solidFill>
                <a:schemeClr val="accent2"/>
              </a:solidFill>
            </a:endParaRPr>
          </a:p>
        </p:txBody>
      </p:sp>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Water Quality Variable</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36</a:t>
            </a:fld>
            <a:endParaRPr kumimoji="1" lang="ja-JP" altLang="en-US"/>
          </a:p>
        </p:txBody>
      </p:sp>
      <p:sp>
        <p:nvSpPr>
          <p:cNvPr id="5" name="テキスト プレースホルダー 2">
            <a:extLst>
              <a:ext uri="{FF2B5EF4-FFF2-40B4-BE49-F238E27FC236}">
                <a16:creationId xmlns:a16="http://schemas.microsoft.com/office/drawing/2014/main" id="{17FF10F9-9DF7-EF41-43A9-02C8844C77F8}"/>
              </a:ext>
            </a:extLst>
          </p:cNvPr>
          <p:cNvSpPr txBox="1">
            <a:spLocks/>
          </p:cNvSpPr>
          <p:nvPr/>
        </p:nvSpPr>
        <p:spPr>
          <a:xfrm>
            <a:off x="517054" y="102057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There is a little change but meeting the WQ standards of LRV.</a:t>
            </a:r>
          </a:p>
        </p:txBody>
      </p:sp>
      <p:sp>
        <p:nvSpPr>
          <p:cNvPr id="14" name="テキスト ボックス 13">
            <a:extLst>
              <a:ext uri="{FF2B5EF4-FFF2-40B4-BE49-F238E27FC236}">
                <a16:creationId xmlns:a16="http://schemas.microsoft.com/office/drawing/2014/main" id="{038C3D59-B923-DA33-13C0-D3D7EAA3D461}"/>
              </a:ext>
            </a:extLst>
          </p:cNvPr>
          <p:cNvSpPr txBox="1"/>
          <p:nvPr/>
        </p:nvSpPr>
        <p:spPr>
          <a:xfrm>
            <a:off x="8343901" y="691493"/>
            <a:ext cx="3848100" cy="369332"/>
          </a:xfrm>
          <a:prstGeom prst="rect">
            <a:avLst/>
          </a:prstGeom>
          <a:noFill/>
        </p:spPr>
        <p:txBody>
          <a:bodyPr wrap="square" rtlCol="0">
            <a:spAutoFit/>
          </a:bodyPr>
          <a:lstStyle/>
          <a:p>
            <a:r>
              <a:rPr kumimoji="1" lang="en-US" altLang="ja-JP" b="1" dirty="0">
                <a:solidFill>
                  <a:schemeClr val="accent1"/>
                </a:solidFill>
              </a:rPr>
              <a:t>Blue: Actual </a:t>
            </a:r>
            <a:r>
              <a:rPr kumimoji="1" lang="en-US" altLang="ja-JP" b="1" dirty="0"/>
              <a:t>/</a:t>
            </a:r>
            <a:r>
              <a:rPr kumimoji="1" lang="ja-JP" altLang="en-US" b="1" dirty="0">
                <a:solidFill>
                  <a:schemeClr val="accent1"/>
                </a:solidFill>
              </a:rPr>
              <a:t> </a:t>
            </a:r>
            <a:r>
              <a:rPr kumimoji="1" lang="en-US" altLang="ja-JP" b="1" dirty="0">
                <a:solidFill>
                  <a:srgbClr val="FFC000"/>
                </a:solidFill>
              </a:rPr>
              <a:t>Orange: Optimized</a:t>
            </a:r>
            <a:endParaRPr kumimoji="1" lang="ja-JP" altLang="en-US" b="1" dirty="0">
              <a:solidFill>
                <a:srgbClr val="FFC000"/>
              </a:solidFill>
            </a:endParaRPr>
          </a:p>
        </p:txBody>
      </p:sp>
      <p:sp>
        <p:nvSpPr>
          <p:cNvPr id="17" name="テキスト ボックス 16">
            <a:extLst>
              <a:ext uri="{FF2B5EF4-FFF2-40B4-BE49-F238E27FC236}">
                <a16:creationId xmlns:a16="http://schemas.microsoft.com/office/drawing/2014/main" id="{B7FD0D64-FAE0-F802-708E-0F519DC3AD5D}"/>
              </a:ext>
            </a:extLst>
          </p:cNvPr>
          <p:cNvSpPr txBox="1"/>
          <p:nvPr/>
        </p:nvSpPr>
        <p:spPr>
          <a:xfrm>
            <a:off x="7232058" y="1511752"/>
            <a:ext cx="3511787" cy="338554"/>
          </a:xfrm>
          <a:prstGeom prst="rect">
            <a:avLst/>
          </a:prstGeom>
          <a:noFill/>
        </p:spPr>
        <p:txBody>
          <a:bodyPr wrap="square" rtlCol="0">
            <a:spAutoFit/>
          </a:bodyPr>
          <a:lstStyle/>
          <a:p>
            <a:pPr algn="ctr"/>
            <a:r>
              <a:rPr kumimoji="1" lang="en-US" altLang="ja-JP" sz="1600" b="1" dirty="0">
                <a:solidFill>
                  <a:schemeClr val="accent1"/>
                </a:solidFill>
              </a:rPr>
              <a:t>Combined Permeate EC [</a:t>
            </a:r>
            <a:r>
              <a:rPr kumimoji="1" lang="en-US" altLang="ja-JP" sz="1600" b="1" dirty="0" err="1">
                <a:solidFill>
                  <a:schemeClr val="accent1"/>
                </a:solidFill>
              </a:rPr>
              <a:t>uS</a:t>
            </a:r>
            <a:r>
              <a:rPr kumimoji="1" lang="en-US" altLang="ja-JP" sz="1600" b="1" dirty="0">
                <a:solidFill>
                  <a:schemeClr val="accent1"/>
                </a:solidFill>
              </a:rPr>
              <a:t>/cm]</a:t>
            </a:r>
            <a:endParaRPr kumimoji="1" lang="ja-JP" altLang="en-US" sz="1600" b="1" dirty="0">
              <a:solidFill>
                <a:srgbClr val="FFC000"/>
              </a:solidFill>
            </a:endParaRPr>
          </a:p>
        </p:txBody>
      </p:sp>
      <p:sp>
        <p:nvSpPr>
          <p:cNvPr id="18" name="テキスト ボックス 17">
            <a:extLst>
              <a:ext uri="{FF2B5EF4-FFF2-40B4-BE49-F238E27FC236}">
                <a16:creationId xmlns:a16="http://schemas.microsoft.com/office/drawing/2014/main" id="{00CBE8DC-457F-342E-F831-C6F07D2779DA}"/>
              </a:ext>
            </a:extLst>
          </p:cNvPr>
          <p:cNvSpPr txBox="1"/>
          <p:nvPr/>
        </p:nvSpPr>
        <p:spPr>
          <a:xfrm>
            <a:off x="1658047" y="1511752"/>
            <a:ext cx="3478632" cy="338554"/>
          </a:xfrm>
          <a:prstGeom prst="rect">
            <a:avLst/>
          </a:prstGeom>
          <a:noFill/>
        </p:spPr>
        <p:txBody>
          <a:bodyPr wrap="square" rtlCol="0">
            <a:spAutoFit/>
          </a:bodyPr>
          <a:lstStyle/>
          <a:p>
            <a:pPr algn="ctr"/>
            <a:r>
              <a:rPr kumimoji="1" lang="en-US" altLang="ja-JP" sz="1600" b="1" dirty="0">
                <a:solidFill>
                  <a:schemeClr val="accent1"/>
                </a:solidFill>
              </a:rPr>
              <a:t>Combined Permeate TOC [mg/L]</a:t>
            </a:r>
            <a:endParaRPr kumimoji="1" lang="ja-JP" altLang="en-US" sz="1600" b="1" dirty="0">
              <a:solidFill>
                <a:srgbClr val="FFC000"/>
              </a:solidFill>
            </a:endParaRPr>
          </a:p>
        </p:txBody>
      </p:sp>
      <p:sp>
        <p:nvSpPr>
          <p:cNvPr id="6" name="テキスト ボックス 5">
            <a:extLst>
              <a:ext uri="{FF2B5EF4-FFF2-40B4-BE49-F238E27FC236}">
                <a16:creationId xmlns:a16="http://schemas.microsoft.com/office/drawing/2014/main" id="{A4637CBB-F5D8-0589-3B10-3371EBA3E342}"/>
              </a:ext>
            </a:extLst>
          </p:cNvPr>
          <p:cNvSpPr txBox="1"/>
          <p:nvPr/>
        </p:nvSpPr>
        <p:spPr>
          <a:xfrm>
            <a:off x="571984" y="-20412"/>
            <a:ext cx="5828816"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Simulation &gt; Optimization Results</a:t>
            </a:r>
            <a:endParaRPr kumimoji="1" lang="ja-JP" altLang="en-US" sz="1600" b="1" dirty="0">
              <a:solidFill>
                <a:schemeClr val="bg1"/>
              </a:solidFill>
            </a:endParaRPr>
          </a:p>
        </p:txBody>
      </p:sp>
    </p:spTree>
    <p:extLst>
      <p:ext uri="{BB962C8B-B14F-4D97-AF65-F5344CB8AC3E}">
        <p14:creationId xmlns:p14="http://schemas.microsoft.com/office/powerpoint/2010/main" val="39019806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dirty="0"/>
              <a:t>Optimization Effect Calculation</a:t>
            </a:r>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37</a:t>
            </a:fld>
            <a:endParaRPr kumimoji="1" lang="ja-JP" altLang="en-US"/>
          </a:p>
        </p:txBody>
      </p:sp>
      <p:sp>
        <p:nvSpPr>
          <p:cNvPr id="5" name="テキスト プレースホルダー 2">
            <a:extLst>
              <a:ext uri="{FF2B5EF4-FFF2-40B4-BE49-F238E27FC236}">
                <a16:creationId xmlns:a16="http://schemas.microsoft.com/office/drawing/2014/main" id="{17FF10F9-9DF7-EF41-43A9-02C8844C77F8}"/>
              </a:ext>
            </a:extLst>
          </p:cNvPr>
          <p:cNvSpPr txBox="1">
            <a:spLocks/>
          </p:cNvSpPr>
          <p:nvPr/>
        </p:nvSpPr>
        <p:spPr>
          <a:xfrm>
            <a:off x="517054" y="102057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There is a little improvement in the period and condition.</a:t>
            </a:r>
          </a:p>
          <a:p>
            <a:pPr lvl="1">
              <a:defRPr/>
            </a:pPr>
            <a:r>
              <a:rPr lang="en-US" altLang="ja-JP" sz="2400" dirty="0"/>
              <a:t>This model does NOT yet RO membrane fouling model.</a:t>
            </a:r>
          </a:p>
        </p:txBody>
      </p:sp>
      <p:sp>
        <p:nvSpPr>
          <p:cNvPr id="4" name="テキスト ボックス 3">
            <a:extLst>
              <a:ext uri="{FF2B5EF4-FFF2-40B4-BE49-F238E27FC236}">
                <a16:creationId xmlns:a16="http://schemas.microsoft.com/office/drawing/2014/main" id="{0B7FC5AF-B4D4-EB62-D7F9-BD1D9F8A21EF}"/>
              </a:ext>
            </a:extLst>
          </p:cNvPr>
          <p:cNvSpPr txBox="1"/>
          <p:nvPr/>
        </p:nvSpPr>
        <p:spPr>
          <a:xfrm>
            <a:off x="571983" y="-20412"/>
            <a:ext cx="5438291"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Simulation &gt; Optimization Effect</a:t>
            </a:r>
            <a:endParaRPr kumimoji="1" lang="ja-JP" altLang="en-US" sz="1600" b="1" dirty="0">
              <a:solidFill>
                <a:schemeClr val="bg1"/>
              </a:solidFill>
            </a:endParaRPr>
          </a:p>
        </p:txBody>
      </p:sp>
      <p:graphicFrame>
        <p:nvGraphicFramePr>
          <p:cNvPr id="8" name="表 20">
            <a:extLst>
              <a:ext uri="{FF2B5EF4-FFF2-40B4-BE49-F238E27FC236}">
                <a16:creationId xmlns:a16="http://schemas.microsoft.com/office/drawing/2014/main" id="{4D7545C1-07BB-18D9-6121-81F0C7B92652}"/>
              </a:ext>
            </a:extLst>
          </p:cNvPr>
          <p:cNvGraphicFramePr>
            <a:graphicFrameLocks noGrp="1"/>
          </p:cNvGraphicFramePr>
          <p:nvPr/>
        </p:nvGraphicFramePr>
        <p:xfrm>
          <a:off x="315624" y="2535720"/>
          <a:ext cx="11601556" cy="2377440"/>
        </p:xfrm>
        <a:graphic>
          <a:graphicData uri="http://schemas.openxmlformats.org/drawingml/2006/table">
            <a:tbl>
              <a:tblPr firstRow="1" bandRow="1">
                <a:tableStyleId>{5C22544A-7EE6-4342-B048-85BDC9FD1C3A}</a:tableStyleId>
              </a:tblPr>
              <a:tblGrid>
                <a:gridCol w="2643327">
                  <a:extLst>
                    <a:ext uri="{9D8B030D-6E8A-4147-A177-3AD203B41FA5}">
                      <a16:colId xmlns:a16="http://schemas.microsoft.com/office/drawing/2014/main" val="2679161598"/>
                    </a:ext>
                  </a:extLst>
                </a:gridCol>
                <a:gridCol w="1692569">
                  <a:extLst>
                    <a:ext uri="{9D8B030D-6E8A-4147-A177-3AD203B41FA5}">
                      <a16:colId xmlns:a16="http://schemas.microsoft.com/office/drawing/2014/main" val="404849043"/>
                    </a:ext>
                  </a:extLst>
                </a:gridCol>
                <a:gridCol w="1999234">
                  <a:extLst>
                    <a:ext uri="{9D8B030D-6E8A-4147-A177-3AD203B41FA5}">
                      <a16:colId xmlns:a16="http://schemas.microsoft.com/office/drawing/2014/main" val="3570210715"/>
                    </a:ext>
                  </a:extLst>
                </a:gridCol>
                <a:gridCol w="1884280">
                  <a:extLst>
                    <a:ext uri="{9D8B030D-6E8A-4147-A177-3AD203B41FA5}">
                      <a16:colId xmlns:a16="http://schemas.microsoft.com/office/drawing/2014/main" val="2263649889"/>
                    </a:ext>
                  </a:extLst>
                </a:gridCol>
                <a:gridCol w="1691073">
                  <a:extLst>
                    <a:ext uri="{9D8B030D-6E8A-4147-A177-3AD203B41FA5}">
                      <a16:colId xmlns:a16="http://schemas.microsoft.com/office/drawing/2014/main" val="1764668753"/>
                    </a:ext>
                  </a:extLst>
                </a:gridCol>
                <a:gridCol w="1691073">
                  <a:extLst>
                    <a:ext uri="{9D8B030D-6E8A-4147-A177-3AD203B41FA5}">
                      <a16:colId xmlns:a16="http://schemas.microsoft.com/office/drawing/2014/main" val="4218352417"/>
                    </a:ext>
                  </a:extLst>
                </a:gridCol>
              </a:tblGrid>
              <a:tr h="370840">
                <a:tc>
                  <a:txBody>
                    <a:bodyPr/>
                    <a:lstStyle/>
                    <a:p>
                      <a:pPr algn="ctr"/>
                      <a:r>
                        <a:rPr kumimoji="1" lang="en-US" altLang="ja-JP" sz="2000" dirty="0"/>
                        <a:t>Variable</a:t>
                      </a:r>
                      <a:endParaRPr kumimoji="1" lang="ja-JP" altLang="en-US" sz="2000" dirty="0"/>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2000" dirty="0"/>
                        <a:t>Actual</a:t>
                      </a:r>
                      <a:r>
                        <a:rPr kumimoji="1" lang="en-US" altLang="ja-JP" sz="1600" dirty="0"/>
                        <a:t> Ave.</a:t>
                      </a:r>
                      <a:endParaRPr kumimoji="1" lang="ja-JP" altLang="en-US" sz="2000" dirty="0"/>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2000" dirty="0"/>
                        <a:t>Optimized </a:t>
                      </a:r>
                      <a:r>
                        <a:rPr kumimoji="1" lang="en-US" altLang="ja-JP" sz="1600" dirty="0"/>
                        <a:t>Ave.</a:t>
                      </a:r>
                      <a:endParaRPr kumimoji="1" lang="ja-JP" altLang="en-US" sz="2000" dirty="0"/>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2000" dirty="0"/>
                        <a:t>Diff </a:t>
                      </a:r>
                      <a:r>
                        <a:rPr kumimoji="1" lang="en-US" altLang="ja-JP" sz="1600" dirty="0"/>
                        <a:t>(</a:t>
                      </a:r>
                      <a:r>
                        <a:rPr kumimoji="1" lang="en-US" altLang="ja-JP" sz="1600" dirty="0" err="1"/>
                        <a:t>Opt</a:t>
                      </a:r>
                      <a:r>
                        <a:rPr kumimoji="1" lang="en-US" altLang="ja-JP" sz="1600" dirty="0"/>
                        <a:t> – Act)</a:t>
                      </a:r>
                      <a:endParaRPr kumimoji="1" lang="ja-JP" altLang="en-US" sz="1600" dirty="0"/>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2000" dirty="0"/>
                        <a:t>Model Error</a:t>
                      </a:r>
                      <a:endParaRPr kumimoji="1" lang="ja-JP" altLang="en-US" sz="2000" dirty="0"/>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2000" dirty="0"/>
                        <a:t> Diff – Err.</a:t>
                      </a:r>
                      <a:endParaRPr kumimoji="1" lang="ja-JP" altLang="en-US" sz="2000"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1784076"/>
                  </a:ext>
                </a:extLst>
              </a:tr>
              <a:tr h="370840">
                <a:tc>
                  <a:txBody>
                    <a:bodyPr/>
                    <a:lstStyle/>
                    <a:p>
                      <a:pPr algn="l"/>
                      <a:r>
                        <a:rPr kumimoji="1" lang="en-US" altLang="ja-JP" sz="2000" dirty="0"/>
                        <a:t>Total Chlorine [mg/L]</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0.40</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0.38</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- 0.02</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algn="ctr"/>
                      <a:r>
                        <a:rPr kumimoji="1" lang="en-US" altLang="ja-JP" sz="2000" dirty="0"/>
                        <a:t>- 0.02</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3078551"/>
                  </a:ext>
                </a:extLst>
              </a:tr>
              <a:tr h="370840">
                <a:tc>
                  <a:txBody>
                    <a:bodyPr/>
                    <a:lstStyle/>
                    <a:p>
                      <a:pPr algn="l"/>
                      <a:r>
                        <a:rPr kumimoji="1" lang="en-US" altLang="ja-JP" sz="2000" dirty="0"/>
                        <a:t>EC [</a:t>
                      </a:r>
                      <a:r>
                        <a:rPr kumimoji="1" lang="en-US" altLang="ja-JP" sz="2000" dirty="0" err="1"/>
                        <a:t>uS</a:t>
                      </a:r>
                      <a:r>
                        <a:rPr kumimoji="1" lang="en-US" altLang="ja-JP" sz="2000" dirty="0"/>
                        <a:t>/cm]</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a:t>20.76</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20.87</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+ 0.11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+ 0.11</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- 0.0004</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98709670"/>
                  </a:ext>
                </a:extLst>
              </a:tr>
              <a:tr h="370840">
                <a:tc>
                  <a:txBody>
                    <a:bodyPr/>
                    <a:lstStyle/>
                    <a:p>
                      <a:pPr algn="l"/>
                      <a:r>
                        <a:rPr kumimoji="1" lang="en-US" altLang="ja-JP" sz="2000" dirty="0"/>
                        <a:t>TOC [mg/L]</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a:t>0.067</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0.063</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- 0.004</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- 0.004</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+ 0.0004</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19215927"/>
                  </a:ext>
                </a:extLst>
              </a:tr>
              <a:tr h="370840">
                <a:tc>
                  <a:txBody>
                    <a:bodyPr/>
                    <a:lstStyle/>
                    <a:p>
                      <a:pPr algn="l"/>
                      <a:r>
                        <a:rPr kumimoji="1" lang="en-US" altLang="ja-JP" sz="2000" dirty="0"/>
                        <a:t>LRV EC</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a:t>1.83</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1.82</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- 0.01</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- 0.01</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+ 0.002</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3742831"/>
                  </a:ext>
                </a:extLst>
              </a:tr>
              <a:tr h="370840">
                <a:tc>
                  <a:txBody>
                    <a:bodyPr/>
                    <a:lstStyle/>
                    <a:p>
                      <a:pPr algn="l"/>
                      <a:r>
                        <a:rPr kumimoji="1" lang="en-US" altLang="ja-JP" sz="2000" dirty="0"/>
                        <a:t>LRV TOC</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a:t>2.01</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2.03</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+ 0.02</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+ 0.02</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+ 0.003</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17155844"/>
                  </a:ext>
                </a:extLst>
              </a:tr>
            </a:tbl>
          </a:graphicData>
        </a:graphic>
      </p:graphicFrame>
    </p:spTree>
    <p:extLst>
      <p:ext uri="{BB962C8B-B14F-4D97-AF65-F5344CB8AC3E}">
        <p14:creationId xmlns:p14="http://schemas.microsoft.com/office/powerpoint/2010/main" val="32805261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dirty="0"/>
              <a:t>Future Tasks</a:t>
            </a:r>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38</a:t>
            </a:fld>
            <a:endParaRPr kumimoji="1" lang="ja-JP" altLang="en-US"/>
          </a:p>
        </p:txBody>
      </p:sp>
      <p:sp>
        <p:nvSpPr>
          <p:cNvPr id="5" name="テキスト プレースホルダー 2">
            <a:extLst>
              <a:ext uri="{FF2B5EF4-FFF2-40B4-BE49-F238E27FC236}">
                <a16:creationId xmlns:a16="http://schemas.microsoft.com/office/drawing/2014/main" id="{17FF10F9-9DF7-EF41-43A9-02C8844C77F8}"/>
              </a:ext>
            </a:extLst>
          </p:cNvPr>
          <p:cNvSpPr txBox="1">
            <a:spLocks/>
          </p:cNvSpPr>
          <p:nvPr/>
        </p:nvSpPr>
        <p:spPr>
          <a:xfrm>
            <a:off x="517054" y="102057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To introduce Random Forest into optimization.</a:t>
            </a:r>
          </a:p>
          <a:p>
            <a:pPr lvl="1">
              <a:defRPr/>
            </a:pPr>
            <a:r>
              <a:rPr lang="en-US" altLang="ja-JP" sz="2400" dirty="0"/>
              <a:t>Metaheuristic algorithm calls RF 500,000 times, so many calculation time.</a:t>
            </a:r>
          </a:p>
          <a:p>
            <a:pPr>
              <a:defRPr/>
            </a:pPr>
            <a:r>
              <a:rPr lang="en-US" altLang="ja-JP" sz="2800" dirty="0"/>
              <a:t>To introduce RO membrane Fouling model and determine chemical cost considering RO Fouling.</a:t>
            </a:r>
          </a:p>
        </p:txBody>
      </p:sp>
      <p:sp>
        <p:nvSpPr>
          <p:cNvPr id="4" name="テキスト ボックス 3">
            <a:extLst>
              <a:ext uri="{FF2B5EF4-FFF2-40B4-BE49-F238E27FC236}">
                <a16:creationId xmlns:a16="http://schemas.microsoft.com/office/drawing/2014/main" id="{0B7FC5AF-B4D4-EB62-D7F9-BD1D9F8A21EF}"/>
              </a:ext>
            </a:extLst>
          </p:cNvPr>
          <p:cNvSpPr txBox="1"/>
          <p:nvPr/>
        </p:nvSpPr>
        <p:spPr>
          <a:xfrm>
            <a:off x="571983" y="-20412"/>
            <a:ext cx="5438291"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 </a:t>
            </a:r>
            <a:r>
              <a:rPr lang="en-US" altLang="ja-JP" sz="1600" b="1" dirty="0">
                <a:solidFill>
                  <a:schemeClr val="bg1"/>
                </a:solidFill>
              </a:rPr>
              <a:t>Optimization Simulation &gt; Optimization Effect</a:t>
            </a:r>
            <a:endParaRPr kumimoji="1" lang="ja-JP" altLang="en-US" sz="1600" b="1" dirty="0">
              <a:solidFill>
                <a:schemeClr val="bg1"/>
              </a:solidFill>
            </a:endParaRPr>
          </a:p>
        </p:txBody>
      </p:sp>
    </p:spTree>
    <p:extLst>
      <p:ext uri="{BB962C8B-B14F-4D97-AF65-F5344CB8AC3E}">
        <p14:creationId xmlns:p14="http://schemas.microsoft.com/office/powerpoint/2010/main" val="8871846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A9D786CD-41D4-EA61-2E33-8EE6038037F4}"/>
              </a:ext>
            </a:extLst>
          </p:cNvPr>
          <p:cNvSpPr/>
          <p:nvPr/>
        </p:nvSpPr>
        <p:spPr>
          <a:xfrm>
            <a:off x="47065" y="5782235"/>
            <a:ext cx="11960716" cy="1075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 name="タイトル 1">
            <a:extLst>
              <a:ext uri="{FF2B5EF4-FFF2-40B4-BE49-F238E27FC236}">
                <a16:creationId xmlns:a16="http://schemas.microsoft.com/office/drawing/2014/main" id="{D263E118-ED97-048F-C848-27BB7E259409}"/>
              </a:ext>
            </a:extLst>
          </p:cNvPr>
          <p:cNvSpPr>
            <a:spLocks noGrp="1"/>
          </p:cNvSpPr>
          <p:nvPr>
            <p:ph type="title"/>
          </p:nvPr>
        </p:nvSpPr>
        <p:spPr>
          <a:xfrm>
            <a:off x="517055" y="239222"/>
            <a:ext cx="11400125" cy="518094"/>
          </a:xfrm>
        </p:spPr>
        <p:txBody>
          <a:bodyPr/>
          <a:lstStyle/>
          <a:p>
            <a:r>
              <a:rPr lang="en-US" altLang="ja-JP" dirty="0"/>
              <a:t>Overview of Scaling Estimation</a:t>
            </a:r>
            <a:endParaRPr kumimoji="1" lang="ja-JP" altLang="en-US" dirty="0"/>
          </a:p>
        </p:txBody>
      </p:sp>
      <p:sp>
        <p:nvSpPr>
          <p:cNvPr id="3" name="スライド番号プレースホルダー 2">
            <a:extLst>
              <a:ext uri="{FF2B5EF4-FFF2-40B4-BE49-F238E27FC236}">
                <a16:creationId xmlns:a16="http://schemas.microsoft.com/office/drawing/2014/main" id="{DD8191A7-B7AC-BDC0-1771-7EF7AAEC6207}"/>
              </a:ext>
            </a:extLst>
          </p:cNvPr>
          <p:cNvSpPr>
            <a:spLocks noGrp="1"/>
          </p:cNvSpPr>
          <p:nvPr>
            <p:ph type="sldNum" sz="quarter" idx="10"/>
          </p:nvPr>
        </p:nvSpPr>
        <p:spPr/>
        <p:txBody>
          <a:bodyPr/>
          <a:lstStyle/>
          <a:p>
            <a:fld id="{584EAAFE-CFE5-40AD-8E95-5BFF290DC5CF}" type="slidenum">
              <a:rPr kumimoji="1" lang="ja-JP" altLang="en-US" smtClean="0"/>
              <a:pPr/>
              <a:t>39</a:t>
            </a:fld>
            <a:endParaRPr kumimoji="1" lang="ja-JP" altLang="en-US"/>
          </a:p>
        </p:txBody>
      </p:sp>
      <p:sp>
        <p:nvSpPr>
          <p:cNvPr id="4" name="テキスト プレースホルダー 3">
            <a:extLst>
              <a:ext uri="{FF2B5EF4-FFF2-40B4-BE49-F238E27FC236}">
                <a16:creationId xmlns:a16="http://schemas.microsoft.com/office/drawing/2014/main" id="{9C971660-84E8-896A-7F24-1BF2E007F7C1}"/>
              </a:ext>
            </a:extLst>
          </p:cNvPr>
          <p:cNvSpPr>
            <a:spLocks noGrp="1"/>
          </p:cNvSpPr>
          <p:nvPr>
            <p:ph type="body" sz="quarter" idx="11"/>
          </p:nvPr>
        </p:nvSpPr>
        <p:spPr/>
        <p:txBody>
          <a:bodyPr/>
          <a:lstStyle/>
          <a:p>
            <a:r>
              <a:rPr lang="en-US" altLang="ja-JP" dirty="0"/>
              <a:t>Overview of Scaling Estimation</a:t>
            </a:r>
          </a:p>
          <a:p>
            <a:pPr lvl="1"/>
            <a:endParaRPr kumimoji="1" lang="ja-JP" altLang="en-US" dirty="0"/>
          </a:p>
        </p:txBody>
      </p:sp>
      <p:sp>
        <p:nvSpPr>
          <p:cNvPr id="5" name="正方形/長方形 4">
            <a:extLst>
              <a:ext uri="{FF2B5EF4-FFF2-40B4-BE49-F238E27FC236}">
                <a16:creationId xmlns:a16="http://schemas.microsoft.com/office/drawing/2014/main" id="{6BE5947E-3564-FD8D-C23D-64F8178CFE08}"/>
              </a:ext>
            </a:extLst>
          </p:cNvPr>
          <p:cNvSpPr/>
          <p:nvPr/>
        </p:nvSpPr>
        <p:spPr>
          <a:xfrm>
            <a:off x="586717" y="2069943"/>
            <a:ext cx="2931459" cy="281239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正方形/長方形 5">
            <a:extLst>
              <a:ext uri="{FF2B5EF4-FFF2-40B4-BE49-F238E27FC236}">
                <a16:creationId xmlns:a16="http://schemas.microsoft.com/office/drawing/2014/main" id="{4EE6467D-0E71-8802-810D-0FEC7ADCD9C0}"/>
              </a:ext>
            </a:extLst>
          </p:cNvPr>
          <p:cNvSpPr/>
          <p:nvPr/>
        </p:nvSpPr>
        <p:spPr>
          <a:xfrm>
            <a:off x="4470675" y="2069943"/>
            <a:ext cx="2931459" cy="2812391"/>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7" name="正方形/長方形 6">
            <a:extLst>
              <a:ext uri="{FF2B5EF4-FFF2-40B4-BE49-F238E27FC236}">
                <a16:creationId xmlns:a16="http://schemas.microsoft.com/office/drawing/2014/main" id="{B0046B23-17BE-73D0-A7DC-62EC166A2633}"/>
              </a:ext>
            </a:extLst>
          </p:cNvPr>
          <p:cNvSpPr/>
          <p:nvPr/>
        </p:nvSpPr>
        <p:spPr>
          <a:xfrm>
            <a:off x="8677364" y="2069943"/>
            <a:ext cx="2931459" cy="2812391"/>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正方形/長方形 7">
            <a:extLst>
              <a:ext uri="{FF2B5EF4-FFF2-40B4-BE49-F238E27FC236}">
                <a16:creationId xmlns:a16="http://schemas.microsoft.com/office/drawing/2014/main" id="{33A54ADA-AD4E-C89B-BBE6-DE821BB139C3}"/>
              </a:ext>
            </a:extLst>
          </p:cNvPr>
          <p:cNvSpPr/>
          <p:nvPr/>
        </p:nvSpPr>
        <p:spPr>
          <a:xfrm>
            <a:off x="586715" y="1672019"/>
            <a:ext cx="2680920" cy="3934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Concentration Polarization</a:t>
            </a:r>
            <a:endParaRPr kumimoji="1" lang="ja-JP" altLang="en-US" sz="1600" dirty="0">
              <a:solidFill>
                <a:schemeClr val="tx1"/>
              </a:solidFill>
            </a:endParaRPr>
          </a:p>
        </p:txBody>
      </p:sp>
      <p:sp>
        <p:nvSpPr>
          <p:cNvPr id="11" name="正方形/長方形 10">
            <a:extLst>
              <a:ext uri="{FF2B5EF4-FFF2-40B4-BE49-F238E27FC236}">
                <a16:creationId xmlns:a16="http://schemas.microsoft.com/office/drawing/2014/main" id="{5805A597-5C92-73F6-7EA0-D77BFBFFF0E2}"/>
              </a:ext>
            </a:extLst>
          </p:cNvPr>
          <p:cNvSpPr/>
          <p:nvPr/>
        </p:nvSpPr>
        <p:spPr>
          <a:xfrm>
            <a:off x="4470675" y="1752701"/>
            <a:ext cx="1978959" cy="312814"/>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Saturation Index</a:t>
            </a:r>
            <a:endParaRPr kumimoji="1" lang="ja-JP" altLang="en-US" dirty="0">
              <a:solidFill>
                <a:schemeClr val="tx1"/>
              </a:solidFill>
            </a:endParaRPr>
          </a:p>
        </p:txBody>
      </p:sp>
      <p:sp>
        <p:nvSpPr>
          <p:cNvPr id="13" name="正方形/長方形 12">
            <a:extLst>
              <a:ext uri="{FF2B5EF4-FFF2-40B4-BE49-F238E27FC236}">
                <a16:creationId xmlns:a16="http://schemas.microsoft.com/office/drawing/2014/main" id="{EF68E824-6C34-822C-9FF7-5E74F98B7580}"/>
              </a:ext>
            </a:extLst>
          </p:cNvPr>
          <p:cNvSpPr/>
          <p:nvPr/>
        </p:nvSpPr>
        <p:spPr>
          <a:xfrm>
            <a:off x="8677364" y="1765672"/>
            <a:ext cx="2095500" cy="286871"/>
          </a:xfrm>
          <a:prstGeom prst="rect">
            <a:avLst/>
          </a:prstGeom>
          <a:solidFill>
            <a:schemeClr val="bg1"/>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Chemical Dosage</a:t>
            </a:r>
            <a:endParaRPr kumimoji="1" lang="ja-JP" altLang="en-US" dirty="0">
              <a:solidFill>
                <a:schemeClr val="tx1"/>
              </a:solidFill>
            </a:endParaRPr>
          </a:p>
        </p:txBody>
      </p:sp>
      <p:sp>
        <p:nvSpPr>
          <p:cNvPr id="14" name="矢印: 右 13">
            <a:extLst>
              <a:ext uri="{FF2B5EF4-FFF2-40B4-BE49-F238E27FC236}">
                <a16:creationId xmlns:a16="http://schemas.microsoft.com/office/drawing/2014/main" id="{7D7CFAF9-1D5E-5DF3-68A3-9ABC249F0C7D}"/>
              </a:ext>
            </a:extLst>
          </p:cNvPr>
          <p:cNvSpPr/>
          <p:nvPr/>
        </p:nvSpPr>
        <p:spPr>
          <a:xfrm>
            <a:off x="3867449" y="3225315"/>
            <a:ext cx="356347" cy="382638"/>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矢印: 右 15">
            <a:extLst>
              <a:ext uri="{FF2B5EF4-FFF2-40B4-BE49-F238E27FC236}">
                <a16:creationId xmlns:a16="http://schemas.microsoft.com/office/drawing/2014/main" id="{CC32DC3B-32BC-5CF2-2925-9DD35A3857B2}"/>
              </a:ext>
            </a:extLst>
          </p:cNvPr>
          <p:cNvSpPr/>
          <p:nvPr/>
        </p:nvSpPr>
        <p:spPr>
          <a:xfrm>
            <a:off x="7907849" y="3212741"/>
            <a:ext cx="356347" cy="382638"/>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テキスト ボックス 17">
            <a:extLst>
              <a:ext uri="{FF2B5EF4-FFF2-40B4-BE49-F238E27FC236}">
                <a16:creationId xmlns:a16="http://schemas.microsoft.com/office/drawing/2014/main" id="{3C908F41-FC94-34D4-938A-6418BC590585}"/>
              </a:ext>
            </a:extLst>
          </p:cNvPr>
          <p:cNvSpPr txBox="1"/>
          <p:nvPr/>
        </p:nvSpPr>
        <p:spPr>
          <a:xfrm>
            <a:off x="463924" y="5021062"/>
            <a:ext cx="2079339" cy="307777"/>
          </a:xfrm>
          <a:prstGeom prst="rect">
            <a:avLst/>
          </a:prstGeom>
          <a:noFill/>
        </p:spPr>
        <p:txBody>
          <a:bodyPr wrap="square">
            <a:spAutoFit/>
          </a:bodyPr>
          <a:lstStyle/>
          <a:p>
            <a:r>
              <a:rPr lang="en-US" altLang="ja-JP" sz="1400" dirty="0"/>
              <a:t>[1]</a:t>
            </a:r>
            <a:r>
              <a:rPr lang="en-US" altLang="ja-JP" sz="1400" b="0" i="0" dirty="0">
                <a:solidFill>
                  <a:srgbClr val="333333"/>
                </a:solidFill>
                <a:effectLst/>
                <a:latin typeface="ヒラギノ角ゴ Pro W3"/>
              </a:rPr>
              <a:t> https://onl.bz/f1JewkV</a:t>
            </a:r>
            <a:endParaRPr lang="ja-JP" altLang="en-US" sz="1400" dirty="0"/>
          </a:p>
        </p:txBody>
      </p:sp>
      <p:pic>
        <p:nvPicPr>
          <p:cNvPr id="22" name="図 21">
            <a:extLst>
              <a:ext uri="{FF2B5EF4-FFF2-40B4-BE49-F238E27FC236}">
                <a16:creationId xmlns:a16="http://schemas.microsoft.com/office/drawing/2014/main" id="{45784BEC-CBBA-F83D-010D-18373073AA11}"/>
              </a:ext>
            </a:extLst>
          </p:cNvPr>
          <p:cNvPicPr>
            <a:picLocks noChangeAspect="1"/>
          </p:cNvPicPr>
          <p:nvPr/>
        </p:nvPicPr>
        <p:blipFill>
          <a:blip r:embed="rId2"/>
          <a:stretch>
            <a:fillRect/>
          </a:stretch>
        </p:blipFill>
        <p:spPr>
          <a:xfrm>
            <a:off x="614030" y="2223793"/>
            <a:ext cx="2876831" cy="2562456"/>
          </a:xfrm>
          <a:prstGeom prst="rect">
            <a:avLst/>
          </a:prstGeom>
        </p:spPr>
      </p:pic>
      <p:sp>
        <p:nvSpPr>
          <p:cNvPr id="24" name="テキスト ボックス 23">
            <a:extLst>
              <a:ext uri="{FF2B5EF4-FFF2-40B4-BE49-F238E27FC236}">
                <a16:creationId xmlns:a16="http://schemas.microsoft.com/office/drawing/2014/main" id="{75F8E52B-06BE-BF34-8047-45FC4E0CE39F}"/>
              </a:ext>
            </a:extLst>
          </p:cNvPr>
          <p:cNvSpPr txBox="1"/>
          <p:nvPr/>
        </p:nvSpPr>
        <p:spPr>
          <a:xfrm>
            <a:off x="2723029" y="2223793"/>
            <a:ext cx="767832" cy="369332"/>
          </a:xfrm>
          <a:prstGeom prst="rect">
            <a:avLst/>
          </a:prstGeom>
          <a:noFill/>
        </p:spPr>
        <p:txBody>
          <a:bodyPr wrap="square">
            <a:spAutoFit/>
          </a:bodyPr>
          <a:lstStyle/>
          <a:p>
            <a:r>
              <a:rPr lang="en-US" altLang="ja-JP" sz="1800" dirty="0"/>
              <a:t>[1],[2]</a:t>
            </a:r>
            <a:endParaRPr lang="ja-JP" altLang="en-US" dirty="0"/>
          </a:p>
        </p:txBody>
      </p:sp>
      <p:sp>
        <p:nvSpPr>
          <p:cNvPr id="28" name="テキスト ボックス 27">
            <a:extLst>
              <a:ext uri="{FF2B5EF4-FFF2-40B4-BE49-F238E27FC236}">
                <a16:creationId xmlns:a16="http://schemas.microsoft.com/office/drawing/2014/main" id="{9C0BAFBC-5C94-A098-2E72-C64B4A704D93}"/>
              </a:ext>
            </a:extLst>
          </p:cNvPr>
          <p:cNvSpPr txBox="1"/>
          <p:nvPr/>
        </p:nvSpPr>
        <p:spPr>
          <a:xfrm>
            <a:off x="8593206" y="5103812"/>
            <a:ext cx="3414575" cy="430887"/>
          </a:xfrm>
          <a:prstGeom prst="rect">
            <a:avLst/>
          </a:prstGeom>
          <a:noFill/>
        </p:spPr>
        <p:txBody>
          <a:bodyPr wrap="square">
            <a:spAutoFit/>
          </a:bodyPr>
          <a:lstStyle/>
          <a:p>
            <a:r>
              <a:rPr lang="en-US" altLang="ja-JP" sz="1100" dirty="0"/>
              <a:t>[4]Effect of residence time on the degree of CaCO3</a:t>
            </a:r>
          </a:p>
          <a:p>
            <a:r>
              <a:rPr lang="en-US" altLang="ja-JP" sz="1100" dirty="0"/>
              <a:t> precipitation in the presence of an anti-scalant</a:t>
            </a:r>
            <a:endParaRPr lang="ja-JP" altLang="en-US" sz="1100" dirty="0"/>
          </a:p>
        </p:txBody>
      </p:sp>
      <p:pic>
        <p:nvPicPr>
          <p:cNvPr id="30" name="図 29">
            <a:extLst>
              <a:ext uri="{FF2B5EF4-FFF2-40B4-BE49-F238E27FC236}">
                <a16:creationId xmlns:a16="http://schemas.microsoft.com/office/drawing/2014/main" id="{702D6C3E-BEA9-E6E1-2C5C-D5D37A8404B4}"/>
              </a:ext>
            </a:extLst>
          </p:cNvPr>
          <p:cNvPicPr>
            <a:picLocks noChangeAspect="1"/>
          </p:cNvPicPr>
          <p:nvPr/>
        </p:nvPicPr>
        <p:blipFill>
          <a:blip r:embed="rId3"/>
          <a:stretch>
            <a:fillRect/>
          </a:stretch>
        </p:blipFill>
        <p:spPr>
          <a:xfrm>
            <a:off x="2487006" y="4908319"/>
            <a:ext cx="1278049" cy="1945183"/>
          </a:xfrm>
          <a:prstGeom prst="rect">
            <a:avLst/>
          </a:prstGeom>
        </p:spPr>
      </p:pic>
      <p:sp>
        <p:nvSpPr>
          <p:cNvPr id="31" name="テキスト ボックス 30">
            <a:extLst>
              <a:ext uri="{FF2B5EF4-FFF2-40B4-BE49-F238E27FC236}">
                <a16:creationId xmlns:a16="http://schemas.microsoft.com/office/drawing/2014/main" id="{D2B98D87-C23D-29C0-C866-CD014CC361B3}"/>
              </a:ext>
            </a:extLst>
          </p:cNvPr>
          <p:cNvSpPr txBox="1"/>
          <p:nvPr/>
        </p:nvSpPr>
        <p:spPr>
          <a:xfrm>
            <a:off x="463924" y="5319256"/>
            <a:ext cx="1526380" cy="276999"/>
          </a:xfrm>
          <a:prstGeom prst="rect">
            <a:avLst/>
          </a:prstGeom>
          <a:noFill/>
        </p:spPr>
        <p:txBody>
          <a:bodyPr wrap="none" rtlCol="0">
            <a:spAutoFit/>
          </a:bodyPr>
          <a:lstStyle/>
          <a:p>
            <a:r>
              <a:rPr kumimoji="1" lang="en-US" altLang="ja-JP" sz="1200" dirty="0"/>
              <a:t>[2] famous textbook</a:t>
            </a:r>
            <a:endParaRPr kumimoji="1" lang="ja-JP" altLang="en-US" sz="1600" dirty="0"/>
          </a:p>
        </p:txBody>
      </p:sp>
      <p:pic>
        <p:nvPicPr>
          <p:cNvPr id="33" name="図 32">
            <a:extLst>
              <a:ext uri="{FF2B5EF4-FFF2-40B4-BE49-F238E27FC236}">
                <a16:creationId xmlns:a16="http://schemas.microsoft.com/office/drawing/2014/main" id="{E382BBA1-44EA-C83E-5326-265D7F773CF9}"/>
              </a:ext>
            </a:extLst>
          </p:cNvPr>
          <p:cNvPicPr>
            <a:picLocks noChangeAspect="1"/>
          </p:cNvPicPr>
          <p:nvPr/>
        </p:nvPicPr>
        <p:blipFill rotWithShape="1">
          <a:blip r:embed="rId4"/>
          <a:srcRect r="49019" b="-28528"/>
          <a:stretch/>
        </p:blipFill>
        <p:spPr>
          <a:xfrm>
            <a:off x="8896114" y="2199577"/>
            <a:ext cx="2493957" cy="1025015"/>
          </a:xfrm>
          <a:prstGeom prst="rect">
            <a:avLst/>
          </a:prstGeom>
        </p:spPr>
      </p:pic>
      <p:pic>
        <p:nvPicPr>
          <p:cNvPr id="35" name="図 34">
            <a:extLst>
              <a:ext uri="{FF2B5EF4-FFF2-40B4-BE49-F238E27FC236}">
                <a16:creationId xmlns:a16="http://schemas.microsoft.com/office/drawing/2014/main" id="{D6E50861-28D5-8580-03F4-BDFA6ED34793}"/>
              </a:ext>
            </a:extLst>
          </p:cNvPr>
          <p:cNvPicPr>
            <a:picLocks noChangeAspect="1"/>
          </p:cNvPicPr>
          <p:nvPr/>
        </p:nvPicPr>
        <p:blipFill>
          <a:blip r:embed="rId5"/>
          <a:stretch>
            <a:fillRect/>
          </a:stretch>
        </p:blipFill>
        <p:spPr>
          <a:xfrm>
            <a:off x="8808295" y="3066702"/>
            <a:ext cx="2742137" cy="1744532"/>
          </a:xfrm>
          <a:prstGeom prst="rect">
            <a:avLst/>
          </a:prstGeom>
        </p:spPr>
      </p:pic>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CF700462-4C73-8D23-4F79-97C9D5E84603}"/>
                  </a:ext>
                </a:extLst>
              </p:cNvPr>
              <p:cNvSpPr txBox="1"/>
              <p:nvPr/>
            </p:nvSpPr>
            <p:spPr>
              <a:xfrm>
                <a:off x="4574795" y="2137874"/>
                <a:ext cx="2763844" cy="651460"/>
              </a:xfrm>
              <a:prstGeom prst="rect">
                <a:avLst/>
              </a:prstGeom>
              <a:solidFill>
                <a:schemeClr val="bg1"/>
              </a:solidFill>
            </p:spPr>
            <p:txBody>
              <a:bodyPr wrap="square">
                <a:spAutoFit/>
              </a:bodyPr>
              <a:lstStyle/>
              <a:p>
                <a:pPr algn="ctr"/>
                <a14:m>
                  <m:oMathPara xmlns:m="http://schemas.openxmlformats.org/officeDocument/2006/math">
                    <m:oMathParaPr>
                      <m:jc m:val="centerGroup"/>
                    </m:oMathParaPr>
                    <m:oMath xmlns:m="http://schemas.openxmlformats.org/officeDocument/2006/math">
                      <m:r>
                        <a:rPr kumimoji="1" lang="en-US" altLang="ja-JP" b="0" i="1" smtClean="0">
                          <a:solidFill>
                            <a:schemeClr val="tx1"/>
                          </a:solidFill>
                          <a:latin typeface="Cambria Math" panose="02040503050406030204" pitchFamily="18" charset="0"/>
                        </a:rPr>
                        <m:t>𝐶𝑎𝐶</m:t>
                      </m:r>
                      <m:sSub>
                        <m:sSubPr>
                          <m:ctrlPr>
                            <a:rPr kumimoji="1" lang="en-US" altLang="ja-JP" b="0" i="1" smtClean="0">
                              <a:solidFill>
                                <a:schemeClr val="tx1"/>
                              </a:solidFill>
                              <a:latin typeface="Cambria Math" panose="02040503050406030204" pitchFamily="18" charset="0"/>
                            </a:rPr>
                          </m:ctrlPr>
                        </m:sSubPr>
                        <m:e>
                          <m:r>
                            <a:rPr kumimoji="1" lang="en-US" altLang="ja-JP" b="0" i="1" smtClean="0">
                              <a:solidFill>
                                <a:schemeClr val="tx1"/>
                              </a:solidFill>
                              <a:latin typeface="Cambria Math" panose="02040503050406030204" pitchFamily="18" charset="0"/>
                            </a:rPr>
                            <m:t>𝑂</m:t>
                          </m:r>
                        </m:e>
                        <m:sub>
                          <m:r>
                            <a:rPr kumimoji="1" lang="en-US" altLang="ja-JP" b="0" i="1" smtClean="0">
                              <a:solidFill>
                                <a:schemeClr val="tx1"/>
                              </a:solidFill>
                              <a:latin typeface="Cambria Math" panose="02040503050406030204" pitchFamily="18" charset="0"/>
                            </a:rPr>
                            <m:t>3</m:t>
                          </m:r>
                        </m:sub>
                      </m:sSub>
                      <m:r>
                        <a:rPr kumimoji="1" lang="en-US" altLang="ja-JP" b="0" i="1" smtClean="0">
                          <a:solidFill>
                            <a:schemeClr val="tx1"/>
                          </a:solidFill>
                          <a:latin typeface="Cambria Math" panose="02040503050406030204" pitchFamily="18" charset="0"/>
                          <a:ea typeface="Cambria Math" panose="02040503050406030204" pitchFamily="18" charset="0"/>
                        </a:rPr>
                        <m:t>↔</m:t>
                      </m:r>
                      <m:r>
                        <a:rPr kumimoji="1" lang="en-US" altLang="ja-JP" b="0" i="1" smtClean="0">
                          <a:solidFill>
                            <a:schemeClr val="tx1"/>
                          </a:solidFill>
                          <a:latin typeface="Cambria Math" panose="02040503050406030204" pitchFamily="18" charset="0"/>
                          <a:ea typeface="Cambria Math" panose="02040503050406030204" pitchFamily="18" charset="0"/>
                        </a:rPr>
                        <m:t>𝐶</m:t>
                      </m:r>
                      <m:sSup>
                        <m:sSupPr>
                          <m:ctrlPr>
                            <a:rPr kumimoji="1" lang="en-US" altLang="ja-JP" b="0" i="1" smtClean="0">
                              <a:solidFill>
                                <a:schemeClr val="tx1"/>
                              </a:solidFill>
                              <a:latin typeface="Cambria Math" panose="02040503050406030204" pitchFamily="18" charset="0"/>
                              <a:ea typeface="Cambria Math" panose="02040503050406030204" pitchFamily="18" charset="0"/>
                            </a:rPr>
                          </m:ctrlPr>
                        </m:sSupPr>
                        <m:e>
                          <m:r>
                            <a:rPr kumimoji="1" lang="en-US" altLang="ja-JP" b="0" i="1" smtClean="0">
                              <a:solidFill>
                                <a:schemeClr val="tx1"/>
                              </a:solidFill>
                              <a:latin typeface="Cambria Math" panose="02040503050406030204" pitchFamily="18" charset="0"/>
                              <a:ea typeface="Cambria Math" panose="02040503050406030204" pitchFamily="18" charset="0"/>
                            </a:rPr>
                            <m:t>𝑎</m:t>
                          </m:r>
                        </m:e>
                        <m:sup>
                          <m:r>
                            <a:rPr kumimoji="1" lang="en-US" altLang="ja-JP" b="0" i="1" smtClean="0">
                              <a:solidFill>
                                <a:schemeClr val="tx1"/>
                              </a:solidFill>
                              <a:latin typeface="Cambria Math" panose="02040503050406030204" pitchFamily="18" charset="0"/>
                              <a:ea typeface="Cambria Math" panose="02040503050406030204" pitchFamily="18" charset="0"/>
                            </a:rPr>
                            <m:t>2+</m:t>
                          </m:r>
                        </m:sup>
                      </m:sSup>
                      <m:r>
                        <a:rPr kumimoji="1" lang="en-US" altLang="ja-JP" b="0" i="1" smtClean="0">
                          <a:solidFill>
                            <a:schemeClr val="tx1"/>
                          </a:solidFill>
                          <a:latin typeface="Cambria Math" panose="02040503050406030204" pitchFamily="18" charset="0"/>
                          <a:ea typeface="Cambria Math" panose="02040503050406030204" pitchFamily="18" charset="0"/>
                        </a:rPr>
                        <m:t>+</m:t>
                      </m:r>
                      <m:r>
                        <a:rPr kumimoji="1" lang="en-US" altLang="ja-JP" b="0" i="1" smtClean="0">
                          <a:solidFill>
                            <a:schemeClr val="tx1"/>
                          </a:solidFill>
                          <a:latin typeface="Cambria Math" panose="02040503050406030204" pitchFamily="18" charset="0"/>
                          <a:ea typeface="Cambria Math" panose="02040503050406030204" pitchFamily="18" charset="0"/>
                        </a:rPr>
                        <m:t>𝐶</m:t>
                      </m:r>
                      <m:sSubSup>
                        <m:sSubSupPr>
                          <m:ctrlPr>
                            <a:rPr kumimoji="1" lang="en-US" altLang="ja-JP" b="0" i="1" smtClean="0">
                              <a:solidFill>
                                <a:schemeClr val="tx1"/>
                              </a:solidFill>
                              <a:latin typeface="Cambria Math" panose="02040503050406030204" pitchFamily="18" charset="0"/>
                              <a:ea typeface="Cambria Math" panose="02040503050406030204" pitchFamily="18" charset="0"/>
                            </a:rPr>
                          </m:ctrlPr>
                        </m:sSubSupPr>
                        <m:e>
                          <m:r>
                            <a:rPr kumimoji="1" lang="en-US" altLang="ja-JP" b="0" i="1" smtClean="0">
                              <a:solidFill>
                                <a:schemeClr val="tx1"/>
                              </a:solidFill>
                              <a:latin typeface="Cambria Math" panose="02040503050406030204" pitchFamily="18" charset="0"/>
                              <a:ea typeface="Cambria Math" panose="02040503050406030204" pitchFamily="18" charset="0"/>
                            </a:rPr>
                            <m:t>𝑂</m:t>
                          </m:r>
                        </m:e>
                        <m:sub>
                          <m:r>
                            <a:rPr kumimoji="1" lang="en-US" altLang="ja-JP" b="0" i="1" smtClean="0">
                              <a:solidFill>
                                <a:schemeClr val="tx1"/>
                              </a:solidFill>
                              <a:latin typeface="Cambria Math" panose="02040503050406030204" pitchFamily="18" charset="0"/>
                              <a:ea typeface="Cambria Math" panose="02040503050406030204" pitchFamily="18" charset="0"/>
                            </a:rPr>
                            <m:t>3</m:t>
                          </m:r>
                        </m:sub>
                        <m:sup>
                          <m:r>
                            <a:rPr kumimoji="1" lang="en-US" altLang="ja-JP" b="0" i="1" smtClean="0">
                              <a:solidFill>
                                <a:schemeClr val="tx1"/>
                              </a:solidFill>
                              <a:latin typeface="Cambria Math" panose="02040503050406030204" pitchFamily="18" charset="0"/>
                              <a:ea typeface="Cambria Math" panose="02040503050406030204" pitchFamily="18" charset="0"/>
                            </a:rPr>
                            <m:t>2−</m:t>
                          </m:r>
                        </m:sup>
                      </m:sSubSup>
                    </m:oMath>
                  </m:oMathPara>
                </a14:m>
                <a:endParaRPr kumimoji="1" lang="en-US" altLang="ja-JP" b="0" i="1" dirty="0">
                  <a:solidFill>
                    <a:schemeClr val="tx1"/>
                  </a:solidFill>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kumimoji="1" lang="en-US" altLang="ja-JP" b="0" i="1" smtClean="0">
                          <a:solidFill>
                            <a:schemeClr val="tx1"/>
                          </a:solidFill>
                          <a:latin typeface="Cambria Math" panose="02040503050406030204" pitchFamily="18" charset="0"/>
                        </a:rPr>
                        <m:t>𝑆𝑖</m:t>
                      </m:r>
                      <m:sSub>
                        <m:sSubPr>
                          <m:ctrlPr>
                            <a:rPr kumimoji="1" lang="en-US" altLang="ja-JP" i="1">
                              <a:solidFill>
                                <a:schemeClr val="tx1"/>
                              </a:solidFill>
                              <a:latin typeface="Cambria Math" panose="02040503050406030204" pitchFamily="18" charset="0"/>
                            </a:rPr>
                          </m:ctrlPr>
                        </m:sSubPr>
                        <m:e>
                          <m:r>
                            <a:rPr kumimoji="1" lang="en-US" altLang="ja-JP" i="1">
                              <a:solidFill>
                                <a:schemeClr val="tx1"/>
                              </a:solidFill>
                              <a:latin typeface="Cambria Math" panose="02040503050406030204" pitchFamily="18" charset="0"/>
                            </a:rPr>
                            <m:t>𝑂</m:t>
                          </m:r>
                        </m:e>
                        <m:sub>
                          <m:r>
                            <a:rPr kumimoji="1" lang="en-US" altLang="ja-JP" b="0" i="1" smtClean="0">
                              <a:solidFill>
                                <a:schemeClr val="tx1"/>
                              </a:solidFill>
                              <a:latin typeface="Cambria Math" panose="02040503050406030204" pitchFamily="18" charset="0"/>
                            </a:rPr>
                            <m:t>2</m:t>
                          </m:r>
                        </m:sub>
                      </m:sSub>
                      <m:r>
                        <a:rPr kumimoji="1" lang="en-US" altLang="ja-JP" b="0" i="1" smtClean="0">
                          <a:solidFill>
                            <a:schemeClr val="tx1"/>
                          </a:solidFill>
                          <a:latin typeface="Cambria Math" panose="02040503050406030204" pitchFamily="18" charset="0"/>
                        </a:rPr>
                        <m:t>+</m:t>
                      </m:r>
                      <m:sSub>
                        <m:sSubPr>
                          <m:ctrlPr>
                            <a:rPr kumimoji="1" lang="en-US" altLang="ja-JP" b="0" i="1" smtClean="0">
                              <a:solidFill>
                                <a:schemeClr val="tx1"/>
                              </a:solidFill>
                              <a:latin typeface="Cambria Math" panose="02040503050406030204" pitchFamily="18" charset="0"/>
                            </a:rPr>
                          </m:ctrlPr>
                        </m:sSubPr>
                        <m:e>
                          <m:r>
                            <a:rPr kumimoji="1" lang="en-US" altLang="ja-JP" b="0" i="1" smtClean="0">
                              <a:solidFill>
                                <a:schemeClr val="tx1"/>
                              </a:solidFill>
                              <a:latin typeface="Cambria Math" panose="02040503050406030204" pitchFamily="18" charset="0"/>
                            </a:rPr>
                            <m:t>2</m:t>
                          </m:r>
                          <m:r>
                            <a:rPr kumimoji="1" lang="en-US" altLang="ja-JP" b="0" i="1" smtClean="0">
                              <a:solidFill>
                                <a:schemeClr val="tx1"/>
                              </a:solidFill>
                              <a:latin typeface="Cambria Math" panose="02040503050406030204" pitchFamily="18" charset="0"/>
                            </a:rPr>
                            <m:t>𝐻</m:t>
                          </m:r>
                        </m:e>
                        <m:sub>
                          <m:r>
                            <a:rPr kumimoji="1" lang="en-US" altLang="ja-JP" b="0" i="1" smtClean="0">
                              <a:solidFill>
                                <a:schemeClr val="tx1"/>
                              </a:solidFill>
                              <a:latin typeface="Cambria Math" panose="02040503050406030204" pitchFamily="18" charset="0"/>
                            </a:rPr>
                            <m:t>2</m:t>
                          </m:r>
                        </m:sub>
                      </m:sSub>
                      <m:r>
                        <a:rPr kumimoji="1" lang="en-US" altLang="ja-JP" b="0" i="1" smtClean="0">
                          <a:solidFill>
                            <a:schemeClr val="tx1"/>
                          </a:solidFill>
                          <a:latin typeface="Cambria Math" panose="02040503050406030204" pitchFamily="18" charset="0"/>
                        </a:rPr>
                        <m:t>𝑂</m:t>
                      </m:r>
                      <m:r>
                        <a:rPr kumimoji="1" lang="en-US" altLang="ja-JP" i="1">
                          <a:solidFill>
                            <a:schemeClr val="tx1"/>
                          </a:solidFill>
                          <a:latin typeface="Cambria Math" panose="02040503050406030204" pitchFamily="18" charset="0"/>
                          <a:ea typeface="Cambria Math" panose="02040503050406030204" pitchFamily="18" charset="0"/>
                        </a:rPr>
                        <m:t>↔</m:t>
                      </m:r>
                      <m:sSub>
                        <m:sSubPr>
                          <m:ctrlPr>
                            <a:rPr kumimoji="1" lang="en-US" altLang="ja-JP" b="0" i="1" smtClean="0">
                              <a:solidFill>
                                <a:schemeClr val="tx1"/>
                              </a:solidFill>
                              <a:latin typeface="Cambria Math" panose="02040503050406030204" pitchFamily="18" charset="0"/>
                              <a:ea typeface="Cambria Math" panose="02040503050406030204" pitchFamily="18" charset="0"/>
                            </a:rPr>
                          </m:ctrlPr>
                        </m:sSubPr>
                        <m:e>
                          <m:r>
                            <a:rPr kumimoji="1" lang="en-US" altLang="ja-JP" b="0" i="1" smtClean="0">
                              <a:solidFill>
                                <a:schemeClr val="tx1"/>
                              </a:solidFill>
                              <a:latin typeface="Cambria Math" panose="02040503050406030204" pitchFamily="18" charset="0"/>
                              <a:ea typeface="Cambria Math" panose="02040503050406030204" pitchFamily="18" charset="0"/>
                            </a:rPr>
                            <m:t>𝐻</m:t>
                          </m:r>
                        </m:e>
                        <m:sub>
                          <m:r>
                            <a:rPr kumimoji="1" lang="en-US" altLang="ja-JP" b="0" i="1" smtClean="0">
                              <a:solidFill>
                                <a:schemeClr val="tx1"/>
                              </a:solidFill>
                              <a:latin typeface="Cambria Math" panose="02040503050406030204" pitchFamily="18" charset="0"/>
                              <a:ea typeface="Cambria Math" panose="02040503050406030204" pitchFamily="18" charset="0"/>
                            </a:rPr>
                            <m:t>4</m:t>
                          </m:r>
                        </m:sub>
                      </m:sSub>
                      <m:r>
                        <a:rPr kumimoji="1" lang="en-US" altLang="ja-JP" b="0" i="1" smtClean="0">
                          <a:solidFill>
                            <a:schemeClr val="tx1"/>
                          </a:solidFill>
                          <a:latin typeface="Cambria Math" panose="02040503050406030204" pitchFamily="18" charset="0"/>
                          <a:ea typeface="Cambria Math" panose="02040503050406030204" pitchFamily="18" charset="0"/>
                        </a:rPr>
                        <m:t>𝑆𝑖</m:t>
                      </m:r>
                      <m:sSub>
                        <m:sSubPr>
                          <m:ctrlPr>
                            <a:rPr kumimoji="1" lang="en-US" altLang="ja-JP" b="0" i="1" smtClean="0">
                              <a:solidFill>
                                <a:schemeClr val="tx1"/>
                              </a:solidFill>
                              <a:latin typeface="Cambria Math" panose="02040503050406030204" pitchFamily="18" charset="0"/>
                              <a:ea typeface="Cambria Math" panose="02040503050406030204" pitchFamily="18" charset="0"/>
                            </a:rPr>
                          </m:ctrlPr>
                        </m:sSubPr>
                        <m:e>
                          <m:r>
                            <a:rPr kumimoji="1" lang="en-US" altLang="ja-JP" b="0" i="1" smtClean="0">
                              <a:solidFill>
                                <a:schemeClr val="tx1"/>
                              </a:solidFill>
                              <a:latin typeface="Cambria Math" panose="02040503050406030204" pitchFamily="18" charset="0"/>
                              <a:ea typeface="Cambria Math" panose="02040503050406030204" pitchFamily="18" charset="0"/>
                            </a:rPr>
                            <m:t>𝑂</m:t>
                          </m:r>
                        </m:e>
                        <m:sub>
                          <m:r>
                            <a:rPr kumimoji="1" lang="en-US" altLang="ja-JP" b="0" i="1" smtClean="0">
                              <a:solidFill>
                                <a:schemeClr val="tx1"/>
                              </a:solidFill>
                              <a:latin typeface="Cambria Math" panose="02040503050406030204" pitchFamily="18" charset="0"/>
                              <a:ea typeface="Cambria Math" panose="02040503050406030204" pitchFamily="18" charset="0"/>
                            </a:rPr>
                            <m:t>4</m:t>
                          </m:r>
                        </m:sub>
                      </m:sSub>
                    </m:oMath>
                  </m:oMathPara>
                </a14:m>
                <a:endParaRPr kumimoji="1" lang="ja-JP" altLang="en-US" dirty="0">
                  <a:solidFill>
                    <a:schemeClr val="tx1"/>
                  </a:solidFill>
                </a:endParaRPr>
              </a:p>
            </p:txBody>
          </p:sp>
        </mc:Choice>
        <mc:Fallback xmlns="">
          <p:sp>
            <p:nvSpPr>
              <p:cNvPr id="39" name="テキスト ボックス 38">
                <a:extLst>
                  <a:ext uri="{FF2B5EF4-FFF2-40B4-BE49-F238E27FC236}">
                    <a16:creationId xmlns:a16="http://schemas.microsoft.com/office/drawing/2014/main" id="{CF700462-4C73-8D23-4F79-97C9D5E84603}"/>
                  </a:ext>
                </a:extLst>
              </p:cNvPr>
              <p:cNvSpPr txBox="1">
                <a:spLocks noRot="1" noChangeAspect="1" noMove="1" noResize="1" noEditPoints="1" noAdjustHandles="1" noChangeArrowheads="1" noChangeShapeType="1" noTextEdit="1"/>
              </p:cNvSpPr>
              <p:nvPr/>
            </p:nvSpPr>
            <p:spPr>
              <a:xfrm>
                <a:off x="4574795" y="2137874"/>
                <a:ext cx="2763844" cy="651460"/>
              </a:xfrm>
              <a:prstGeom prst="rect">
                <a:avLst/>
              </a:prstGeom>
              <a:blipFill>
                <a:blip r:embed="rId6"/>
                <a:stretch>
                  <a:fillRect/>
                </a:stretch>
              </a:blipFill>
            </p:spPr>
            <p:txBody>
              <a:bodyPr/>
              <a:lstStyle/>
              <a:p>
                <a:r>
                  <a:rPr lang="ja-JP" altLang="en-US">
                    <a:noFill/>
                  </a:rPr>
                  <a:t> </a:t>
                </a:r>
              </a:p>
            </p:txBody>
          </p:sp>
        </mc:Fallback>
      </mc:AlternateContent>
      <p:pic>
        <p:nvPicPr>
          <p:cNvPr id="40" name="図 39">
            <a:extLst>
              <a:ext uri="{FF2B5EF4-FFF2-40B4-BE49-F238E27FC236}">
                <a16:creationId xmlns:a16="http://schemas.microsoft.com/office/drawing/2014/main" id="{F94E764F-61E7-D554-BFF7-A8FDE1B10715}"/>
              </a:ext>
            </a:extLst>
          </p:cNvPr>
          <p:cNvPicPr>
            <a:picLocks noChangeAspect="1"/>
          </p:cNvPicPr>
          <p:nvPr/>
        </p:nvPicPr>
        <p:blipFill>
          <a:blip r:embed="rId7"/>
          <a:stretch>
            <a:fillRect/>
          </a:stretch>
        </p:blipFill>
        <p:spPr>
          <a:xfrm>
            <a:off x="4810588" y="2803366"/>
            <a:ext cx="2292257" cy="2065036"/>
          </a:xfrm>
          <a:prstGeom prst="rect">
            <a:avLst/>
          </a:prstGeom>
        </p:spPr>
      </p:pic>
      <p:sp>
        <p:nvSpPr>
          <p:cNvPr id="41" name="テキスト ボックス 40">
            <a:extLst>
              <a:ext uri="{FF2B5EF4-FFF2-40B4-BE49-F238E27FC236}">
                <a16:creationId xmlns:a16="http://schemas.microsoft.com/office/drawing/2014/main" id="{F48ADBBC-AE35-A3EF-CA66-ABC3221C8C4D}"/>
              </a:ext>
            </a:extLst>
          </p:cNvPr>
          <p:cNvSpPr txBox="1"/>
          <p:nvPr/>
        </p:nvSpPr>
        <p:spPr>
          <a:xfrm>
            <a:off x="6985312" y="2041760"/>
            <a:ext cx="441146" cy="369332"/>
          </a:xfrm>
          <a:prstGeom prst="rect">
            <a:avLst/>
          </a:prstGeom>
          <a:noFill/>
        </p:spPr>
        <p:txBody>
          <a:bodyPr wrap="none" rtlCol="0">
            <a:spAutoFit/>
          </a:bodyPr>
          <a:lstStyle/>
          <a:p>
            <a:r>
              <a:rPr kumimoji="1" lang="en-US" altLang="ja-JP" dirty="0"/>
              <a:t>[3]</a:t>
            </a:r>
            <a:endParaRPr kumimoji="1" lang="ja-JP" altLang="en-US" dirty="0"/>
          </a:p>
        </p:txBody>
      </p:sp>
      <p:sp>
        <p:nvSpPr>
          <p:cNvPr id="42" name="テキスト ボックス 41">
            <a:extLst>
              <a:ext uri="{FF2B5EF4-FFF2-40B4-BE49-F238E27FC236}">
                <a16:creationId xmlns:a16="http://schemas.microsoft.com/office/drawing/2014/main" id="{FBB17701-3709-DC4D-CE23-04637818B9B8}"/>
              </a:ext>
            </a:extLst>
          </p:cNvPr>
          <p:cNvSpPr txBox="1"/>
          <p:nvPr/>
        </p:nvSpPr>
        <p:spPr>
          <a:xfrm>
            <a:off x="4503289" y="5078483"/>
            <a:ext cx="3169565" cy="461665"/>
          </a:xfrm>
          <a:prstGeom prst="rect">
            <a:avLst/>
          </a:prstGeom>
          <a:solidFill>
            <a:schemeClr val="bg1"/>
          </a:solidFill>
        </p:spPr>
        <p:txBody>
          <a:bodyPr wrap="square">
            <a:spAutoFit/>
          </a:bodyPr>
          <a:lstStyle/>
          <a:p>
            <a:r>
              <a:rPr lang="en-US" altLang="ja-JP" sz="1200" dirty="0"/>
              <a:t>[3]</a:t>
            </a:r>
            <a:r>
              <a:rPr lang="ja-JP" altLang="en-US" sz="1200" dirty="0"/>
              <a:t>https://wwwbrr.cr.usgs.gov/projects/GWC_chemtherm/pubs/wq4fdoc.pdf</a:t>
            </a:r>
          </a:p>
        </p:txBody>
      </p:sp>
      <p:sp>
        <p:nvSpPr>
          <p:cNvPr id="9" name="テキスト ボックス 8">
            <a:extLst>
              <a:ext uri="{FF2B5EF4-FFF2-40B4-BE49-F238E27FC236}">
                <a16:creationId xmlns:a16="http://schemas.microsoft.com/office/drawing/2014/main" id="{5A2AE704-3312-6569-6089-DEB46E14224F}"/>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4. RO</a:t>
            </a:r>
            <a:r>
              <a:rPr lang="ja-JP" altLang="en-US" sz="1600" b="1" dirty="0">
                <a:solidFill>
                  <a:schemeClr val="bg1"/>
                </a:solidFill>
              </a:rPr>
              <a:t> </a:t>
            </a:r>
            <a:r>
              <a:rPr lang="en-US" altLang="ja-JP" sz="1600" b="1" dirty="0">
                <a:solidFill>
                  <a:schemeClr val="bg1"/>
                </a:solidFill>
              </a:rPr>
              <a:t>Membrane Scaling Modeling</a:t>
            </a:r>
            <a:endParaRPr kumimoji="1" lang="ja-JP" altLang="en-US" sz="1600" b="1" dirty="0">
              <a:solidFill>
                <a:schemeClr val="bg1"/>
              </a:solidFill>
            </a:endParaRPr>
          </a:p>
        </p:txBody>
      </p:sp>
    </p:spTree>
    <p:extLst>
      <p:ext uri="{BB962C8B-B14F-4D97-AF65-F5344CB8AC3E}">
        <p14:creationId xmlns:p14="http://schemas.microsoft.com/office/powerpoint/2010/main" val="2236888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4</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p:txBody>
          <a:bodyPr/>
          <a:lstStyle/>
          <a:p>
            <a:endParaRPr lang="en-US" altLang="ja-JP" sz="2800" dirty="0"/>
          </a:p>
          <a:p>
            <a:endParaRPr lang="en-US" altLang="ja-JP" sz="2800" dirty="0"/>
          </a:p>
          <a:p>
            <a:endParaRPr lang="en-US" altLang="ja-JP" sz="2800" dirty="0"/>
          </a:p>
        </p:txBody>
      </p:sp>
      <p:sp>
        <p:nvSpPr>
          <p:cNvPr id="9" name="テキスト プレースホルダー 5">
            <a:extLst>
              <a:ext uri="{FF2B5EF4-FFF2-40B4-BE49-F238E27FC236}">
                <a16:creationId xmlns:a16="http://schemas.microsoft.com/office/drawing/2014/main" id="{99A1F249-0C2F-48B3-A2BA-92339C24A21A}"/>
              </a:ext>
            </a:extLst>
          </p:cNvPr>
          <p:cNvSpPr txBox="1">
            <a:spLocks/>
          </p:cNvSpPr>
          <p:nvPr/>
        </p:nvSpPr>
        <p:spPr>
          <a:xfrm>
            <a:off x="578290" y="897895"/>
            <a:ext cx="11341887" cy="1423714"/>
          </a:xfrm>
          <a:prstGeom prst="rect">
            <a:avLst/>
          </a:prstGeom>
        </p:spPr>
        <p:txBody>
          <a:bodyPr vert="horz" lIns="91440" tIns="45720" rIns="91440" bIns="45720" rtlCol="0">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3 Stages configuration.</a:t>
            </a:r>
          </a:p>
          <a:p>
            <a:r>
              <a:rPr lang="en-US" altLang="ja-JP" dirty="0"/>
              <a:t>Water quality data is RO permeate TOC and Conductivity.</a:t>
            </a:r>
          </a:p>
          <a:p>
            <a:pPr lvl="1"/>
            <a:r>
              <a:rPr lang="en-US" altLang="ja-JP" dirty="0"/>
              <a:t>Monitoring LRV (logarithmic reduce value) as water-quality standards.</a:t>
            </a:r>
            <a:endParaRPr lang="ja-JP" altLang="en-US" dirty="0"/>
          </a:p>
        </p:txBody>
      </p:sp>
      <p:sp>
        <p:nvSpPr>
          <p:cNvPr id="7" name="テキスト ボックス 6">
            <a:extLst>
              <a:ext uri="{FF2B5EF4-FFF2-40B4-BE49-F238E27FC236}">
                <a16:creationId xmlns:a16="http://schemas.microsoft.com/office/drawing/2014/main" id="{14F046AB-8675-8E12-8643-736E1A38A4CA}"/>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1. RO</a:t>
            </a:r>
            <a:r>
              <a:rPr lang="ja-JP" altLang="en-US" sz="1600" b="1" dirty="0">
                <a:solidFill>
                  <a:schemeClr val="bg1"/>
                </a:solidFill>
              </a:rPr>
              <a:t> </a:t>
            </a:r>
            <a:r>
              <a:rPr lang="en-US" altLang="ja-JP" sz="1600" b="1" dirty="0">
                <a:solidFill>
                  <a:schemeClr val="bg1"/>
                </a:solidFill>
              </a:rPr>
              <a:t>Operation Optimization</a:t>
            </a:r>
            <a:endParaRPr kumimoji="1" lang="ja-JP" altLang="en-US" sz="1600" b="1" dirty="0">
              <a:solidFill>
                <a:schemeClr val="bg1"/>
              </a:solidFill>
            </a:endParaRPr>
          </a:p>
        </p:txBody>
      </p:sp>
      <p:sp>
        <p:nvSpPr>
          <p:cNvPr id="8" name="タイトル 4">
            <a:extLst>
              <a:ext uri="{FF2B5EF4-FFF2-40B4-BE49-F238E27FC236}">
                <a16:creationId xmlns:a16="http://schemas.microsoft.com/office/drawing/2014/main" id="{91387D84-4C52-FDDE-9ABE-24F912C9BFE3}"/>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Overall view of LVMWD RO system</a:t>
            </a:r>
            <a:endParaRPr lang="en-US" dirty="0"/>
          </a:p>
        </p:txBody>
      </p:sp>
      <p:grpSp>
        <p:nvGrpSpPr>
          <p:cNvPr id="38" name="グループ化 37">
            <a:extLst>
              <a:ext uri="{FF2B5EF4-FFF2-40B4-BE49-F238E27FC236}">
                <a16:creationId xmlns:a16="http://schemas.microsoft.com/office/drawing/2014/main" id="{CEEE1FC1-F6CA-5C97-7556-2D4428AFC407}"/>
              </a:ext>
            </a:extLst>
          </p:cNvPr>
          <p:cNvGrpSpPr/>
          <p:nvPr/>
        </p:nvGrpSpPr>
        <p:grpSpPr>
          <a:xfrm>
            <a:off x="783772" y="2364890"/>
            <a:ext cx="9740743" cy="3692433"/>
            <a:chOff x="517055" y="2768650"/>
            <a:chExt cx="10290063" cy="3900664"/>
          </a:xfrm>
        </p:grpSpPr>
        <p:grpSp>
          <p:nvGrpSpPr>
            <p:cNvPr id="39" name="グループ化 38">
              <a:extLst>
                <a:ext uri="{FF2B5EF4-FFF2-40B4-BE49-F238E27FC236}">
                  <a16:creationId xmlns:a16="http://schemas.microsoft.com/office/drawing/2014/main" id="{C59A18A1-211D-73E6-97D9-7207794A22F2}"/>
                </a:ext>
              </a:extLst>
            </p:cNvPr>
            <p:cNvGrpSpPr/>
            <p:nvPr/>
          </p:nvGrpSpPr>
          <p:grpSpPr>
            <a:xfrm>
              <a:off x="517055" y="2768650"/>
              <a:ext cx="10290063" cy="3900664"/>
              <a:chOff x="1672346" y="3581401"/>
              <a:chExt cx="8451479" cy="3203710"/>
            </a:xfrm>
          </p:grpSpPr>
          <p:grpSp>
            <p:nvGrpSpPr>
              <p:cNvPr id="45" name="グループ化 44">
                <a:extLst>
                  <a:ext uri="{FF2B5EF4-FFF2-40B4-BE49-F238E27FC236}">
                    <a16:creationId xmlns:a16="http://schemas.microsoft.com/office/drawing/2014/main" id="{A6ED2E99-2A63-D8C9-EBC0-9504D053AC0F}"/>
                  </a:ext>
                </a:extLst>
              </p:cNvPr>
              <p:cNvGrpSpPr/>
              <p:nvPr/>
            </p:nvGrpSpPr>
            <p:grpSpPr>
              <a:xfrm>
                <a:off x="1672346" y="3581401"/>
                <a:ext cx="8451479" cy="3203710"/>
                <a:chOff x="1178861" y="3591533"/>
                <a:chExt cx="8451479" cy="3203710"/>
              </a:xfrm>
            </p:grpSpPr>
            <p:pic>
              <p:nvPicPr>
                <p:cNvPr id="58" name="図 57">
                  <a:extLst>
                    <a:ext uri="{FF2B5EF4-FFF2-40B4-BE49-F238E27FC236}">
                      <a16:creationId xmlns:a16="http://schemas.microsoft.com/office/drawing/2014/main" id="{9C4BD269-47DB-95AE-0F08-615E589B640F}"/>
                    </a:ext>
                  </a:extLst>
                </p:cNvPr>
                <p:cNvPicPr/>
                <p:nvPr/>
              </p:nvPicPr>
              <p:blipFill rotWithShape="1">
                <a:blip r:embed="rId3">
                  <a:extLst>
                    <a:ext uri="{28A0092B-C50C-407E-A947-70E740481C1C}">
                      <a14:useLocalDpi xmlns:a14="http://schemas.microsoft.com/office/drawing/2010/main" val="0"/>
                    </a:ext>
                  </a:extLst>
                </a:blip>
                <a:srcRect r="11369"/>
                <a:stretch/>
              </p:blipFill>
              <p:spPr bwMode="auto">
                <a:xfrm>
                  <a:off x="1180184" y="3591533"/>
                  <a:ext cx="8450156" cy="3203710"/>
                </a:xfrm>
                <a:prstGeom prst="rect">
                  <a:avLst/>
                </a:prstGeom>
                <a:noFill/>
                <a:ln>
                  <a:noFill/>
                </a:ln>
              </p:spPr>
            </p:pic>
            <p:sp>
              <p:nvSpPr>
                <p:cNvPr id="59" name="フローチャート: 処理 58">
                  <a:extLst>
                    <a:ext uri="{FF2B5EF4-FFF2-40B4-BE49-F238E27FC236}">
                      <a16:creationId xmlns:a16="http://schemas.microsoft.com/office/drawing/2014/main" id="{C9B78580-FF17-D8DD-8B87-5D217C91225E}"/>
                    </a:ext>
                  </a:extLst>
                </p:cNvPr>
                <p:cNvSpPr/>
                <p:nvPr/>
              </p:nvSpPr>
              <p:spPr>
                <a:xfrm>
                  <a:off x="1178861" y="3836186"/>
                  <a:ext cx="1009642" cy="999863"/>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pic>
            <p:nvPicPr>
              <p:cNvPr id="54" name="図 53">
                <a:extLst>
                  <a:ext uri="{FF2B5EF4-FFF2-40B4-BE49-F238E27FC236}">
                    <a16:creationId xmlns:a16="http://schemas.microsoft.com/office/drawing/2014/main" id="{AC380F79-1246-6D23-ED18-65C7FCA6962F}"/>
                  </a:ext>
                </a:extLst>
              </p:cNvPr>
              <p:cNvPicPr/>
              <p:nvPr/>
            </p:nvPicPr>
            <p:blipFill rotWithShape="1">
              <a:blip r:embed="rId3">
                <a:extLst>
                  <a:ext uri="{28A0092B-C50C-407E-A947-70E740481C1C}">
                    <a14:useLocalDpi xmlns:a14="http://schemas.microsoft.com/office/drawing/2010/main" val="0"/>
                  </a:ext>
                </a:extLst>
              </a:blip>
              <a:srcRect l="2540" t="51081" r="91399" b="31098"/>
              <a:stretch/>
            </p:blipFill>
            <p:spPr bwMode="auto">
              <a:xfrm>
                <a:off x="3302322" y="4856245"/>
                <a:ext cx="566623" cy="570937"/>
              </a:xfrm>
              <a:prstGeom prst="rect">
                <a:avLst/>
              </a:prstGeom>
              <a:noFill/>
              <a:ln>
                <a:noFill/>
              </a:ln>
            </p:spPr>
          </p:pic>
          <p:sp>
            <p:nvSpPr>
              <p:cNvPr id="57" name="フローチャート: 処理 56">
                <a:extLst>
                  <a:ext uri="{FF2B5EF4-FFF2-40B4-BE49-F238E27FC236}">
                    <a16:creationId xmlns:a16="http://schemas.microsoft.com/office/drawing/2014/main" id="{0CF806B9-81E7-1473-F025-49A9F1B7613A}"/>
                  </a:ext>
                </a:extLst>
              </p:cNvPr>
              <p:cNvSpPr/>
              <p:nvPr/>
            </p:nvSpPr>
            <p:spPr>
              <a:xfrm>
                <a:off x="2505335" y="5296541"/>
                <a:ext cx="1454146" cy="667038"/>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40" name="フローチャート: 処理 39">
              <a:extLst>
                <a:ext uri="{FF2B5EF4-FFF2-40B4-BE49-F238E27FC236}">
                  <a16:creationId xmlns:a16="http://schemas.microsoft.com/office/drawing/2014/main" id="{66011746-EF28-5D87-E05E-97677CFF5A46}"/>
                </a:ext>
              </a:extLst>
            </p:cNvPr>
            <p:cNvSpPr/>
            <p:nvPr/>
          </p:nvSpPr>
          <p:spPr>
            <a:xfrm>
              <a:off x="824836" y="4797731"/>
              <a:ext cx="689889" cy="812149"/>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60" name="フローチャート: 処理 59">
            <a:extLst>
              <a:ext uri="{FF2B5EF4-FFF2-40B4-BE49-F238E27FC236}">
                <a16:creationId xmlns:a16="http://schemas.microsoft.com/office/drawing/2014/main" id="{903C4283-92D7-61DD-1C23-669DD35857E1}"/>
              </a:ext>
            </a:extLst>
          </p:cNvPr>
          <p:cNvSpPr/>
          <p:nvPr/>
        </p:nvSpPr>
        <p:spPr>
          <a:xfrm>
            <a:off x="1133722" y="2354643"/>
            <a:ext cx="10095914" cy="370268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1" name="正方形/長方形 60">
            <a:extLst>
              <a:ext uri="{FF2B5EF4-FFF2-40B4-BE49-F238E27FC236}">
                <a16:creationId xmlns:a16="http://schemas.microsoft.com/office/drawing/2014/main" id="{F306EC11-28D6-D046-39FF-A07B8DBFBD53}"/>
              </a:ext>
            </a:extLst>
          </p:cNvPr>
          <p:cNvSpPr/>
          <p:nvPr/>
        </p:nvSpPr>
        <p:spPr>
          <a:xfrm>
            <a:off x="1133722" y="2362423"/>
            <a:ext cx="1563850" cy="381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1"/>
                </a:solidFill>
              </a:rPr>
              <a:t>RO system</a:t>
            </a:r>
            <a:endParaRPr kumimoji="1" lang="ja-JP" altLang="en-US" dirty="0">
              <a:solidFill>
                <a:schemeClr val="bg1"/>
              </a:solidFill>
            </a:endParaRPr>
          </a:p>
        </p:txBody>
      </p:sp>
      <p:grpSp>
        <p:nvGrpSpPr>
          <p:cNvPr id="62" name="グループ化 61">
            <a:extLst>
              <a:ext uri="{FF2B5EF4-FFF2-40B4-BE49-F238E27FC236}">
                <a16:creationId xmlns:a16="http://schemas.microsoft.com/office/drawing/2014/main" id="{D8DFC568-CE34-4168-B9DB-C592C21ED5FC}"/>
              </a:ext>
            </a:extLst>
          </p:cNvPr>
          <p:cNvGrpSpPr/>
          <p:nvPr/>
        </p:nvGrpSpPr>
        <p:grpSpPr>
          <a:xfrm>
            <a:off x="9203471" y="4235128"/>
            <a:ext cx="1806246" cy="638212"/>
            <a:chOff x="9178873" y="5267578"/>
            <a:chExt cx="1908108" cy="674203"/>
          </a:xfrm>
        </p:grpSpPr>
        <p:sp>
          <p:nvSpPr>
            <p:cNvPr id="63" name="テキスト ボックス 62">
              <a:extLst>
                <a:ext uri="{FF2B5EF4-FFF2-40B4-BE49-F238E27FC236}">
                  <a16:creationId xmlns:a16="http://schemas.microsoft.com/office/drawing/2014/main" id="{CA4E1BB7-3EE7-5049-BE37-A120D644AF68}"/>
                </a:ext>
              </a:extLst>
            </p:cNvPr>
            <p:cNvSpPr txBox="1"/>
            <p:nvPr/>
          </p:nvSpPr>
          <p:spPr>
            <a:xfrm>
              <a:off x="9443582" y="5267578"/>
              <a:ext cx="1643399" cy="338554"/>
            </a:xfrm>
            <a:prstGeom prst="rect">
              <a:avLst/>
            </a:prstGeom>
            <a:noFill/>
          </p:spPr>
          <p:txBody>
            <a:bodyPr wrap="none" rtlCol="0">
              <a:spAutoFit/>
            </a:bodyPr>
            <a:lstStyle/>
            <a:p>
              <a:r>
                <a:rPr kumimoji="1" lang="en-US" altLang="ja-JP" sz="1600" dirty="0"/>
                <a:t>measuring point</a:t>
              </a:r>
              <a:endParaRPr kumimoji="1" lang="ja-JP" altLang="en-US" sz="1600" dirty="0"/>
            </a:p>
          </p:txBody>
        </p:sp>
        <p:sp>
          <p:nvSpPr>
            <p:cNvPr id="64" name="フローチャート: 和接合 63">
              <a:extLst>
                <a:ext uri="{FF2B5EF4-FFF2-40B4-BE49-F238E27FC236}">
                  <a16:creationId xmlns:a16="http://schemas.microsoft.com/office/drawing/2014/main" id="{C672F479-AEF9-93B7-88AD-7699841EAFAD}"/>
                </a:ext>
              </a:extLst>
            </p:cNvPr>
            <p:cNvSpPr/>
            <p:nvPr/>
          </p:nvSpPr>
          <p:spPr>
            <a:xfrm>
              <a:off x="9178873" y="5319891"/>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楕円 64">
              <a:extLst>
                <a:ext uri="{FF2B5EF4-FFF2-40B4-BE49-F238E27FC236}">
                  <a16:creationId xmlns:a16="http://schemas.microsoft.com/office/drawing/2014/main" id="{AECADCC3-D562-0D1D-6261-6F9376FDC5A5}"/>
                </a:ext>
              </a:extLst>
            </p:cNvPr>
            <p:cNvSpPr/>
            <p:nvPr/>
          </p:nvSpPr>
          <p:spPr>
            <a:xfrm>
              <a:off x="9190058" y="5684737"/>
              <a:ext cx="242339" cy="242339"/>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accent1"/>
                  </a:solidFill>
                </a:rPr>
                <a:t>P</a:t>
              </a:r>
              <a:endParaRPr kumimoji="1" lang="ja-JP" altLang="en-US" sz="1400" dirty="0">
                <a:solidFill>
                  <a:schemeClr val="accent1"/>
                </a:solidFill>
              </a:endParaRPr>
            </a:p>
          </p:txBody>
        </p:sp>
        <p:sp>
          <p:nvSpPr>
            <p:cNvPr id="66" name="テキスト ボックス 65">
              <a:extLst>
                <a:ext uri="{FF2B5EF4-FFF2-40B4-BE49-F238E27FC236}">
                  <a16:creationId xmlns:a16="http://schemas.microsoft.com/office/drawing/2014/main" id="{6C024126-6E7F-9934-85AE-8BC598688E8D}"/>
                </a:ext>
              </a:extLst>
            </p:cNvPr>
            <p:cNvSpPr txBox="1"/>
            <p:nvPr/>
          </p:nvSpPr>
          <p:spPr>
            <a:xfrm>
              <a:off x="9448930" y="5603227"/>
              <a:ext cx="697627" cy="338554"/>
            </a:xfrm>
            <a:prstGeom prst="rect">
              <a:avLst/>
            </a:prstGeom>
            <a:noFill/>
          </p:spPr>
          <p:txBody>
            <a:bodyPr wrap="none" rtlCol="0">
              <a:spAutoFit/>
            </a:bodyPr>
            <a:lstStyle/>
            <a:p>
              <a:r>
                <a:rPr kumimoji="1" lang="en-US" altLang="ja-JP" sz="1600" dirty="0"/>
                <a:t>pump</a:t>
              </a:r>
              <a:endParaRPr kumimoji="1" lang="ja-JP" altLang="en-US" sz="1600" dirty="0"/>
            </a:p>
          </p:txBody>
        </p:sp>
      </p:grpSp>
      <p:sp>
        <p:nvSpPr>
          <p:cNvPr id="67" name="正方形/長方形 66">
            <a:extLst>
              <a:ext uri="{FF2B5EF4-FFF2-40B4-BE49-F238E27FC236}">
                <a16:creationId xmlns:a16="http://schemas.microsoft.com/office/drawing/2014/main" id="{40E0DBCD-B9C0-D02F-2BE2-9F1E62968538}"/>
              </a:ext>
            </a:extLst>
          </p:cNvPr>
          <p:cNvSpPr/>
          <p:nvPr/>
        </p:nvSpPr>
        <p:spPr>
          <a:xfrm>
            <a:off x="6193283" y="2892209"/>
            <a:ext cx="1533519" cy="164873"/>
          </a:xfrm>
          <a:prstGeom prst="rect">
            <a:avLst/>
          </a:prstGeom>
          <a:noFill/>
          <a:ln w="127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正方形/長方形 67">
            <a:extLst>
              <a:ext uri="{FF2B5EF4-FFF2-40B4-BE49-F238E27FC236}">
                <a16:creationId xmlns:a16="http://schemas.microsoft.com/office/drawing/2014/main" id="{960910AD-0818-03C6-6707-66373CF2E373}"/>
              </a:ext>
            </a:extLst>
          </p:cNvPr>
          <p:cNvSpPr/>
          <p:nvPr/>
        </p:nvSpPr>
        <p:spPr>
          <a:xfrm>
            <a:off x="6815799" y="3815123"/>
            <a:ext cx="1499440" cy="164873"/>
          </a:xfrm>
          <a:prstGeom prst="rect">
            <a:avLst/>
          </a:prstGeom>
          <a:noFill/>
          <a:ln w="127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正方形/長方形 68">
            <a:extLst>
              <a:ext uri="{FF2B5EF4-FFF2-40B4-BE49-F238E27FC236}">
                <a16:creationId xmlns:a16="http://schemas.microsoft.com/office/drawing/2014/main" id="{DEF2455B-0BF4-F64A-2E6B-A78384CA3D14}"/>
              </a:ext>
            </a:extLst>
          </p:cNvPr>
          <p:cNvSpPr/>
          <p:nvPr/>
        </p:nvSpPr>
        <p:spPr>
          <a:xfrm>
            <a:off x="7425098" y="4721234"/>
            <a:ext cx="1499440" cy="164873"/>
          </a:xfrm>
          <a:prstGeom prst="rect">
            <a:avLst/>
          </a:prstGeom>
          <a:noFill/>
          <a:ln w="127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0" name="正方形/長方形 69">
            <a:extLst>
              <a:ext uri="{FF2B5EF4-FFF2-40B4-BE49-F238E27FC236}">
                <a16:creationId xmlns:a16="http://schemas.microsoft.com/office/drawing/2014/main" id="{69F89693-020C-91FA-37E7-F178C7D0D457}"/>
              </a:ext>
            </a:extLst>
          </p:cNvPr>
          <p:cNvSpPr/>
          <p:nvPr/>
        </p:nvSpPr>
        <p:spPr>
          <a:xfrm>
            <a:off x="8182876" y="2867938"/>
            <a:ext cx="2245638" cy="320481"/>
          </a:xfrm>
          <a:prstGeom prst="rect">
            <a:avLst/>
          </a:prstGeom>
          <a:noFill/>
          <a:ln w="127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9" name="テキスト ボックス 78">
            <a:extLst>
              <a:ext uri="{FF2B5EF4-FFF2-40B4-BE49-F238E27FC236}">
                <a16:creationId xmlns:a16="http://schemas.microsoft.com/office/drawing/2014/main" id="{2BD4DBB8-66E6-7787-C003-927FEBF0278E}"/>
              </a:ext>
            </a:extLst>
          </p:cNvPr>
          <p:cNvSpPr txBox="1"/>
          <p:nvPr/>
        </p:nvSpPr>
        <p:spPr>
          <a:xfrm>
            <a:off x="7032172" y="2254724"/>
            <a:ext cx="4179872"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altLang="ja-JP" b="0" dirty="0"/>
              <a:t>Water Quality Targets are shown in red.</a:t>
            </a:r>
            <a:endParaRPr kumimoji="1" lang="ja-JP" altLang="en-US" dirty="0"/>
          </a:p>
        </p:txBody>
      </p:sp>
    </p:spTree>
    <p:extLst>
      <p:ext uri="{BB962C8B-B14F-4D97-AF65-F5344CB8AC3E}">
        <p14:creationId xmlns:p14="http://schemas.microsoft.com/office/powerpoint/2010/main" val="3511670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A9D786CD-41D4-EA61-2E33-8EE6038037F4}"/>
              </a:ext>
            </a:extLst>
          </p:cNvPr>
          <p:cNvSpPr/>
          <p:nvPr/>
        </p:nvSpPr>
        <p:spPr>
          <a:xfrm>
            <a:off x="47065" y="5782235"/>
            <a:ext cx="11960716" cy="1075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D263E118-ED97-048F-C848-27BB7E259409}"/>
              </a:ext>
            </a:extLst>
          </p:cNvPr>
          <p:cNvSpPr>
            <a:spLocks noGrp="1"/>
          </p:cNvSpPr>
          <p:nvPr>
            <p:ph type="title"/>
          </p:nvPr>
        </p:nvSpPr>
        <p:spPr>
          <a:xfrm>
            <a:off x="517055" y="229697"/>
            <a:ext cx="11400125" cy="518094"/>
          </a:xfrm>
        </p:spPr>
        <p:txBody>
          <a:bodyPr>
            <a:normAutofit/>
          </a:bodyPr>
          <a:lstStyle/>
          <a:p>
            <a:r>
              <a:rPr lang="en-US" altLang="ja-JP" dirty="0"/>
              <a:t>Calculation Methods : Concentration Polarization</a:t>
            </a:r>
            <a:endParaRPr kumimoji="1" lang="ja-JP" altLang="en-US" dirty="0"/>
          </a:p>
        </p:txBody>
      </p:sp>
      <p:sp>
        <p:nvSpPr>
          <p:cNvPr id="3" name="スライド番号プレースホルダー 2">
            <a:extLst>
              <a:ext uri="{FF2B5EF4-FFF2-40B4-BE49-F238E27FC236}">
                <a16:creationId xmlns:a16="http://schemas.microsoft.com/office/drawing/2014/main" id="{DD8191A7-B7AC-BDC0-1771-7EF7AAEC6207}"/>
              </a:ext>
            </a:extLst>
          </p:cNvPr>
          <p:cNvSpPr>
            <a:spLocks noGrp="1"/>
          </p:cNvSpPr>
          <p:nvPr>
            <p:ph type="sldNum" sz="quarter" idx="10"/>
          </p:nvPr>
        </p:nvSpPr>
        <p:spPr/>
        <p:txBody>
          <a:bodyPr/>
          <a:lstStyle/>
          <a:p>
            <a:fld id="{584EAAFE-CFE5-40AD-8E95-5BFF290DC5CF}" type="slidenum">
              <a:rPr kumimoji="1" lang="ja-JP" altLang="en-US" smtClean="0"/>
              <a:pPr/>
              <a:t>40</a:t>
            </a:fld>
            <a:endParaRPr kumimoji="1" lang="ja-JP" altLang="en-US"/>
          </a:p>
        </p:txBody>
      </p:sp>
      <mc:AlternateContent xmlns:mc="http://schemas.openxmlformats.org/markup-compatibility/2006" xmlns:a14="http://schemas.microsoft.com/office/drawing/2010/main">
        <mc:Choice Requires="a14">
          <p:sp>
            <p:nvSpPr>
              <p:cNvPr id="4" name="テキスト プレースホルダー 3">
                <a:extLst>
                  <a:ext uri="{FF2B5EF4-FFF2-40B4-BE49-F238E27FC236}">
                    <a16:creationId xmlns:a16="http://schemas.microsoft.com/office/drawing/2014/main" id="{9C971660-84E8-896A-7F24-1BF2E007F7C1}"/>
                  </a:ext>
                </a:extLst>
              </p:cNvPr>
              <p:cNvSpPr>
                <a:spLocks noGrp="1"/>
              </p:cNvSpPr>
              <p:nvPr>
                <p:ph type="body" sz="quarter" idx="11"/>
              </p:nvPr>
            </p:nvSpPr>
            <p:spPr/>
            <p:txBody>
              <a:bodyPr/>
              <a:lstStyle/>
              <a:p>
                <a:r>
                  <a:rPr lang="en-US" altLang="ja-JP" dirty="0"/>
                  <a:t>Step1 : Calc parameter from data sheet</a:t>
                </a:r>
              </a:p>
              <a:p>
                <a:pPr lvl="1"/>
                <a:r>
                  <a:rPr lang="en-US" altLang="ja-JP" dirty="0"/>
                  <a:t>mass transfer coefficient</a:t>
                </a:r>
                <a14:m>
                  <m:oMath xmlns:m="http://schemas.openxmlformats.org/officeDocument/2006/math">
                    <m:r>
                      <a:rPr lang="en-US" altLang="ja-JP" b="0" i="0" smtClean="0">
                        <a:latin typeface="Cambria Math" panose="02040503050406030204" pitchFamily="18" charset="0"/>
                      </a:rPr>
                      <m:t> </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𝐾</m:t>
                        </m:r>
                      </m:e>
                      <m:sub>
                        <m:r>
                          <a:rPr lang="en-US" altLang="ja-JP" b="0" i="1" smtClean="0">
                            <a:latin typeface="Cambria Math" panose="02040503050406030204" pitchFamily="18" charset="0"/>
                          </a:rPr>
                          <m:t>𝑤</m:t>
                        </m:r>
                      </m:sub>
                    </m:sSub>
                  </m:oMath>
                </a14:m>
                <a:br>
                  <a:rPr lang="en-US" altLang="ja-JP" dirty="0"/>
                </a:b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𝐾</m:t>
                        </m:r>
                      </m:e>
                      <m:sub>
                        <m:r>
                          <a:rPr lang="en-US" altLang="ja-JP" i="1">
                            <a:latin typeface="Cambria Math" panose="02040503050406030204" pitchFamily="18" charset="0"/>
                          </a:rPr>
                          <m:t>𝑤</m:t>
                        </m:r>
                      </m:sub>
                    </m:sSub>
                    <m:r>
                      <a:rPr lang="en-US" altLang="ja-JP" i="1">
                        <a:latin typeface="Cambria Math" panose="02040503050406030204" pitchFamily="18" charset="0"/>
                      </a:rPr>
                      <m:t>=</m:t>
                    </m:r>
                    <m:f>
                      <m:fPr>
                        <m:ctrlPr>
                          <a:rPr lang="en-US" altLang="ja-JP" i="1">
                            <a:latin typeface="Cambria Math" panose="02040503050406030204" pitchFamily="18" charset="0"/>
                            <a:ea typeface="Cambria Math" panose="02040503050406030204" pitchFamily="18" charset="0"/>
                          </a:rPr>
                        </m:ctrlPr>
                      </m:fPr>
                      <m:num>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𝐽</m:t>
                            </m:r>
                          </m:e>
                          <m:sub>
                            <m:r>
                              <a:rPr lang="en-US" altLang="ja-JP" i="1">
                                <a:latin typeface="Cambria Math" panose="02040503050406030204" pitchFamily="18" charset="0"/>
                                <a:ea typeface="Cambria Math" panose="02040503050406030204" pitchFamily="18" charset="0"/>
                              </a:rPr>
                              <m:t>𝑣</m:t>
                            </m:r>
                          </m:sub>
                        </m:sSub>
                      </m:num>
                      <m:den>
                        <m:r>
                          <a:rPr lang="en-US" altLang="ja-JP" i="1">
                            <a:latin typeface="Cambria Math" panose="02040503050406030204" pitchFamily="18" charset="0"/>
                            <a:ea typeface="Cambria Math" panose="02040503050406030204" pitchFamily="18" charset="0"/>
                          </a:rPr>
                          <m:t>∆</m:t>
                        </m:r>
                        <m:sSub>
                          <m:sSubPr>
                            <m:ctrlPr>
                              <a:rPr lang="en-US" altLang="ja-JP" b="0" i="1" smtClean="0">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𝑃</m:t>
                            </m:r>
                          </m:e>
                          <m:sub>
                            <m:r>
                              <a:rPr lang="en-US" altLang="ja-JP" b="0" i="1" smtClean="0">
                                <a:latin typeface="Cambria Math" panose="02040503050406030204" pitchFamily="18" charset="0"/>
                                <a:ea typeface="Cambria Math" panose="02040503050406030204" pitchFamily="18" charset="0"/>
                              </a:rPr>
                              <m:t>𝑤</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𝜋</m:t>
                            </m:r>
                          </m:e>
                          <m:sub>
                            <m:r>
                              <a:rPr lang="en-US" altLang="ja-JP" i="1">
                                <a:latin typeface="Cambria Math" panose="02040503050406030204" pitchFamily="18" charset="0"/>
                                <a:ea typeface="Cambria Math" panose="02040503050406030204" pitchFamily="18" charset="0"/>
                              </a:rPr>
                              <m:t>𝑁𝑎𝐶𝑙</m:t>
                            </m:r>
                          </m:sub>
                        </m:sSub>
                      </m:den>
                    </m:f>
                  </m:oMath>
                </a14:m>
                <a:br>
                  <a:rPr lang="en-US" altLang="ja-JP" dirty="0"/>
                </a:br>
                <a14:m>
                  <m:oMath xmlns:m="http://schemas.openxmlformats.org/officeDocument/2006/math">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𝐽</m:t>
                        </m:r>
                      </m:e>
                      <m:sub>
                        <m:r>
                          <a:rPr lang="en-US" altLang="ja-JP" b="0" i="1" smtClean="0">
                            <a:latin typeface="Cambria Math" panose="02040503050406030204" pitchFamily="18" charset="0"/>
                          </a:rPr>
                          <m:t>𝑣</m:t>
                        </m:r>
                      </m:sub>
                    </m:sSub>
                    <m:r>
                      <a:rPr lang="en-US" altLang="ja-JP" i="1">
                        <a:latin typeface="Cambria Math" panose="02040503050406030204" pitchFamily="18" charset="0"/>
                      </a:rPr>
                      <m:t>=</m:t>
                    </m:r>
                    <m:r>
                      <a:rPr lang="en-US" altLang="ja-JP" b="0" i="1" smtClean="0">
                        <a:latin typeface="Cambria Math" panose="02040503050406030204" pitchFamily="18" charset="0"/>
                      </a:rPr>
                      <m:t>𝑐𝑜𝑒𝑓</m:t>
                    </m:r>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i="1" smtClean="0">
                            <a:latin typeface="Cambria Math" panose="02040503050406030204" pitchFamily="18" charset="0"/>
                          </a:rPr>
                          <m:t>𝑃𝑒𝑟𝑚</m:t>
                        </m:r>
                        <m:r>
                          <a:rPr lang="en-US" altLang="ja-JP" i="1" smtClean="0">
                            <a:latin typeface="Cambria Math" panose="02040503050406030204" pitchFamily="18" charset="0"/>
                          </a:rPr>
                          <m:t> </m:t>
                        </m:r>
                        <m:r>
                          <a:rPr lang="en-US" altLang="ja-JP" i="1" smtClean="0">
                            <a:latin typeface="Cambria Math" panose="02040503050406030204" pitchFamily="18" charset="0"/>
                          </a:rPr>
                          <m:t>𝐹𝑙𝑜𝑤</m:t>
                        </m:r>
                        <m:r>
                          <a:rPr lang="en-US" altLang="ja-JP" i="1" smtClean="0">
                            <a:latin typeface="Cambria Math" panose="02040503050406030204" pitchFamily="18" charset="0"/>
                          </a:rPr>
                          <m:t> </m:t>
                        </m:r>
                        <m:r>
                          <a:rPr lang="en-US" altLang="ja-JP" i="1" smtClean="0">
                            <a:latin typeface="Cambria Math" panose="02040503050406030204" pitchFamily="18" charset="0"/>
                          </a:rPr>
                          <m:t>𝑅𝑎𝑡</m:t>
                        </m:r>
                        <m:sSub>
                          <m:sSubPr>
                            <m:ctrlPr>
                              <a:rPr lang="en-US" altLang="ja-JP" b="0" i="1" smtClean="0">
                                <a:latin typeface="Cambria Math" panose="02040503050406030204" pitchFamily="18" charset="0"/>
                              </a:rPr>
                            </m:ctrlPr>
                          </m:sSubPr>
                          <m:e>
                            <m:r>
                              <a:rPr lang="en-US" altLang="ja-JP" i="1">
                                <a:latin typeface="Cambria Math" panose="02040503050406030204" pitchFamily="18" charset="0"/>
                              </a:rPr>
                              <m:t>𝑒</m:t>
                            </m:r>
                          </m:e>
                          <m:sub>
                            <m:r>
                              <a:rPr lang="en-US" altLang="ja-JP" b="0" i="1" smtClean="0">
                                <a:latin typeface="Cambria Math" panose="02040503050406030204" pitchFamily="18" charset="0"/>
                              </a:rPr>
                              <m:t>𝑖</m:t>
                            </m:r>
                          </m:sub>
                        </m:sSub>
                      </m:num>
                      <m:den>
                        <m:r>
                          <a:rPr lang="en-US" altLang="ja-JP" b="0" i="1" smtClean="0">
                            <a:latin typeface="Cambria Math" panose="02040503050406030204" pitchFamily="18" charset="0"/>
                          </a:rPr>
                          <m:t>𝐴𝑐𝑡𝑖𝑣𝑒</m:t>
                        </m:r>
                        <m:r>
                          <a:rPr lang="en-US" altLang="ja-JP" b="0" i="1" smtClean="0">
                            <a:latin typeface="Cambria Math" panose="02040503050406030204" pitchFamily="18" charset="0"/>
                          </a:rPr>
                          <m:t> </m:t>
                        </m:r>
                        <m:r>
                          <a:rPr lang="en-US" altLang="ja-JP" b="0" i="1" smtClean="0">
                            <a:latin typeface="Cambria Math" panose="02040503050406030204" pitchFamily="18" charset="0"/>
                          </a:rPr>
                          <m:t>𝐴𝑟𝑒𝑎</m:t>
                        </m:r>
                      </m:den>
                    </m:f>
                    <m:r>
                      <a:rPr lang="en-US" altLang="ja-JP" b="0" i="1" smtClean="0">
                        <a:latin typeface="Cambria Math" panose="02040503050406030204" pitchFamily="18" charset="0"/>
                      </a:rPr>
                      <m:t>,  </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𝜋</m:t>
                        </m:r>
                      </m:e>
                      <m:sub>
                        <m:r>
                          <a:rPr lang="en-US" altLang="ja-JP" i="1">
                            <a:latin typeface="Cambria Math" panose="02040503050406030204" pitchFamily="18" charset="0"/>
                            <a:ea typeface="Cambria Math" panose="02040503050406030204" pitchFamily="18" charset="0"/>
                          </a:rPr>
                          <m:t>𝑁𝑎𝐶𝑙</m:t>
                        </m:r>
                      </m:sub>
                    </m:sSub>
                    <m:r>
                      <a:rPr lang="en-US" altLang="ja-JP" b="0" i="1" smtClean="0">
                        <a:latin typeface="Cambria Math" panose="02040503050406030204" pitchFamily="18" charset="0"/>
                        <a:ea typeface="Cambria Math" panose="02040503050406030204" pitchFamily="18" charset="0"/>
                      </a:rPr>
                      <m:t>=</m:t>
                    </m:r>
                    <m:sSub>
                      <m:sSubPr>
                        <m:ctrlPr>
                          <a:rPr lang="en-US" altLang="ja-JP" b="0"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𝐶</m:t>
                        </m:r>
                      </m:e>
                      <m:sub>
                        <m:r>
                          <a:rPr lang="en-US" altLang="ja-JP" b="0" i="1" smtClean="0">
                            <a:latin typeface="Cambria Math" panose="02040503050406030204" pitchFamily="18" charset="0"/>
                            <a:ea typeface="Cambria Math" panose="02040503050406030204" pitchFamily="18" charset="0"/>
                          </a:rPr>
                          <m:t>𝑁𝑎𝐶𝑙</m:t>
                        </m:r>
                      </m:sub>
                    </m:sSub>
                    <m:r>
                      <a:rPr lang="en-US" altLang="ja-JP" b="0" i="1" smtClean="0">
                        <a:latin typeface="Cambria Math" panose="02040503050406030204" pitchFamily="18" charset="0"/>
                        <a:ea typeface="Cambria Math" panose="02040503050406030204" pitchFamily="18" charset="0"/>
                      </a:rPr>
                      <m:t>𝑅𝑇</m:t>
                    </m:r>
                    <m:r>
                      <a:rPr lang="en-US" altLang="ja-JP" b="0" i="1" smtClean="0">
                        <a:latin typeface="Cambria Math" panose="02040503050406030204" pitchFamily="18" charset="0"/>
                        <a:ea typeface="Cambria Math" panose="02040503050406030204" pitchFamily="18" charset="0"/>
                      </a:rPr>
                      <m:t>,  ∆</m:t>
                    </m:r>
                    <m:sSub>
                      <m:sSubPr>
                        <m:ctrlPr>
                          <a:rPr lang="en-US" altLang="ja-JP" b="0" i="1" smtClean="0">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𝑃</m:t>
                        </m:r>
                      </m:e>
                      <m:sub>
                        <m:r>
                          <a:rPr lang="en-US" altLang="ja-JP" b="0" i="1" smtClean="0">
                            <a:latin typeface="Cambria Math" panose="02040503050406030204" pitchFamily="18" charset="0"/>
                            <a:ea typeface="Cambria Math" panose="02040503050406030204" pitchFamily="18" charset="0"/>
                          </a:rPr>
                          <m:t>𝑤</m:t>
                        </m:r>
                      </m:sub>
                    </m:sSub>
                    <m:r>
                      <a:rPr lang="en-US" altLang="ja-JP" b="0" i="1" smtClean="0">
                        <a:latin typeface="Cambria Math" panose="02040503050406030204" pitchFamily="18" charset="0"/>
                        <a:ea typeface="Cambria Math" panose="02040503050406030204" pitchFamily="18" charset="0"/>
                      </a:rPr>
                      <m:t>=150 ∗6894</m:t>
                    </m:r>
                  </m:oMath>
                </a14:m>
                <a:endParaRPr lang="en-US" altLang="ja-JP" i="1" dirty="0"/>
              </a:p>
              <a:p>
                <a:r>
                  <a:rPr lang="en-US" altLang="ja-JP" dirty="0"/>
                  <a:t>Step2 : Calc brine EC and </a:t>
                </a:r>
                <a14:m>
                  <m:oMath xmlns:m="http://schemas.openxmlformats.org/officeDocument/2006/math">
                    <m:r>
                      <a:rPr lang="en-US" altLang="ja-JP" i="1" smtClean="0">
                        <a:latin typeface="Cambria Math" panose="02040503050406030204" pitchFamily="18" charset="0"/>
                        <a:ea typeface="Cambria Math" panose="02040503050406030204" pitchFamily="18" charset="0"/>
                      </a:rPr>
                      <m:t>𝜋</m:t>
                    </m:r>
                  </m:oMath>
                </a14:m>
                <a:r>
                  <a:rPr kumimoji="1" lang="en-US" altLang="ja-JP" dirty="0"/>
                  <a:t> at each stage</a:t>
                </a:r>
              </a:p>
              <a:p>
                <a:pPr lvl="1"/>
                <a14:m>
                  <m:oMath xmlns:m="http://schemas.openxmlformats.org/officeDocument/2006/math">
                    <m:sSub>
                      <m:sSubPr>
                        <m:ctrlPr>
                          <a:rPr lang="ja-JP" altLang="ja-JP" i="1" smtClean="0">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𝐸𝐶</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m:rPr>
                            <m:sty m:val="p"/>
                          </m:rPr>
                          <a:rPr lang="en-US" altLang="ja-JP" sz="180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brine</m:t>
                        </m:r>
                      </m:sub>
                    </m:s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 </m:t>
                    </m:r>
                    <m:f>
                      <m:fPr>
                        <m:ctrlPr>
                          <a:rPr lang="ja-JP" altLang="ja-JP" i="1">
                            <a:effectLst/>
                            <a:latin typeface="Cambria Math" panose="02040503050406030204" pitchFamily="18" charset="0"/>
                            <a:ea typeface="Cambria Math" panose="02040503050406030204" pitchFamily="18" charset="0"/>
                          </a:rPr>
                        </m:ctrlPr>
                      </m:fPr>
                      <m:num>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𝑄</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m:rPr>
                                <m:sty m:val="p"/>
                              </m:rPr>
                              <a:rPr lang="en-US" altLang="ja-JP" sz="180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feed</m:t>
                            </m:r>
                          </m:sub>
                        </m:s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 ×</m:t>
                        </m:r>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𝐸𝐶</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m:rPr>
                                <m:sty m:val="p"/>
                              </m:rPr>
                              <a:rPr lang="en-US" altLang="ja-JP" sz="180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feed</m:t>
                            </m:r>
                          </m:sub>
                        </m:s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𝑄</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m:rPr>
                                <m:sty m:val="p"/>
                              </m:rPr>
                              <a:rPr lang="en-US" altLang="ja-JP" sz="180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perm</m:t>
                            </m:r>
                          </m:sub>
                        </m:s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𝐸𝐶</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m:rPr>
                                <m:sty m:val="p"/>
                              </m:rPr>
                              <a:rPr lang="en-US" altLang="ja-JP" sz="180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perm</m:t>
                            </m:r>
                          </m:sub>
                        </m:sSub>
                      </m:num>
                      <m:den>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𝑄</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m:rPr>
                                <m:sty m:val="p"/>
                              </m:rPr>
                              <a:rPr lang="en-US" altLang="ja-JP" sz="180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feed</m:t>
                            </m:r>
                          </m:sub>
                        </m:s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 </m:t>
                        </m:r>
                        <m:r>
                          <a:rPr lang="ja-JP" altLang="en-US"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𝑄</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m:rPr>
                                <m:sty m:val="p"/>
                              </m:rPr>
                              <a:rPr lang="en-US" altLang="ja-JP" sz="180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perm</m:t>
                            </m:r>
                          </m:sub>
                        </m:sSub>
                      </m:den>
                    </m:f>
                  </m:oMath>
                </a14:m>
                <a:endParaRPr kumimoji="1" lang="en-US" altLang="ja-JP" dirty="0"/>
              </a:p>
              <a:p>
                <a:pPr lvl="1"/>
                <a14:m>
                  <m:oMath xmlns:m="http://schemas.openxmlformats.org/officeDocument/2006/math">
                    <m:sSub>
                      <m:sSubPr>
                        <m:ctrlPr>
                          <a:rPr lang="ja-JP" altLang="ja-JP" i="1" smtClean="0">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𝜋</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𝑗</m:t>
                        </m:r>
                      </m:sub>
                    </m:s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𝐶</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𝑗</m:t>
                        </m:r>
                      </m:sub>
                    </m:s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𝑅𝑇</m:t>
                    </m:r>
                    <m:r>
                      <a:rPr lang="en-US" altLang="ja-JP" sz="1800" b="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800" b="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𝐶𝑜𝑒𝑓</m:t>
                    </m:r>
                    <m:r>
                      <a:rPr lang="en-US" altLang="ja-JP" sz="1800" b="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800" b="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𝐸</m:t>
                    </m:r>
                    <m:sSub>
                      <m:sSubPr>
                        <m:ctrlPr>
                          <a:rPr lang="en-US" altLang="ja-JP" sz="1800" b="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ctrlPr>
                      </m:sSubPr>
                      <m:e>
                        <m:r>
                          <a:rPr lang="en-US" altLang="ja-JP" sz="1800" b="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𝐶</m:t>
                        </m:r>
                      </m:e>
                      <m:sub>
                        <m:r>
                          <a:rPr lang="en-US" altLang="ja-JP" sz="1800" b="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b="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800" b="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𝑗</m:t>
                        </m:r>
                      </m:sub>
                    </m:sSub>
                    <m:r>
                      <a:rPr lang="en-US" altLang="ja-JP" sz="1800" b="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 </m:t>
                    </m:r>
                    <m:r>
                      <a:rPr lang="en-US" altLang="ja-JP" i="1">
                        <a:solidFill>
                          <a:srgbClr val="000000"/>
                        </a:solidFill>
                        <a:latin typeface="Cambria Math" panose="02040503050406030204" pitchFamily="18" charset="0"/>
                        <a:ea typeface="ＭＳ 明朝" panose="02020609040205080304" pitchFamily="17" charset="-128"/>
                        <a:cs typeface="Times New Roman" panose="02020603050405020304" pitchFamily="18" charset="0"/>
                      </a:rPr>
                      <m:t>𝑅𝑇</m:t>
                    </m:r>
                  </m:oMath>
                </a14:m>
                <a:endParaRPr kumimoji="1" lang="en-US" altLang="ja-JP" dirty="0"/>
              </a:p>
              <a:p>
                <a:r>
                  <a:rPr lang="en-US" altLang="ja-JP" dirty="0"/>
                  <a:t>Step3 : Calc </a:t>
                </a:r>
                <a14:m>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𝐾</m:t>
                        </m:r>
                      </m:e>
                      <m:sub>
                        <m:r>
                          <a:rPr lang="en-US" altLang="ja-JP" b="1" i="1" smtClean="0">
                            <a:latin typeface="Cambria Math" panose="02040503050406030204" pitchFamily="18" charset="0"/>
                          </a:rPr>
                          <m:t>𝒊</m:t>
                        </m:r>
                      </m:sub>
                    </m:sSub>
                  </m:oMath>
                </a14:m>
                <a:r>
                  <a:rPr lang="en-US" altLang="ja-JP" dirty="0"/>
                  <a:t>form </a:t>
                </a:r>
                <a14:m>
                  <m:oMath xmlns:m="http://schemas.openxmlformats.org/officeDocument/2006/math">
                    <m:sSub>
                      <m:sSubPr>
                        <m:ctrlPr>
                          <a:rPr lang="en-US" altLang="ja-JP" i="1">
                            <a:latin typeface="Cambria Math" panose="02040503050406030204" pitchFamily="18" charset="0"/>
                          </a:rPr>
                        </m:ctrlPr>
                      </m:sSubPr>
                      <m:e>
                        <m:r>
                          <a:rPr lang="en-US" altLang="ja-JP" b="0" i="1">
                            <a:latin typeface="Cambria Math" panose="02040503050406030204" pitchFamily="18" charset="0"/>
                          </a:rPr>
                          <m:t>  </m:t>
                        </m:r>
                        <m:r>
                          <a:rPr lang="en-US" altLang="ja-JP" i="1">
                            <a:latin typeface="Cambria Math" panose="02040503050406030204" pitchFamily="18" charset="0"/>
                          </a:rPr>
                          <m:t>𝐽</m:t>
                        </m:r>
                      </m:e>
                      <m:sub>
                        <m:r>
                          <a:rPr lang="en-US" altLang="ja-JP" b="1" i="1" smtClean="0">
                            <a:latin typeface="Cambria Math" panose="02040503050406030204" pitchFamily="18" charset="0"/>
                          </a:rPr>
                          <m:t>𝒗</m:t>
                        </m:r>
                      </m:sub>
                    </m:sSub>
                  </m:oMath>
                </a14:m>
                <a:r>
                  <a:rPr lang="en-US" altLang="ja-JP" dirty="0"/>
                  <a:t> , </a:t>
                </a:r>
                <a14:m>
                  <m:oMath xmlns:m="http://schemas.openxmlformats.org/officeDocument/2006/math">
                    <m:r>
                      <a:rPr lang="en-US" altLang="ja-JP" i="1">
                        <a:latin typeface="Cambria Math" panose="02040503050406030204" pitchFamily="18" charset="0"/>
                        <a:ea typeface="Cambria Math" panose="02040503050406030204" pitchFamily="18" charset="0"/>
                      </a:rPr>
                      <m:t>𝜋</m:t>
                    </m:r>
                  </m:oMath>
                </a14:m>
                <a:r>
                  <a:rPr lang="en-US" altLang="ja-JP" dirty="0"/>
                  <a:t> and </a:t>
                </a:r>
                <a14:m>
                  <m:oMath xmlns:m="http://schemas.openxmlformats.org/officeDocument/2006/math">
                    <m:r>
                      <a:rPr lang="en-US" altLang="ja-JP" i="1">
                        <a:solidFill>
                          <a:srgbClr val="000000"/>
                        </a:solidFill>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i="1">
                            <a:latin typeface="Cambria Math" panose="02040503050406030204" pitchFamily="18" charset="0"/>
                            <a:ea typeface="Cambria Math" panose="02040503050406030204" pitchFamily="18" charset="0"/>
                          </a:rPr>
                        </m:ctrlPr>
                      </m:sSubPr>
                      <m:e>
                        <m:r>
                          <a:rPr lang="en-US" altLang="ja-JP" i="1">
                            <a:solidFill>
                              <a:srgbClr val="000000"/>
                            </a:solidFill>
                            <a:latin typeface="Cambria Math" panose="02040503050406030204" pitchFamily="18" charset="0"/>
                            <a:ea typeface="ＭＳ 明朝" panose="02020609040205080304" pitchFamily="17" charset="-128"/>
                            <a:cs typeface="Times New Roman" panose="02020603050405020304" pitchFamily="18" charset="0"/>
                          </a:rPr>
                          <m:t>𝑃</m:t>
                        </m:r>
                      </m:e>
                      <m:sub>
                        <m:r>
                          <m:rPr>
                            <m:sty m:val="p"/>
                          </m:rPr>
                          <a:rPr lang="en-US" altLang="ja-JP">
                            <a:solidFill>
                              <a:srgbClr val="000000"/>
                            </a:solidFill>
                            <a:latin typeface="Cambria Math" panose="02040503050406030204" pitchFamily="18" charset="0"/>
                            <a:ea typeface="ＭＳ 明朝" panose="02020609040205080304" pitchFamily="17" charset="-128"/>
                            <a:cs typeface="Times New Roman" panose="02020603050405020304" pitchFamily="18" charset="0"/>
                          </a:rPr>
                          <m:t>trans</m:t>
                        </m:r>
                        <m:r>
                          <a:rPr lang="en-US" altLang="ja-JP" i="1">
                            <a:solidFill>
                              <a:srgbClr val="000000"/>
                            </a:solidFill>
                            <a:latin typeface="Cambria Math" panose="02040503050406030204" pitchFamily="18" charset="0"/>
                            <a:ea typeface="ＭＳ 明朝" panose="02020609040205080304" pitchFamily="17" charset="-128"/>
                            <a:cs typeface="Times New Roman" panose="02020603050405020304" pitchFamily="18" charset="0"/>
                          </a:rPr>
                          <m:t>, </m:t>
                        </m:r>
                        <m:r>
                          <a:rPr lang="en-US" altLang="ja-JP" i="1">
                            <a:solidFill>
                              <a:srgbClr val="000000"/>
                            </a:solidFill>
                            <a:latin typeface="Cambria Math" panose="02040503050406030204" pitchFamily="18" charset="0"/>
                            <a:ea typeface="ＭＳ 明朝" panose="02020609040205080304" pitchFamily="17" charset="-128"/>
                            <a:cs typeface="Times New Roman" panose="02020603050405020304" pitchFamily="18" charset="0"/>
                          </a:rPr>
                          <m:t>𝑖</m:t>
                        </m:r>
                      </m:sub>
                    </m:sSub>
                  </m:oMath>
                </a14:m>
                <a:endParaRPr lang="en-US" altLang="ja-JP" dirty="0"/>
              </a:p>
              <a:p>
                <a:pPr lvl="1"/>
                <a14:m>
                  <m:oMath xmlns:m="http://schemas.openxmlformats.org/officeDocument/2006/math">
                    <m:sSub>
                      <m:sSubPr>
                        <m:ctrlPr>
                          <a:rPr lang="ja-JP" altLang="ja-JP" i="1" smtClean="0">
                            <a:effectLst/>
                            <a:latin typeface="Cambria Math" panose="02040503050406030204" pitchFamily="18" charset="0"/>
                            <a:ea typeface="Cambria Math" panose="02040503050406030204" pitchFamily="18" charset="0"/>
                          </a:rPr>
                        </m:ctrlPr>
                      </m:sSubPr>
                      <m:e>
                        <m:sSub>
                          <m:sSubPr>
                            <m:ctrlPr>
                              <a:rPr lang="ja-JP" altLang="ja-JP" i="1">
                                <a:effectLst/>
                                <a:latin typeface="Cambria Math" panose="02040503050406030204" pitchFamily="18" charset="0"/>
                                <a:ea typeface="Cambria Math" panose="02040503050406030204" pitchFamily="18" charset="0"/>
                              </a:rPr>
                            </m:ctrlPr>
                          </m:sSubPr>
                          <m:e>
                            <m:r>
                              <a:rPr lang="en-US" altLang="ja-JP" sz="20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𝐽</m:t>
                            </m:r>
                          </m:e>
                          <m:sub>
                            <m:r>
                              <a:rPr lang="en-US" altLang="ja-JP" sz="20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𝑣</m:t>
                            </m:r>
                          </m:sub>
                        </m:sSub>
                      </m:e>
                      <m:sub>
                        <m:r>
                          <a:rPr lang="en-US" altLang="ja-JP" sz="2000" b="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𝑠𝑜𝑙𝑣</m:t>
                        </m:r>
                      </m:sub>
                    </m:sSub>
                    <m:r>
                      <a:rPr lang="en-US" altLang="ja-JP" sz="2000" b="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en-US" altLang="ja-JP" sz="2000" b="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ctrlPr>
                      </m:sSubPr>
                      <m:e>
                        <m:r>
                          <a:rPr lang="en-US" altLang="ja-JP" sz="2000" b="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𝐾</m:t>
                        </m:r>
                      </m:e>
                      <m:sub>
                        <m:r>
                          <a:rPr lang="en-US" altLang="ja-JP" sz="2000" b="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𝑤</m:t>
                        </m:r>
                      </m:sub>
                    </m:sSub>
                    <m:r>
                      <a:rPr lang="en-US" altLang="ja-JP" sz="2000" b="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𝑃</m:t>
                        </m:r>
                      </m:e>
                      <m:sub>
                        <m:r>
                          <a:rPr lang="en-US" altLang="ja-JP" b="0" i="1" smtClean="0">
                            <a:latin typeface="Cambria Math" panose="02040503050406030204" pitchFamily="18" charset="0"/>
                            <a:ea typeface="Cambria Math" panose="02040503050406030204" pitchFamily="18" charset="0"/>
                          </a:rPr>
                          <m:t>𝑡𝑟𝑎𝑛</m:t>
                        </m:r>
                        <m:sSub>
                          <m:sSubPr>
                            <m:ctrlPr>
                              <a:rPr lang="en-US" altLang="ja-JP" b="0"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𝑠</m:t>
                            </m:r>
                          </m:e>
                          <m:sub>
                            <m:r>
                              <a:rPr lang="en-US" altLang="ja-JP" b="0" i="1" smtClean="0">
                                <a:latin typeface="Cambria Math" panose="02040503050406030204" pitchFamily="18" charset="0"/>
                                <a:ea typeface="Cambria Math" panose="02040503050406030204" pitchFamily="18" charset="0"/>
                              </a:rPr>
                              <m:t>𝑖</m:t>
                            </m:r>
                          </m:sub>
                        </m:sSub>
                      </m:sub>
                    </m:sSub>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  </m:t>
                        </m:r>
                        <m:r>
                          <a:rPr lang="en-US" altLang="ja-JP" i="1">
                            <a:latin typeface="Cambria Math" panose="02040503050406030204" pitchFamily="18" charset="0"/>
                          </a:rPr>
                          <m:t>𝐽</m:t>
                        </m:r>
                      </m:e>
                      <m:sub>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𝑠𝑎𝑙</m:t>
                            </m:r>
                            <m:sSub>
                              <m:sSubPr>
                                <m:ctrlPr>
                                  <a:rPr lang="en-US" altLang="ja-JP" i="1">
                                    <a:latin typeface="Cambria Math" panose="02040503050406030204" pitchFamily="18" charset="0"/>
                                  </a:rPr>
                                </m:ctrlPr>
                              </m:sSubPr>
                              <m:e>
                                <m:r>
                                  <a:rPr lang="en-US" altLang="ja-JP" i="1">
                                    <a:latin typeface="Cambria Math" panose="02040503050406030204" pitchFamily="18" charset="0"/>
                                  </a:rPr>
                                  <m:t>𝑡</m:t>
                                </m:r>
                              </m:e>
                              <m:sub>
                                <m:r>
                                  <a:rPr lang="en-US" altLang="ja-JP" i="1">
                                    <a:latin typeface="Cambria Math" panose="02040503050406030204" pitchFamily="18" charset="0"/>
                                  </a:rPr>
                                  <m:t>𝑖</m:t>
                                </m:r>
                              </m:sub>
                            </m:sSub>
                          </m:sub>
                        </m:sSub>
                      </m:sub>
                    </m:sSub>
                    <m:r>
                      <a:rPr lang="en-US" altLang="ja-JP" i="1">
                        <a:latin typeface="Cambria Math" panose="02040503050406030204" pitchFamily="18" charset="0"/>
                      </a:rPr>
                      <m:t>=</m:t>
                    </m:r>
                    <m:r>
                      <a:rPr lang="en-US" altLang="ja-JP" i="1">
                        <a:latin typeface="Cambria Math" panose="02040503050406030204" pitchFamily="18" charset="0"/>
                      </a:rPr>
                      <m:t>𝑐𝑜𝑒𝑓</m:t>
                    </m:r>
                    <m:r>
                      <a:rPr lang="en-US" altLang="ja-JP" i="1">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𝑃𝑒𝑟𝑚</m:t>
                        </m:r>
                        <m:r>
                          <a:rPr lang="en-US" altLang="ja-JP" i="1">
                            <a:latin typeface="Cambria Math" panose="02040503050406030204" pitchFamily="18" charset="0"/>
                          </a:rPr>
                          <m:t> </m:t>
                        </m:r>
                        <m:r>
                          <a:rPr lang="en-US" altLang="ja-JP" i="1">
                            <a:latin typeface="Cambria Math" panose="02040503050406030204" pitchFamily="18" charset="0"/>
                          </a:rPr>
                          <m:t>𝐹𝑙𝑜𝑤</m:t>
                        </m:r>
                        <m:r>
                          <a:rPr lang="en-US" altLang="ja-JP" i="1">
                            <a:latin typeface="Cambria Math" panose="02040503050406030204" pitchFamily="18" charset="0"/>
                          </a:rPr>
                          <m:t> </m:t>
                        </m:r>
                        <m:r>
                          <a:rPr lang="en-US" altLang="ja-JP" i="1">
                            <a:latin typeface="Cambria Math" panose="02040503050406030204" pitchFamily="18" charset="0"/>
                          </a:rPr>
                          <m:t>𝑅𝑎𝑡</m:t>
                        </m:r>
                        <m:sSub>
                          <m:sSubPr>
                            <m:ctrlPr>
                              <a:rPr lang="en-US" altLang="ja-JP" i="1">
                                <a:latin typeface="Cambria Math" panose="02040503050406030204" pitchFamily="18" charset="0"/>
                              </a:rPr>
                            </m:ctrlPr>
                          </m:sSubPr>
                          <m:e>
                            <m:r>
                              <a:rPr lang="en-US" altLang="ja-JP" i="1">
                                <a:latin typeface="Cambria Math" panose="02040503050406030204" pitchFamily="18" charset="0"/>
                              </a:rPr>
                              <m:t>𝑒</m:t>
                            </m:r>
                          </m:e>
                          <m:sub>
                            <m:r>
                              <a:rPr lang="en-US" altLang="ja-JP" i="1">
                                <a:latin typeface="Cambria Math" panose="02040503050406030204" pitchFamily="18" charset="0"/>
                              </a:rPr>
                              <m:t>𝑖</m:t>
                            </m:r>
                          </m:sub>
                        </m:sSub>
                      </m:num>
                      <m:den>
                        <m:r>
                          <a:rPr lang="en-US" altLang="ja-JP" i="1">
                            <a:latin typeface="Cambria Math" panose="02040503050406030204" pitchFamily="18" charset="0"/>
                          </a:rPr>
                          <m:t>𝐴𝑐𝑡𝑖𝑣𝑒</m:t>
                        </m:r>
                        <m:r>
                          <a:rPr lang="en-US" altLang="ja-JP" i="1">
                            <a:latin typeface="Cambria Math" panose="02040503050406030204" pitchFamily="18" charset="0"/>
                          </a:rPr>
                          <m:t> </m:t>
                        </m:r>
                        <m:r>
                          <a:rPr lang="en-US" altLang="ja-JP" i="1">
                            <a:latin typeface="Cambria Math" panose="02040503050406030204" pitchFamily="18" charset="0"/>
                          </a:rPr>
                          <m:t>𝐴𝑟𝑒𝑎</m:t>
                        </m:r>
                      </m:den>
                    </m:f>
                  </m:oMath>
                </a14:m>
                <a:endParaRPr lang="en-US" altLang="ja-JP" i="1" dirty="0">
                  <a:effectLst/>
                  <a:latin typeface="Cambria Math" panose="02040503050406030204" pitchFamily="18" charset="0"/>
                  <a:ea typeface="Cambria Math" panose="02040503050406030204" pitchFamily="18" charset="0"/>
                </a:endParaRPr>
              </a:p>
              <a:p>
                <a:pPr lvl="1"/>
                <a14:m>
                  <m:oMath xmlns:m="http://schemas.openxmlformats.org/officeDocument/2006/math">
                    <m:sSub>
                      <m:sSubPr>
                        <m:ctrlPr>
                          <a:rPr lang="ja-JP" altLang="ja-JP" i="1" smtClean="0">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𝑘</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sub>
                    </m:s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f>
                      <m:fPr>
                        <m:ctrlPr>
                          <a:rPr lang="ja-JP" altLang="ja-JP" i="1">
                            <a:effectLst/>
                            <a:latin typeface="Cambria Math" panose="02040503050406030204" pitchFamily="18" charset="0"/>
                            <a:ea typeface="Cambria Math" panose="02040503050406030204" pitchFamily="18" charset="0"/>
                          </a:rPr>
                        </m:ctrlPr>
                      </m:fPr>
                      <m:num>
                        <m:sSub>
                          <m:sSubPr>
                            <m:ctrlPr>
                              <a:rPr lang="ja-JP" altLang="ja-JP" i="1">
                                <a:effectLst/>
                                <a:latin typeface="Cambria Math" panose="02040503050406030204" pitchFamily="18" charset="0"/>
                                <a:ea typeface="Cambria Math" panose="02040503050406030204" pitchFamily="18" charset="0"/>
                              </a:rPr>
                            </m:ctrlPr>
                          </m:sSubPr>
                          <m:e>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𝐽</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𝑣</m:t>
                                </m:r>
                              </m:sub>
                            </m:sSub>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𝑠𝑎𝑙</m:t>
                            </m:r>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𝑡</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sub>
                            </m:sSub>
                          </m:sub>
                        </m:sSub>
                      </m:num>
                      <m:den>
                        <m:func>
                          <m:funcPr>
                            <m:ctrlPr>
                              <a:rPr lang="ja-JP" altLang="ja-JP" i="1">
                                <a:effectLst/>
                                <a:latin typeface="Cambria Math" panose="02040503050406030204" pitchFamily="18" charset="0"/>
                                <a:ea typeface="Cambria Math" panose="02040503050406030204" pitchFamily="18" charset="0"/>
                              </a:rPr>
                            </m:ctrlPr>
                          </m:funcPr>
                          <m:fName>
                            <m:r>
                              <m:rPr>
                                <m:sty m:val="p"/>
                              </m:rPr>
                              <a:rPr lang="en-US" altLang="ja-JP" sz="180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ln</m:t>
                            </m:r>
                          </m:fName>
                          <m:e>
                            <m:d>
                              <m:dPr>
                                <m:ctrlPr>
                                  <a:rPr lang="ja-JP" altLang="ja-JP" i="1">
                                    <a:effectLst/>
                                    <a:latin typeface="Cambria Math" panose="02040503050406030204" pitchFamily="18" charset="0"/>
                                    <a:ea typeface="Cambria Math" panose="02040503050406030204" pitchFamily="18" charset="0"/>
                                  </a:rPr>
                                </m:ctrlPr>
                              </m:dPr>
                              <m:e>
                                <m:f>
                                  <m:fPr>
                                    <m:ctrlPr>
                                      <a:rPr lang="ja-JP" altLang="ja-JP" i="1">
                                        <a:effectLst/>
                                        <a:latin typeface="Cambria Math" panose="02040503050406030204" pitchFamily="18" charset="0"/>
                                        <a:ea typeface="Cambria Math" panose="02040503050406030204" pitchFamily="18" charset="0"/>
                                      </a:rPr>
                                    </m:ctrlPr>
                                  </m:fPr>
                                  <m:num>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𝑃</m:t>
                                        </m:r>
                                      </m:e>
                                      <m:sub>
                                        <m:r>
                                          <m:rPr>
                                            <m:sty m:val="p"/>
                                          </m:rPr>
                                          <a:rPr lang="en-US" altLang="ja-JP" sz="180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trans</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 </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sub>
                                    </m:sSub>
                                  </m:num>
                                  <m:den>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𝜋</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m:rPr>
                                            <m:sty m:val="p"/>
                                          </m:rPr>
                                          <a:rPr lang="en-US" altLang="ja-JP" sz="180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brine</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sub>
                                    </m:s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𝜋</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m:rPr>
                                            <m:sty m:val="p"/>
                                          </m:rPr>
                                          <a:rPr lang="en-US" altLang="ja-JP" sz="180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perm</m:t>
                                        </m:r>
                                      </m:sub>
                                    </m:sSub>
                                  </m:den>
                                </m:f>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d>
                                  <m:dPr>
                                    <m:ctrlPr>
                                      <a:rPr lang="ja-JP" altLang="ja-JP" i="1">
                                        <a:effectLst/>
                                        <a:latin typeface="Cambria Math" panose="02040503050406030204" pitchFamily="18" charset="0"/>
                                        <a:ea typeface="Cambria Math" panose="02040503050406030204" pitchFamily="18" charset="0"/>
                                      </a:rPr>
                                    </m:ctrlPr>
                                  </m:d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1−</m:t>
                                    </m:r>
                                    <m:f>
                                      <m:fPr>
                                        <m:ctrlPr>
                                          <a:rPr lang="ja-JP" altLang="ja-JP" i="1">
                                            <a:effectLst/>
                                            <a:latin typeface="Cambria Math" panose="02040503050406030204" pitchFamily="18" charset="0"/>
                                            <a:ea typeface="Cambria Math" panose="02040503050406030204" pitchFamily="18" charset="0"/>
                                          </a:rPr>
                                        </m:ctrlPr>
                                      </m:fPr>
                                      <m:num>
                                        <m:sSub>
                                          <m:sSubPr>
                                            <m:ctrlPr>
                                              <a:rPr lang="ja-JP" altLang="ja-JP" i="1">
                                                <a:effectLst/>
                                                <a:latin typeface="Cambria Math" panose="02040503050406030204" pitchFamily="18" charset="0"/>
                                                <a:ea typeface="Cambria Math" panose="02040503050406030204" pitchFamily="18" charset="0"/>
                                              </a:rPr>
                                            </m:ctrlPr>
                                          </m:sSubPr>
                                          <m:e>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𝐽</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𝑣</m:t>
                                                </m:r>
                                              </m:sub>
                                            </m:sSub>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𝑠𝑎𝑙</m:t>
                                            </m:r>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𝑡</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sub>
                                            </m:sSub>
                                          </m:sub>
                                        </m:sSub>
                                      </m:num>
                                      <m:den>
                                        <m:sSub>
                                          <m:sSubPr>
                                            <m:ctrlPr>
                                              <a:rPr lang="ja-JP" altLang="ja-JP" i="1">
                                                <a:effectLst/>
                                                <a:latin typeface="Cambria Math" panose="02040503050406030204" pitchFamily="18" charset="0"/>
                                                <a:ea typeface="Cambria Math" panose="02040503050406030204" pitchFamily="18" charset="0"/>
                                              </a:rPr>
                                            </m:ctrlPr>
                                          </m:sSubPr>
                                          <m:e>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𝐽</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𝑣</m:t>
                                                </m:r>
                                              </m:sub>
                                            </m:sSub>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𝑠𝑜𝑙</m:t>
                                            </m:r>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𝑣</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sub>
                                            </m:sSub>
                                          </m:sub>
                                        </m:sSub>
                                      </m:den>
                                    </m:f>
                                  </m:e>
                                </m:d>
                              </m:e>
                            </m:d>
                          </m:e>
                        </m:func>
                      </m:den>
                    </m:f>
                  </m:oMath>
                </a14:m>
                <a:endParaRPr kumimoji="1" lang="en-US" altLang="ja-JP" dirty="0"/>
              </a:p>
              <a:p>
                <a:pPr lvl="1"/>
                <a:endParaRPr kumimoji="1" lang="en-US" altLang="ja-JP" dirty="0"/>
              </a:p>
              <a:p>
                <a:pPr lvl="1"/>
                <a:endParaRPr lang="en-US" altLang="ja-JP" dirty="0"/>
              </a:p>
              <a:p>
                <a:pPr lvl="1"/>
                <a:endParaRPr kumimoji="1" lang="ja-JP" altLang="en-US" dirty="0"/>
              </a:p>
            </p:txBody>
          </p:sp>
        </mc:Choice>
        <mc:Fallback xmlns="">
          <p:sp>
            <p:nvSpPr>
              <p:cNvPr id="4" name="テキスト プレースホルダー 3">
                <a:extLst>
                  <a:ext uri="{FF2B5EF4-FFF2-40B4-BE49-F238E27FC236}">
                    <a16:creationId xmlns:a16="http://schemas.microsoft.com/office/drawing/2014/main" id="{9C971660-84E8-896A-7F24-1BF2E007F7C1}"/>
                  </a:ext>
                </a:extLst>
              </p:cNvPr>
              <p:cNvSpPr>
                <a:spLocks noGrp="1" noRot="1" noChangeAspect="1" noMove="1" noResize="1" noEditPoints="1" noAdjustHandles="1" noChangeArrowheads="1" noChangeShapeType="1" noTextEdit="1"/>
              </p:cNvSpPr>
              <p:nvPr>
                <p:ph type="body" sz="quarter" idx="11"/>
              </p:nvPr>
            </p:nvSpPr>
            <p:spPr>
              <a:blipFill>
                <a:blip r:embed="rId2"/>
                <a:stretch>
                  <a:fillRect l="-753" t="-1589" b="-145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34693AC3-F071-ACCD-CCB3-093CA34A5C41}"/>
                  </a:ext>
                </a:extLst>
              </p:cNvPr>
              <p:cNvSpPr txBox="1"/>
              <p:nvPr/>
            </p:nvSpPr>
            <p:spPr>
              <a:xfrm>
                <a:off x="7342530" y="3803670"/>
                <a:ext cx="4574650" cy="923330"/>
              </a:xfrm>
              <a:prstGeom prst="rect">
                <a:avLst/>
              </a:prstGeom>
              <a:solidFill>
                <a:schemeClr val="bg1"/>
              </a:solidFill>
              <a:ln>
                <a:solidFill>
                  <a:schemeClr val="tx1"/>
                </a:solidFill>
              </a:ln>
            </p:spPr>
            <p:txBody>
              <a:bodyPr wrap="none" rtlCol="0">
                <a:spAutoFit/>
              </a:bodyPr>
              <a:lstStyle/>
              <a:p>
                <a:pPr marL="285750" indent="-285750">
                  <a:buFont typeface="Arial" panose="020B0604020202020204" pitchFamily="34" charset="0"/>
                  <a:buChar char="•"/>
                </a:pPr>
                <a14:m>
                  <m:oMath xmlns:m="http://schemas.openxmlformats.org/officeDocument/2006/math">
                    <m:r>
                      <a:rPr lang="en-US" altLang="ja-JP" b="0" i="1" smtClean="0">
                        <a:latin typeface="Cambria Math" panose="02040503050406030204" pitchFamily="18" charset="0"/>
                      </a:rPr>
                      <m:t>𝑐𝑜𝑒𝑓</m:t>
                    </m:r>
                  </m:oMath>
                </a14:m>
                <a:r>
                  <a:rPr kumimoji="1" lang="ja-JP" altLang="en-US" dirty="0">
                    <a:latin typeface="Times New Roman" panose="02020603050405020304" pitchFamily="18" charset="0"/>
                    <a:cs typeface="Times New Roman" panose="02020603050405020304" pitchFamily="18" charset="0"/>
                  </a:rPr>
                  <a:t> </a:t>
                </a:r>
                <a:r>
                  <a:rPr kumimoji="1" lang="en-US" altLang="ja-JP" dirty="0">
                    <a:latin typeface="Times New Roman" panose="02020603050405020304" pitchFamily="18" charset="0"/>
                    <a:cs typeface="Times New Roman" panose="02020603050405020304" pitchFamily="18" charset="0"/>
                  </a:rPr>
                  <a:t>means unit transformation coefficient</a:t>
                </a:r>
              </a:p>
              <a:p>
                <a:pPr marL="285750" indent="-285750">
                  <a:buFont typeface="Arial" panose="020B0604020202020204" pitchFamily="34" charset="0"/>
                  <a:buChar char="•"/>
                </a:pPr>
                <a14:m>
                  <m:oMath xmlns:m="http://schemas.openxmlformats.org/officeDocument/2006/math">
                    <m:r>
                      <a:rPr lang="en-US" altLang="ja-JP" sz="180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800" i="1" smtClean="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𝑗</m:t>
                    </m:r>
                  </m:oMath>
                </a14:m>
                <a:r>
                  <a:rPr lang="en-US" altLang="ja-JP" sz="18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 denotes RO stage number, locations</a:t>
                </a:r>
                <a:br>
                  <a:rPr lang="en-US" altLang="ja-JP" sz="18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br>
                <a:r>
                  <a:rPr lang="en-US" altLang="ja-JP" sz="18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 (feed, membrane surface, permeate, brine)</a:t>
                </a:r>
                <a:endParaRPr lang="ja-JP" altLang="en-US" dirty="0">
                  <a:latin typeface="Times New Roman" panose="02020603050405020304" pitchFamily="18" charset="0"/>
                  <a:cs typeface="Times New Roman" panose="02020603050405020304" pitchFamily="18" charset="0"/>
                </a:endParaRPr>
              </a:p>
            </p:txBody>
          </p:sp>
        </mc:Choice>
        <mc:Fallback xmlns="">
          <p:sp>
            <p:nvSpPr>
              <p:cNvPr id="12" name="テキスト ボックス 11">
                <a:extLst>
                  <a:ext uri="{FF2B5EF4-FFF2-40B4-BE49-F238E27FC236}">
                    <a16:creationId xmlns:a16="http://schemas.microsoft.com/office/drawing/2014/main" id="{34693AC3-F071-ACCD-CCB3-093CA34A5C41}"/>
                  </a:ext>
                </a:extLst>
              </p:cNvPr>
              <p:cNvSpPr txBox="1">
                <a:spLocks noRot="1" noChangeAspect="1" noMove="1" noResize="1" noEditPoints="1" noAdjustHandles="1" noChangeArrowheads="1" noChangeShapeType="1" noTextEdit="1"/>
              </p:cNvSpPr>
              <p:nvPr/>
            </p:nvSpPr>
            <p:spPr>
              <a:xfrm>
                <a:off x="7342530" y="3803670"/>
                <a:ext cx="4574650" cy="923330"/>
              </a:xfrm>
              <a:prstGeom prst="rect">
                <a:avLst/>
              </a:prstGeom>
              <a:blipFill>
                <a:blip r:embed="rId4"/>
                <a:stretch>
                  <a:fillRect l="-664" t="-3268" b="-9150"/>
                </a:stretch>
              </a:blipFill>
              <a:ln>
                <a:solidFill>
                  <a:schemeClr val="tx1"/>
                </a:solidFill>
              </a:ln>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B0886AFA-E688-DD59-D198-06D9EA02A854}"/>
              </a:ext>
            </a:extLst>
          </p:cNvPr>
          <p:cNvPicPr>
            <a:picLocks noChangeAspect="1"/>
          </p:cNvPicPr>
          <p:nvPr/>
        </p:nvPicPr>
        <p:blipFill>
          <a:blip r:embed="rId5"/>
          <a:stretch>
            <a:fillRect/>
          </a:stretch>
        </p:blipFill>
        <p:spPr>
          <a:xfrm>
            <a:off x="10260106" y="0"/>
            <a:ext cx="1931894" cy="2940331"/>
          </a:xfrm>
          <a:prstGeom prst="rect">
            <a:avLst/>
          </a:prstGeom>
        </p:spPr>
      </p:pic>
      <p:sp>
        <p:nvSpPr>
          <p:cNvPr id="6" name="テキスト ボックス 5">
            <a:extLst>
              <a:ext uri="{FF2B5EF4-FFF2-40B4-BE49-F238E27FC236}">
                <a16:creationId xmlns:a16="http://schemas.microsoft.com/office/drawing/2014/main" id="{58FA76B3-F1A0-24DA-3EC2-354ED1C8BA97}"/>
              </a:ext>
            </a:extLst>
          </p:cNvPr>
          <p:cNvSpPr txBox="1"/>
          <p:nvPr/>
        </p:nvSpPr>
        <p:spPr>
          <a:xfrm>
            <a:off x="571984" y="-20412"/>
            <a:ext cx="6057416" cy="338554"/>
          </a:xfrm>
          <a:prstGeom prst="rect">
            <a:avLst/>
          </a:prstGeom>
          <a:noFill/>
        </p:spPr>
        <p:txBody>
          <a:bodyPr wrap="square" rtlCol="0">
            <a:spAutoFit/>
          </a:bodyPr>
          <a:lstStyle/>
          <a:p>
            <a:r>
              <a:rPr lang="en-US" altLang="ja-JP" sz="1600" b="1" dirty="0">
                <a:solidFill>
                  <a:schemeClr val="bg1"/>
                </a:solidFill>
              </a:rPr>
              <a:t>4. RO</a:t>
            </a:r>
            <a:r>
              <a:rPr lang="ja-JP" altLang="en-US" sz="1600" b="1" dirty="0">
                <a:solidFill>
                  <a:schemeClr val="bg1"/>
                </a:solidFill>
              </a:rPr>
              <a:t> </a:t>
            </a:r>
            <a:r>
              <a:rPr lang="en-US" altLang="ja-JP" sz="1600" b="1" dirty="0">
                <a:solidFill>
                  <a:schemeClr val="bg1"/>
                </a:solidFill>
              </a:rPr>
              <a:t>Membrane Scaling Modeling</a:t>
            </a:r>
            <a:endParaRPr kumimoji="1" lang="ja-JP" altLang="en-US" sz="1600" b="1" dirty="0">
              <a:solidFill>
                <a:schemeClr val="bg1"/>
              </a:solidFill>
            </a:endParaRPr>
          </a:p>
        </p:txBody>
      </p:sp>
    </p:spTree>
    <p:extLst>
      <p:ext uri="{BB962C8B-B14F-4D97-AF65-F5344CB8AC3E}">
        <p14:creationId xmlns:p14="http://schemas.microsoft.com/office/powerpoint/2010/main" val="27552255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63E118-ED97-048F-C848-27BB7E259409}"/>
              </a:ext>
            </a:extLst>
          </p:cNvPr>
          <p:cNvSpPr>
            <a:spLocks noGrp="1"/>
          </p:cNvSpPr>
          <p:nvPr>
            <p:ph type="title"/>
          </p:nvPr>
        </p:nvSpPr>
        <p:spPr>
          <a:xfrm>
            <a:off x="517055" y="239222"/>
            <a:ext cx="11400125" cy="518094"/>
          </a:xfrm>
        </p:spPr>
        <p:txBody>
          <a:bodyPr/>
          <a:lstStyle/>
          <a:p>
            <a:r>
              <a:rPr lang="en-US" altLang="ja-JP" dirty="0"/>
              <a:t>Calculation Methods : Concentration Polarization</a:t>
            </a:r>
            <a:endParaRPr kumimoji="1" lang="ja-JP" altLang="en-US" dirty="0"/>
          </a:p>
        </p:txBody>
      </p:sp>
      <p:sp>
        <p:nvSpPr>
          <p:cNvPr id="3" name="スライド番号プレースホルダー 2">
            <a:extLst>
              <a:ext uri="{FF2B5EF4-FFF2-40B4-BE49-F238E27FC236}">
                <a16:creationId xmlns:a16="http://schemas.microsoft.com/office/drawing/2014/main" id="{DD8191A7-B7AC-BDC0-1771-7EF7AAEC6207}"/>
              </a:ext>
            </a:extLst>
          </p:cNvPr>
          <p:cNvSpPr>
            <a:spLocks noGrp="1"/>
          </p:cNvSpPr>
          <p:nvPr>
            <p:ph type="sldNum" sz="quarter" idx="10"/>
          </p:nvPr>
        </p:nvSpPr>
        <p:spPr/>
        <p:txBody>
          <a:bodyPr/>
          <a:lstStyle/>
          <a:p>
            <a:fld id="{584EAAFE-CFE5-40AD-8E95-5BFF290DC5CF}" type="slidenum">
              <a:rPr kumimoji="1" lang="ja-JP" altLang="en-US" smtClean="0"/>
              <a:pPr/>
              <a:t>41</a:t>
            </a:fld>
            <a:endParaRPr kumimoji="1" lang="ja-JP" altLang="en-US"/>
          </a:p>
        </p:txBody>
      </p:sp>
      <mc:AlternateContent xmlns:mc="http://schemas.openxmlformats.org/markup-compatibility/2006" xmlns:a14="http://schemas.microsoft.com/office/drawing/2010/main">
        <mc:Choice Requires="a14">
          <p:sp>
            <p:nvSpPr>
              <p:cNvPr id="4" name="テキスト プレースホルダー 3">
                <a:extLst>
                  <a:ext uri="{FF2B5EF4-FFF2-40B4-BE49-F238E27FC236}">
                    <a16:creationId xmlns:a16="http://schemas.microsoft.com/office/drawing/2014/main" id="{9C971660-84E8-896A-7F24-1BF2E007F7C1}"/>
                  </a:ext>
                </a:extLst>
              </p:cNvPr>
              <p:cNvSpPr>
                <a:spLocks noGrp="1"/>
              </p:cNvSpPr>
              <p:nvPr>
                <p:ph type="body" sz="quarter" idx="11"/>
              </p:nvPr>
            </p:nvSpPr>
            <p:spPr/>
            <p:txBody>
              <a:bodyPr/>
              <a:lstStyle/>
              <a:p>
                <a:r>
                  <a:rPr lang="en-US" altLang="ja-JP" dirty="0"/>
                  <a:t>Step4 : Calc concentration on membrane surface</a:t>
                </a:r>
              </a:p>
              <a:p>
                <a:pPr lvl="1"/>
                <a14:m>
                  <m:oMath xmlns:m="http://schemas.openxmlformats.org/officeDocument/2006/math">
                    <m:sSub>
                      <m:sSubPr>
                        <m:ctrlPr>
                          <a:rPr lang="ja-JP" altLang="ja-JP" i="1" smtClean="0">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𝐶</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m:rPr>
                            <m:sty m:val="p"/>
                          </m:rPr>
                          <a:rPr lang="en-US" altLang="ja-JP" sz="180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memb</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𝑚</m:t>
                        </m:r>
                      </m:sub>
                    </m:s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d>
                      <m:dPr>
                        <m:ctrlPr>
                          <a:rPr lang="ja-JP" altLang="ja-JP" i="1">
                            <a:effectLst/>
                            <a:latin typeface="Cambria Math" panose="02040503050406030204" pitchFamily="18" charset="0"/>
                            <a:ea typeface="Cambria Math" panose="02040503050406030204" pitchFamily="18" charset="0"/>
                          </a:rPr>
                        </m:ctrlPr>
                      </m:dPr>
                      <m:e>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𝐶</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m:rPr>
                                <m:sty m:val="p"/>
                              </m:rPr>
                              <a:rPr lang="en-US" altLang="ja-JP" sz="180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brine</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𝑚</m:t>
                            </m:r>
                          </m:sub>
                        </m:s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𝐶</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m:rPr>
                                <m:sty m:val="p"/>
                              </m:rPr>
                              <a:rPr lang="en-US" altLang="ja-JP" sz="180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perm</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𝑚</m:t>
                            </m:r>
                          </m:sub>
                        </m:sSub>
                      </m:e>
                    </m:d>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sSup>
                      <m:sSupPr>
                        <m:ctrlPr>
                          <a:rPr lang="ja-JP" altLang="ja-JP" i="1">
                            <a:effectLst/>
                            <a:latin typeface="Cambria Math" panose="02040503050406030204" pitchFamily="18" charset="0"/>
                            <a:ea typeface="Cambria Math" panose="02040503050406030204" pitchFamily="18" charset="0"/>
                          </a:rPr>
                        </m:ctrlPr>
                      </m:sSup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𝑒</m:t>
                        </m:r>
                      </m:e>
                      <m:sup>
                        <m:f>
                          <m:fPr>
                            <m:ctrlPr>
                              <a:rPr lang="ja-JP" altLang="ja-JP" i="1">
                                <a:effectLst/>
                                <a:latin typeface="Cambria Math" panose="02040503050406030204" pitchFamily="18" charset="0"/>
                                <a:ea typeface="Cambria Math" panose="02040503050406030204" pitchFamily="18" charset="0"/>
                              </a:rPr>
                            </m:ctrlPr>
                          </m:fPr>
                          <m:num>
                            <m:sSub>
                              <m:sSubPr>
                                <m:ctrlPr>
                                  <a:rPr lang="ja-JP" altLang="ja-JP" i="1">
                                    <a:effectLst/>
                                    <a:latin typeface="Cambria Math" panose="02040503050406030204" pitchFamily="18" charset="0"/>
                                    <a:ea typeface="Cambria Math" panose="02040503050406030204" pitchFamily="18" charset="0"/>
                                  </a:rPr>
                                </m:ctrlPr>
                              </m:sSubPr>
                              <m:e>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𝐽</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𝑉</m:t>
                                    </m:r>
                                  </m:sub>
                                </m:sSub>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𝑠𝑜𝑙</m:t>
                                </m:r>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𝑣</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sub>
                                </m:sSub>
                              </m:sub>
                            </m:sSub>
                          </m:num>
                          <m:den>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𝑘</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𝑚</m:t>
                                </m:r>
                              </m:sub>
                            </m:sSub>
                          </m:den>
                        </m:f>
                      </m:sup>
                    </m:sSup>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i="1">
                            <a:effectLst/>
                            <a:latin typeface="Cambria Math" panose="02040503050406030204" pitchFamily="18" charset="0"/>
                            <a:ea typeface="Cambria Math" panose="02040503050406030204" pitchFamily="18" charset="0"/>
                          </a:rPr>
                        </m:ctrlPr>
                      </m:sSubPr>
                      <m:e>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𝐶</m:t>
                        </m:r>
                      </m:e>
                      <m:sub>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m:rPr>
                            <m:sty m:val="p"/>
                          </m:rPr>
                          <a:rPr lang="en-US" altLang="ja-JP" sz="1800">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perm</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800" i="1">
                            <a:solidFill>
                              <a:srgbClr val="000000"/>
                            </a:solidFill>
                            <a:effectLst/>
                            <a:latin typeface="Cambria Math" panose="02040503050406030204" pitchFamily="18" charset="0"/>
                            <a:ea typeface="ＭＳ 明朝" panose="02020609040205080304" pitchFamily="17" charset="-128"/>
                            <a:cs typeface="Times New Roman" panose="02020603050405020304" pitchFamily="18" charset="0"/>
                          </a:rPr>
                          <m:t>𝑚</m:t>
                        </m:r>
                      </m:sub>
                    </m:sSub>
                  </m:oMath>
                </a14:m>
                <a:endParaRPr kumimoji="1" lang="en-US" altLang="ja-JP" dirty="0"/>
              </a:p>
              <a:p>
                <a:endParaRPr kumimoji="1" lang="en-US" altLang="ja-JP" dirty="0"/>
              </a:p>
              <a:p>
                <a:pPr marL="341313" lvl="1" indent="0">
                  <a:buNone/>
                </a:pPr>
                <a:endParaRPr lang="en-US" altLang="ja-JP" dirty="0"/>
              </a:p>
              <a:p>
                <a:endParaRPr kumimoji="1" lang="ja-JP" altLang="en-US" dirty="0"/>
              </a:p>
            </p:txBody>
          </p:sp>
        </mc:Choice>
        <mc:Fallback xmlns="">
          <p:sp>
            <p:nvSpPr>
              <p:cNvPr id="4" name="テキスト プレースホルダー 3">
                <a:extLst>
                  <a:ext uri="{FF2B5EF4-FFF2-40B4-BE49-F238E27FC236}">
                    <a16:creationId xmlns:a16="http://schemas.microsoft.com/office/drawing/2014/main" id="{9C971660-84E8-896A-7F24-1BF2E007F7C1}"/>
                  </a:ext>
                </a:extLst>
              </p:cNvPr>
              <p:cNvSpPr>
                <a:spLocks noGrp="1" noRot="1" noChangeAspect="1" noMove="1" noResize="1" noEditPoints="1" noAdjustHandles="1" noChangeArrowheads="1" noChangeShapeType="1" noTextEdit="1"/>
              </p:cNvSpPr>
              <p:nvPr>
                <p:ph type="body" sz="quarter" idx="11"/>
              </p:nvPr>
            </p:nvSpPr>
            <p:spPr>
              <a:blipFill>
                <a:blip r:embed="rId2"/>
                <a:stretch>
                  <a:fillRect l="-753" t="-1589"/>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C5AF0DBB-7B1B-74DF-19E4-0B833899D93F}"/>
              </a:ext>
            </a:extLst>
          </p:cNvPr>
          <p:cNvPicPr>
            <a:picLocks noChangeAspect="1"/>
          </p:cNvPicPr>
          <p:nvPr/>
        </p:nvPicPr>
        <p:blipFill>
          <a:blip r:embed="rId3"/>
          <a:stretch>
            <a:fillRect/>
          </a:stretch>
        </p:blipFill>
        <p:spPr>
          <a:xfrm>
            <a:off x="10260106" y="0"/>
            <a:ext cx="1931894" cy="2940331"/>
          </a:xfrm>
          <a:prstGeom prst="rect">
            <a:avLst/>
          </a:prstGeom>
        </p:spPr>
      </p:pic>
      <p:pic>
        <p:nvPicPr>
          <p:cNvPr id="8" name="図 7">
            <a:extLst>
              <a:ext uri="{FF2B5EF4-FFF2-40B4-BE49-F238E27FC236}">
                <a16:creationId xmlns:a16="http://schemas.microsoft.com/office/drawing/2014/main" id="{633F5A32-6AEA-2997-2CB5-5246EE6AFA5E}"/>
              </a:ext>
            </a:extLst>
          </p:cNvPr>
          <p:cNvPicPr>
            <a:picLocks noChangeAspect="1"/>
          </p:cNvPicPr>
          <p:nvPr/>
        </p:nvPicPr>
        <p:blipFill>
          <a:blip r:embed="rId4"/>
          <a:stretch>
            <a:fillRect/>
          </a:stretch>
        </p:blipFill>
        <p:spPr>
          <a:xfrm>
            <a:off x="1304365" y="2406178"/>
            <a:ext cx="8713694" cy="3718072"/>
          </a:xfrm>
          <a:prstGeom prst="rect">
            <a:avLst/>
          </a:prstGeom>
        </p:spPr>
      </p:pic>
      <p:sp>
        <p:nvSpPr>
          <p:cNvPr id="5" name="テキスト ボックス 4">
            <a:extLst>
              <a:ext uri="{FF2B5EF4-FFF2-40B4-BE49-F238E27FC236}">
                <a16:creationId xmlns:a16="http://schemas.microsoft.com/office/drawing/2014/main" id="{07CFAEF3-7364-676B-6A3A-983E4E30713F}"/>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4. RO</a:t>
            </a:r>
            <a:r>
              <a:rPr lang="ja-JP" altLang="en-US" sz="1600" b="1" dirty="0">
                <a:solidFill>
                  <a:schemeClr val="bg1"/>
                </a:solidFill>
              </a:rPr>
              <a:t> </a:t>
            </a:r>
            <a:r>
              <a:rPr lang="en-US" altLang="ja-JP" sz="1600" b="1" dirty="0">
                <a:solidFill>
                  <a:schemeClr val="bg1"/>
                </a:solidFill>
              </a:rPr>
              <a:t>Membrane Scaling Modeling</a:t>
            </a:r>
            <a:endParaRPr kumimoji="1" lang="ja-JP" altLang="en-US" sz="1600" b="1" dirty="0">
              <a:solidFill>
                <a:schemeClr val="bg1"/>
              </a:solidFill>
            </a:endParaRPr>
          </a:p>
        </p:txBody>
      </p:sp>
    </p:spTree>
    <p:extLst>
      <p:ext uri="{BB962C8B-B14F-4D97-AF65-F5344CB8AC3E}">
        <p14:creationId xmlns:p14="http://schemas.microsoft.com/office/powerpoint/2010/main" val="21374088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0FA9D1-F7EA-6689-661C-BAA3DEA03C8D}"/>
              </a:ext>
            </a:extLst>
          </p:cNvPr>
          <p:cNvSpPr>
            <a:spLocks noGrp="1"/>
          </p:cNvSpPr>
          <p:nvPr>
            <p:ph type="title"/>
          </p:nvPr>
        </p:nvSpPr>
        <p:spPr>
          <a:xfrm>
            <a:off x="517055" y="239222"/>
            <a:ext cx="11400125" cy="518094"/>
          </a:xfrm>
        </p:spPr>
        <p:txBody>
          <a:bodyPr/>
          <a:lstStyle/>
          <a:p>
            <a:r>
              <a:rPr lang="en-US" altLang="ja-JP" dirty="0"/>
              <a:t>Calculation Methods : Saturation Index</a:t>
            </a:r>
            <a:endParaRPr kumimoji="1" lang="ja-JP" altLang="en-US" dirty="0"/>
          </a:p>
        </p:txBody>
      </p:sp>
      <p:sp>
        <p:nvSpPr>
          <p:cNvPr id="3" name="スライド番号プレースホルダー 2">
            <a:extLst>
              <a:ext uri="{FF2B5EF4-FFF2-40B4-BE49-F238E27FC236}">
                <a16:creationId xmlns:a16="http://schemas.microsoft.com/office/drawing/2014/main" id="{D76B46CC-2AAA-2BD2-3DAA-28EB3AC2592D}"/>
              </a:ext>
            </a:extLst>
          </p:cNvPr>
          <p:cNvSpPr>
            <a:spLocks noGrp="1"/>
          </p:cNvSpPr>
          <p:nvPr>
            <p:ph type="sldNum" sz="quarter" idx="10"/>
          </p:nvPr>
        </p:nvSpPr>
        <p:spPr/>
        <p:txBody>
          <a:bodyPr/>
          <a:lstStyle/>
          <a:p>
            <a:fld id="{584EAAFE-CFE5-40AD-8E95-5BFF290DC5CF}" type="slidenum">
              <a:rPr kumimoji="1" lang="ja-JP" altLang="en-US" smtClean="0"/>
              <a:pPr/>
              <a:t>42</a:t>
            </a:fld>
            <a:endParaRPr kumimoji="1" lang="ja-JP" altLang="en-US"/>
          </a:p>
        </p:txBody>
      </p:sp>
      <mc:AlternateContent xmlns:mc="http://schemas.openxmlformats.org/markup-compatibility/2006" xmlns:a14="http://schemas.microsoft.com/office/drawing/2010/main">
        <mc:Choice Requires="a14">
          <p:sp>
            <p:nvSpPr>
              <p:cNvPr id="4" name="テキスト プレースホルダー 3">
                <a:extLst>
                  <a:ext uri="{FF2B5EF4-FFF2-40B4-BE49-F238E27FC236}">
                    <a16:creationId xmlns:a16="http://schemas.microsoft.com/office/drawing/2014/main" id="{27501F4F-2489-FCB8-BF64-8B1940257FC3}"/>
                  </a:ext>
                </a:extLst>
              </p:cNvPr>
              <p:cNvSpPr>
                <a:spLocks noGrp="1"/>
              </p:cNvSpPr>
              <p:nvPr>
                <p:ph type="body" sz="quarter" idx="11"/>
              </p:nvPr>
            </p:nvSpPr>
            <p:spPr>
              <a:xfrm>
                <a:off x="387287" y="1037254"/>
                <a:ext cx="10565341" cy="4985957"/>
              </a:xfrm>
            </p:spPr>
            <p:txBody>
              <a:bodyPr/>
              <a:lstStyle/>
              <a:p>
                <a:r>
                  <a:rPr kumimoji="1" lang="en-US" altLang="ja-JP" dirty="0"/>
                  <a:t>What is Saturation Index?</a:t>
                </a:r>
              </a:p>
              <a:p>
                <a:pPr lvl="1"/>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𝐾</m:t>
                        </m:r>
                      </m:e>
                      <m:sub>
                        <m:r>
                          <a:rPr kumimoji="1" lang="en-US" altLang="ja-JP" b="0" i="1" smtClean="0">
                            <a:latin typeface="Cambria Math" panose="02040503050406030204" pitchFamily="18" charset="0"/>
                          </a:rPr>
                          <m:t>𝑔𝑦𝑝𝑠𝑢𝑚</m:t>
                        </m:r>
                      </m:sub>
                    </m:sSub>
                    <m:r>
                      <a:rPr kumimoji="1" lang="en-US" altLang="ja-JP" b="0" i="1" smtClean="0">
                        <a:latin typeface="Cambria Math" panose="02040503050406030204" pitchFamily="18" charset="0"/>
                      </a:rPr>
                      <m:t>=</m:t>
                    </m:r>
                    <m:d>
                      <m:dPr>
                        <m:begChr m:val="["/>
                        <m:endChr m:val="]"/>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𝐶</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𝑎</m:t>
                            </m:r>
                          </m:e>
                          <m:sup>
                            <m:r>
                              <a:rPr kumimoji="1" lang="en-US" altLang="ja-JP" b="0" i="1" smtClean="0">
                                <a:latin typeface="Cambria Math" panose="02040503050406030204" pitchFamily="18" charset="0"/>
                              </a:rPr>
                              <m:t>2+</m:t>
                            </m:r>
                          </m:sup>
                        </m:sSup>
                      </m:e>
                    </m:d>
                    <m:d>
                      <m:dPr>
                        <m:begChr m:val="["/>
                        <m:endChr m:val="]"/>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𝑆</m:t>
                        </m:r>
                        <m:sSubSup>
                          <m:sSubSupPr>
                            <m:ctrlPr>
                              <a:rPr lang="en-US" altLang="ja-JP" b="0" i="1" smtClean="0">
                                <a:latin typeface="Cambria Math" panose="02040503050406030204" pitchFamily="18" charset="0"/>
                              </a:rPr>
                            </m:ctrlPr>
                          </m:sSubSupPr>
                          <m:e>
                            <m:r>
                              <a:rPr lang="en-US" altLang="ja-JP" b="0" i="1" smtClean="0">
                                <a:latin typeface="Cambria Math" panose="02040503050406030204" pitchFamily="18" charset="0"/>
                              </a:rPr>
                              <m:t>𝑂</m:t>
                            </m:r>
                          </m:e>
                          <m:sub>
                            <m:r>
                              <a:rPr lang="en-US" altLang="ja-JP" b="0" i="1" smtClean="0">
                                <a:latin typeface="Cambria Math" panose="02040503050406030204" pitchFamily="18" charset="0"/>
                              </a:rPr>
                              <m:t>4</m:t>
                            </m:r>
                          </m:sub>
                          <m:sup>
                            <m:r>
                              <a:rPr lang="en-US" altLang="ja-JP" i="1">
                                <a:latin typeface="Cambria Math" panose="02040503050406030204" pitchFamily="18" charset="0"/>
                              </a:rPr>
                              <m:t>2</m:t>
                            </m:r>
                            <m:r>
                              <a:rPr lang="en-US" altLang="ja-JP" b="0" i="1" smtClean="0">
                                <a:latin typeface="Cambria Math" panose="02040503050406030204" pitchFamily="18" charset="0"/>
                              </a:rPr>
                              <m:t>−</m:t>
                            </m:r>
                          </m:sup>
                        </m:sSubSup>
                      </m:e>
                    </m:d>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𝑎𝑐𝑡𝑖𝑣𝑖𝑡𝑒𝑠</m:t>
                        </m:r>
                        <m:r>
                          <a:rPr lang="en-US" altLang="ja-JP" b="0" i="1" smtClean="0">
                            <a:latin typeface="Cambria Math" panose="02040503050406030204" pitchFamily="18" charset="0"/>
                          </a:rPr>
                          <m:t> </m:t>
                        </m:r>
                        <m:r>
                          <a:rPr lang="en-US" altLang="ja-JP" b="0" i="1" smtClean="0">
                            <a:latin typeface="Cambria Math" panose="02040503050406030204" pitchFamily="18" charset="0"/>
                          </a:rPr>
                          <m:t>𝑎𝑡</m:t>
                        </m:r>
                        <m:r>
                          <a:rPr lang="en-US" altLang="ja-JP" b="0" i="1" smtClean="0">
                            <a:latin typeface="Cambria Math" panose="02040503050406030204" pitchFamily="18" charset="0"/>
                          </a:rPr>
                          <m:t> </m:t>
                        </m:r>
                        <m:r>
                          <a:rPr lang="en-US" altLang="ja-JP" b="0" i="1" smtClean="0">
                            <a:latin typeface="Cambria Math" panose="02040503050406030204" pitchFamily="18" charset="0"/>
                          </a:rPr>
                          <m:t>𝑒𝑞𝑢𝑖𝑙𝑖𝑏𝑟𝑖𝑢𝑚</m:t>
                        </m:r>
                      </m:e>
                    </m:d>
                  </m:oMath>
                </a14:m>
                <a:endParaRPr lang="en-US" altLang="ja-JP" b="0" dirty="0"/>
              </a:p>
              <a:p>
                <a:pPr lvl="1"/>
                <a14:m>
                  <m:oMath xmlns:m="http://schemas.openxmlformats.org/officeDocument/2006/math">
                    <m:r>
                      <a:rPr kumimoji="1" lang="en-US" altLang="ja-JP" b="0" i="1" smtClean="0">
                        <a:latin typeface="Cambria Math" panose="02040503050406030204" pitchFamily="18" charset="0"/>
                      </a:rPr>
                      <m:t>𝐼𝐴</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𝑔𝑦𝑝𝑠𝑢𝑚</m:t>
                        </m:r>
                      </m:sub>
                    </m:sSub>
                    <m:r>
                      <a:rPr kumimoji="1" lang="en-US" altLang="ja-JP" b="0" i="1" smtClean="0">
                        <a:latin typeface="Cambria Math" panose="02040503050406030204" pitchFamily="18" charset="0"/>
                      </a:rPr>
                      <m:t>=</m:t>
                    </m:r>
                    <m:d>
                      <m:dPr>
                        <m:begChr m:val="["/>
                        <m:endChr m:val="]"/>
                        <m:ctrlPr>
                          <a:rPr lang="en-US" altLang="ja-JP" i="1">
                            <a:latin typeface="Cambria Math" panose="02040503050406030204" pitchFamily="18" charset="0"/>
                          </a:rPr>
                        </m:ctrlPr>
                      </m:dPr>
                      <m:e>
                        <m:r>
                          <a:rPr lang="en-US" altLang="ja-JP" i="1">
                            <a:latin typeface="Cambria Math" panose="02040503050406030204" pitchFamily="18" charset="0"/>
                          </a:rPr>
                          <m:t>𝐶</m:t>
                        </m:r>
                        <m:sSup>
                          <m:sSupPr>
                            <m:ctrlPr>
                              <a:rPr lang="en-US" altLang="ja-JP" i="1">
                                <a:latin typeface="Cambria Math" panose="02040503050406030204" pitchFamily="18" charset="0"/>
                              </a:rPr>
                            </m:ctrlPr>
                          </m:sSupPr>
                          <m:e>
                            <m:r>
                              <a:rPr lang="en-US" altLang="ja-JP" i="1">
                                <a:latin typeface="Cambria Math" panose="02040503050406030204" pitchFamily="18" charset="0"/>
                              </a:rPr>
                              <m:t>𝑎</m:t>
                            </m:r>
                          </m:e>
                          <m:sup>
                            <m:r>
                              <a:rPr lang="en-US" altLang="ja-JP" i="1">
                                <a:latin typeface="Cambria Math" panose="02040503050406030204" pitchFamily="18" charset="0"/>
                              </a:rPr>
                              <m:t>2+</m:t>
                            </m:r>
                          </m:sup>
                        </m:sSup>
                      </m:e>
                    </m:d>
                    <m:d>
                      <m:dPr>
                        <m:begChr m:val="["/>
                        <m:endChr m:val="]"/>
                        <m:ctrlPr>
                          <a:rPr lang="en-US" altLang="ja-JP" i="1">
                            <a:latin typeface="Cambria Math" panose="02040503050406030204" pitchFamily="18" charset="0"/>
                          </a:rPr>
                        </m:ctrlPr>
                      </m:dPr>
                      <m:e>
                        <m:r>
                          <a:rPr lang="en-US" altLang="ja-JP" i="1">
                            <a:latin typeface="Cambria Math" panose="02040503050406030204" pitchFamily="18" charset="0"/>
                          </a:rPr>
                          <m:t>𝑆</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𝑂</m:t>
                            </m:r>
                          </m:e>
                          <m:sub>
                            <m:r>
                              <a:rPr lang="en-US" altLang="ja-JP" i="1">
                                <a:latin typeface="Cambria Math" panose="02040503050406030204" pitchFamily="18" charset="0"/>
                              </a:rPr>
                              <m:t>4</m:t>
                            </m:r>
                          </m:sub>
                          <m:sup>
                            <m:r>
                              <a:rPr lang="en-US" altLang="ja-JP" i="1">
                                <a:latin typeface="Cambria Math" panose="02040503050406030204" pitchFamily="18" charset="0"/>
                              </a:rPr>
                              <m:t>2−</m:t>
                            </m:r>
                          </m:sup>
                        </m:sSubSup>
                      </m:e>
                    </m:d>
                    <m:d>
                      <m:dPr>
                        <m:ctrlPr>
                          <a:rPr lang="en-US" altLang="ja-JP" i="1">
                            <a:latin typeface="Cambria Math" panose="02040503050406030204" pitchFamily="18" charset="0"/>
                          </a:rPr>
                        </m:ctrlPr>
                      </m:dPr>
                      <m:e>
                        <m:r>
                          <a:rPr lang="en-US" altLang="ja-JP" i="1">
                            <a:latin typeface="Cambria Math" panose="02040503050406030204" pitchFamily="18" charset="0"/>
                          </a:rPr>
                          <m:t>𝑎𝑐𝑡𝑖𝑣𝑖𝑡𝑒𝑠</m:t>
                        </m:r>
                        <m:r>
                          <a:rPr lang="en-US" altLang="ja-JP" i="1">
                            <a:latin typeface="Cambria Math" panose="02040503050406030204" pitchFamily="18" charset="0"/>
                          </a:rPr>
                          <m:t> </m:t>
                        </m:r>
                        <m:r>
                          <a:rPr lang="en-US" altLang="ja-JP" i="1">
                            <a:latin typeface="Cambria Math" panose="02040503050406030204" pitchFamily="18" charset="0"/>
                          </a:rPr>
                          <m:t>𝑎𝑡</m:t>
                        </m:r>
                        <m:r>
                          <a:rPr lang="en-US" altLang="ja-JP" i="1">
                            <a:latin typeface="Cambria Math" panose="02040503050406030204" pitchFamily="18" charset="0"/>
                          </a:rPr>
                          <m:t> </m:t>
                        </m:r>
                        <m:r>
                          <a:rPr lang="en-US" altLang="ja-JP" b="0" i="1" smtClean="0">
                            <a:latin typeface="Cambria Math" panose="02040503050406030204" pitchFamily="18" charset="0"/>
                          </a:rPr>
                          <m:t>𝑤𝑎𝑡𝑒𝑟</m:t>
                        </m:r>
                        <m:r>
                          <a:rPr lang="en-US" altLang="ja-JP" b="0" i="1" smtClean="0">
                            <a:latin typeface="Cambria Math" panose="02040503050406030204" pitchFamily="18" charset="0"/>
                          </a:rPr>
                          <m:t> </m:t>
                        </m:r>
                        <m:r>
                          <a:rPr lang="en-US" altLang="ja-JP" b="0" i="1" smtClean="0">
                            <a:latin typeface="Cambria Math" panose="02040503050406030204" pitchFamily="18" charset="0"/>
                          </a:rPr>
                          <m:t>𝑠𝑎𝑚𝑝𝑙𝑒</m:t>
                        </m:r>
                      </m:e>
                    </m:d>
                  </m:oMath>
                </a14:m>
                <a:endParaRPr lang="en-US" altLang="ja-JP" dirty="0"/>
              </a:p>
              <a:p>
                <a:pPr lvl="1"/>
                <a:endParaRPr lang="en-US" altLang="ja-JP" dirty="0"/>
              </a:p>
              <a:p>
                <a:pPr lvl="1"/>
                <a14:m>
                  <m:oMath xmlns:m="http://schemas.openxmlformats.org/officeDocument/2006/math">
                    <m:r>
                      <a:rPr lang="en-US" altLang="ja-JP" b="0" i="1" smtClean="0">
                        <a:latin typeface="Cambria Math" panose="02040503050406030204" pitchFamily="18" charset="0"/>
                      </a:rPr>
                      <m:t>𝑆𝐼</m:t>
                    </m:r>
                    <m:r>
                      <a:rPr lang="en-US" altLang="ja-JP" b="0" i="1" smtClean="0">
                        <a:latin typeface="Cambria Math" panose="02040503050406030204" pitchFamily="18" charset="0"/>
                      </a:rPr>
                      <m:t>=</m:t>
                    </m:r>
                    <m:r>
                      <m:rPr>
                        <m:sty m:val="p"/>
                      </m:rPr>
                      <a:rPr lang="en-US" altLang="ja-JP" b="0" i="0" smtClean="0">
                        <a:latin typeface="Cambria Math" panose="02040503050406030204" pitchFamily="18" charset="0"/>
                      </a:rPr>
                      <m:t>log</m:t>
                    </m:r>
                    <m:r>
                      <a:rPr lang="en-US" altLang="ja-JP" b="0" i="1" smtClean="0">
                        <a:latin typeface="Cambria Math" panose="02040503050406030204" pitchFamily="18" charset="0"/>
                      </a:rPr>
                      <m:t>⁡(</m:t>
                    </m:r>
                    <m:r>
                      <a:rPr lang="en-US" altLang="ja-JP" b="0" i="1" smtClean="0">
                        <a:latin typeface="Cambria Math" panose="02040503050406030204" pitchFamily="18" charset="0"/>
                      </a:rPr>
                      <m:t>𝐼𝐴𝑃</m:t>
                    </m:r>
                    <m:r>
                      <a:rPr lang="en-US" altLang="ja-JP" b="0" i="1" smtClean="0">
                        <a:latin typeface="Cambria Math" panose="02040503050406030204" pitchFamily="18" charset="0"/>
                      </a:rPr>
                      <m:t>/</m:t>
                    </m:r>
                    <m:r>
                      <a:rPr lang="en-US" altLang="ja-JP" b="0" i="1" smtClean="0">
                        <a:latin typeface="Cambria Math" panose="02040503050406030204" pitchFamily="18" charset="0"/>
                      </a:rPr>
                      <m:t>𝐾</m:t>
                    </m:r>
                    <m:r>
                      <a:rPr lang="en-US" altLang="ja-JP" b="0" i="1" smtClean="0">
                        <a:latin typeface="Cambria Math" panose="02040503050406030204" pitchFamily="18" charset="0"/>
                      </a:rPr>
                      <m:t>)</m:t>
                    </m:r>
                  </m:oMath>
                </a14:m>
                <a:endParaRPr lang="en-US" altLang="ja-JP" dirty="0"/>
              </a:p>
              <a:p>
                <a:pPr lvl="1"/>
                <a:endParaRPr kumimoji="1" lang="en-US" altLang="ja-JP" dirty="0"/>
              </a:p>
              <a:p>
                <a:pPr lvl="1"/>
                <a:endParaRPr kumimoji="1" lang="en-US" altLang="ja-JP" dirty="0"/>
              </a:p>
            </p:txBody>
          </p:sp>
        </mc:Choice>
        <mc:Fallback xmlns="">
          <p:sp>
            <p:nvSpPr>
              <p:cNvPr id="4" name="テキスト プレースホルダー 3">
                <a:extLst>
                  <a:ext uri="{FF2B5EF4-FFF2-40B4-BE49-F238E27FC236}">
                    <a16:creationId xmlns:a16="http://schemas.microsoft.com/office/drawing/2014/main" id="{27501F4F-2489-FCB8-BF64-8B1940257FC3}"/>
                  </a:ext>
                </a:extLst>
              </p:cNvPr>
              <p:cNvSpPr>
                <a:spLocks noGrp="1" noRot="1" noChangeAspect="1" noMove="1" noResize="1" noEditPoints="1" noAdjustHandles="1" noChangeArrowheads="1" noChangeShapeType="1" noTextEdit="1"/>
              </p:cNvSpPr>
              <p:nvPr>
                <p:ph type="body" sz="quarter" idx="11"/>
              </p:nvPr>
            </p:nvSpPr>
            <p:spPr>
              <a:xfrm>
                <a:off x="387287" y="1037254"/>
                <a:ext cx="10565341" cy="4985957"/>
              </a:xfrm>
              <a:blipFill>
                <a:blip r:embed="rId2"/>
                <a:stretch>
                  <a:fillRect l="-808" t="-1589"/>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02273B08-0C79-8DC3-49B6-D440847D054E}"/>
              </a:ext>
            </a:extLst>
          </p:cNvPr>
          <p:cNvPicPr>
            <a:picLocks noChangeAspect="1"/>
          </p:cNvPicPr>
          <p:nvPr/>
        </p:nvPicPr>
        <p:blipFill>
          <a:blip r:embed="rId3"/>
          <a:stretch>
            <a:fillRect/>
          </a:stretch>
        </p:blipFill>
        <p:spPr>
          <a:xfrm>
            <a:off x="4427756" y="2635112"/>
            <a:ext cx="4562475" cy="3495675"/>
          </a:xfrm>
          <a:prstGeom prst="rect">
            <a:avLst/>
          </a:prstGeom>
        </p:spPr>
      </p:pic>
      <p:sp>
        <p:nvSpPr>
          <p:cNvPr id="5" name="テキスト ボックス 4">
            <a:extLst>
              <a:ext uri="{FF2B5EF4-FFF2-40B4-BE49-F238E27FC236}">
                <a16:creationId xmlns:a16="http://schemas.microsoft.com/office/drawing/2014/main" id="{2700A50E-CAFE-1406-B0A2-78DF5D6E7AD8}"/>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4. RO</a:t>
            </a:r>
            <a:r>
              <a:rPr lang="ja-JP" altLang="en-US" sz="1600" b="1" dirty="0">
                <a:solidFill>
                  <a:schemeClr val="bg1"/>
                </a:solidFill>
              </a:rPr>
              <a:t> </a:t>
            </a:r>
            <a:r>
              <a:rPr lang="en-US" altLang="ja-JP" sz="1600" b="1" dirty="0">
                <a:solidFill>
                  <a:schemeClr val="bg1"/>
                </a:solidFill>
              </a:rPr>
              <a:t>Membrane Scaling Modeling</a:t>
            </a:r>
            <a:endParaRPr kumimoji="1" lang="ja-JP" altLang="en-US" sz="1600" b="1" dirty="0">
              <a:solidFill>
                <a:schemeClr val="bg1"/>
              </a:solidFill>
            </a:endParaRPr>
          </a:p>
        </p:txBody>
      </p:sp>
    </p:spTree>
    <p:extLst>
      <p:ext uri="{BB962C8B-B14F-4D97-AF65-F5344CB8AC3E}">
        <p14:creationId xmlns:p14="http://schemas.microsoft.com/office/powerpoint/2010/main" val="41723876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3315B8-6EBD-071B-FE10-D5D5032AD129}"/>
              </a:ext>
            </a:extLst>
          </p:cNvPr>
          <p:cNvSpPr>
            <a:spLocks noGrp="1"/>
          </p:cNvSpPr>
          <p:nvPr>
            <p:ph type="title"/>
          </p:nvPr>
        </p:nvSpPr>
        <p:spPr>
          <a:xfrm>
            <a:off x="517055" y="229697"/>
            <a:ext cx="11400125" cy="518094"/>
          </a:xfrm>
        </p:spPr>
        <p:txBody>
          <a:bodyPr/>
          <a:lstStyle/>
          <a:p>
            <a:r>
              <a:rPr lang="en-US" altLang="ja-JP" dirty="0"/>
              <a:t>Calculation Methods : Saturation Index</a:t>
            </a:r>
            <a:endParaRPr kumimoji="1" lang="ja-JP" altLang="en-US" dirty="0"/>
          </a:p>
        </p:txBody>
      </p:sp>
      <p:sp>
        <p:nvSpPr>
          <p:cNvPr id="3" name="スライド番号プレースホルダー 2">
            <a:extLst>
              <a:ext uri="{FF2B5EF4-FFF2-40B4-BE49-F238E27FC236}">
                <a16:creationId xmlns:a16="http://schemas.microsoft.com/office/drawing/2014/main" id="{7C127007-F028-94BB-6B6E-02C9CFA042DD}"/>
              </a:ext>
            </a:extLst>
          </p:cNvPr>
          <p:cNvSpPr>
            <a:spLocks noGrp="1"/>
          </p:cNvSpPr>
          <p:nvPr>
            <p:ph type="sldNum" sz="quarter" idx="10"/>
          </p:nvPr>
        </p:nvSpPr>
        <p:spPr/>
        <p:txBody>
          <a:bodyPr/>
          <a:lstStyle/>
          <a:p>
            <a:fld id="{584EAAFE-CFE5-40AD-8E95-5BFF290DC5CF}" type="slidenum">
              <a:rPr kumimoji="1" lang="ja-JP" altLang="en-US" smtClean="0"/>
              <a:pPr/>
              <a:t>43</a:t>
            </a:fld>
            <a:endParaRPr kumimoji="1" lang="ja-JP" altLang="en-US"/>
          </a:p>
        </p:txBody>
      </p:sp>
      <p:sp>
        <p:nvSpPr>
          <p:cNvPr id="4" name="テキスト プレースホルダー 3">
            <a:extLst>
              <a:ext uri="{FF2B5EF4-FFF2-40B4-BE49-F238E27FC236}">
                <a16:creationId xmlns:a16="http://schemas.microsoft.com/office/drawing/2014/main" id="{2231AE8C-5029-C74A-2225-934EE1C59639}"/>
              </a:ext>
            </a:extLst>
          </p:cNvPr>
          <p:cNvSpPr>
            <a:spLocks noGrp="1"/>
          </p:cNvSpPr>
          <p:nvPr>
            <p:ph type="body" sz="quarter" idx="11"/>
          </p:nvPr>
        </p:nvSpPr>
        <p:spPr>
          <a:xfrm>
            <a:off x="517334" y="761542"/>
            <a:ext cx="11341887" cy="4985957"/>
          </a:xfrm>
        </p:spPr>
        <p:txBody>
          <a:bodyPr/>
          <a:lstStyle/>
          <a:p>
            <a:r>
              <a:rPr lang="ja-JP" altLang="en-US" dirty="0"/>
              <a:t> </a:t>
            </a:r>
            <a:r>
              <a:rPr lang="en-US" altLang="ja-JP" dirty="0"/>
              <a:t>USGS</a:t>
            </a:r>
            <a:r>
              <a:rPr lang="ja-JP" altLang="en-US" dirty="0"/>
              <a:t> </a:t>
            </a:r>
            <a:r>
              <a:rPr lang="en-US" altLang="ja-JP" dirty="0"/>
              <a:t>software</a:t>
            </a:r>
          </a:p>
          <a:p>
            <a:pPr lvl="1"/>
            <a:r>
              <a:rPr lang="en-US" altLang="ja-JP" dirty="0"/>
              <a:t>software can calculate SI depends on following equations</a:t>
            </a:r>
          </a:p>
        </p:txBody>
      </p:sp>
      <p:pic>
        <p:nvPicPr>
          <p:cNvPr id="14" name="図 13">
            <a:extLst>
              <a:ext uri="{FF2B5EF4-FFF2-40B4-BE49-F238E27FC236}">
                <a16:creationId xmlns:a16="http://schemas.microsoft.com/office/drawing/2014/main" id="{83C3CBE5-EAE2-0F25-22F7-B97E33057AEB}"/>
              </a:ext>
            </a:extLst>
          </p:cNvPr>
          <p:cNvPicPr>
            <a:picLocks noChangeAspect="1"/>
          </p:cNvPicPr>
          <p:nvPr/>
        </p:nvPicPr>
        <p:blipFill>
          <a:blip r:embed="rId2"/>
          <a:stretch>
            <a:fillRect/>
          </a:stretch>
        </p:blipFill>
        <p:spPr>
          <a:xfrm>
            <a:off x="2313454" y="4543135"/>
            <a:ext cx="7442387" cy="566269"/>
          </a:xfrm>
          <a:prstGeom prst="rect">
            <a:avLst/>
          </a:prstGeom>
        </p:spPr>
      </p:pic>
      <p:pic>
        <p:nvPicPr>
          <p:cNvPr id="16" name="図 15">
            <a:extLst>
              <a:ext uri="{FF2B5EF4-FFF2-40B4-BE49-F238E27FC236}">
                <a16:creationId xmlns:a16="http://schemas.microsoft.com/office/drawing/2014/main" id="{28B80ECD-966A-F25C-31B5-9B26E6D84942}"/>
              </a:ext>
            </a:extLst>
          </p:cNvPr>
          <p:cNvPicPr>
            <a:picLocks noChangeAspect="1"/>
          </p:cNvPicPr>
          <p:nvPr/>
        </p:nvPicPr>
        <p:blipFill>
          <a:blip r:embed="rId3"/>
          <a:stretch>
            <a:fillRect/>
          </a:stretch>
        </p:blipFill>
        <p:spPr>
          <a:xfrm>
            <a:off x="2313454" y="5427092"/>
            <a:ext cx="7572096" cy="328248"/>
          </a:xfrm>
          <a:prstGeom prst="rect">
            <a:avLst/>
          </a:prstGeom>
        </p:spPr>
      </p:pic>
      <p:sp>
        <p:nvSpPr>
          <p:cNvPr id="18" name="テキスト ボックス 17">
            <a:extLst>
              <a:ext uri="{FF2B5EF4-FFF2-40B4-BE49-F238E27FC236}">
                <a16:creationId xmlns:a16="http://schemas.microsoft.com/office/drawing/2014/main" id="{A6DA5971-1E42-C725-C806-AB7BF29D5EF9}"/>
              </a:ext>
            </a:extLst>
          </p:cNvPr>
          <p:cNvSpPr txBox="1"/>
          <p:nvPr/>
        </p:nvSpPr>
        <p:spPr>
          <a:xfrm>
            <a:off x="8626590" y="1073912"/>
            <a:ext cx="3127748" cy="461665"/>
          </a:xfrm>
          <a:prstGeom prst="rect">
            <a:avLst/>
          </a:prstGeom>
          <a:solidFill>
            <a:schemeClr val="bg1"/>
          </a:solidFill>
        </p:spPr>
        <p:txBody>
          <a:bodyPr wrap="square">
            <a:spAutoFit/>
          </a:bodyPr>
          <a:lstStyle/>
          <a:p>
            <a:r>
              <a:rPr lang="en-US" altLang="ja-JP" sz="1200" dirty="0"/>
              <a:t>[3]</a:t>
            </a:r>
            <a:r>
              <a:rPr lang="ja-JP" altLang="en-US" sz="1200" dirty="0"/>
              <a:t>https://wwwbrr.cr.usgs.gov/projects/GWC</a:t>
            </a:r>
            <a:endParaRPr lang="en-US" altLang="ja-JP" sz="1200" dirty="0"/>
          </a:p>
          <a:p>
            <a:r>
              <a:rPr lang="ja-JP" altLang="en-US" sz="1200" dirty="0"/>
              <a:t>_chemtherm/pubs/wq4fdoc.pdf</a:t>
            </a:r>
          </a:p>
        </p:txBody>
      </p:sp>
      <p:pic>
        <p:nvPicPr>
          <p:cNvPr id="7" name="図 6">
            <a:extLst>
              <a:ext uri="{FF2B5EF4-FFF2-40B4-BE49-F238E27FC236}">
                <a16:creationId xmlns:a16="http://schemas.microsoft.com/office/drawing/2014/main" id="{A7BC8CBE-AB8C-382E-E05D-01064B39DD58}"/>
              </a:ext>
            </a:extLst>
          </p:cNvPr>
          <p:cNvPicPr>
            <a:picLocks noChangeAspect="1"/>
          </p:cNvPicPr>
          <p:nvPr/>
        </p:nvPicPr>
        <p:blipFill>
          <a:blip r:embed="rId4"/>
          <a:stretch>
            <a:fillRect/>
          </a:stretch>
        </p:blipFill>
        <p:spPr>
          <a:xfrm>
            <a:off x="2228709" y="1615139"/>
            <a:ext cx="7734581" cy="2683877"/>
          </a:xfrm>
          <a:prstGeom prst="rect">
            <a:avLst/>
          </a:prstGeom>
        </p:spPr>
      </p:pic>
      <p:pic>
        <p:nvPicPr>
          <p:cNvPr id="10" name="図 9">
            <a:extLst>
              <a:ext uri="{FF2B5EF4-FFF2-40B4-BE49-F238E27FC236}">
                <a16:creationId xmlns:a16="http://schemas.microsoft.com/office/drawing/2014/main" id="{8020D269-77A5-7CA0-FD88-7F0FC8C6FE57}"/>
              </a:ext>
            </a:extLst>
          </p:cNvPr>
          <p:cNvPicPr>
            <a:picLocks noChangeAspect="1"/>
          </p:cNvPicPr>
          <p:nvPr/>
        </p:nvPicPr>
        <p:blipFill>
          <a:blip r:embed="rId5"/>
          <a:stretch>
            <a:fillRect/>
          </a:stretch>
        </p:blipFill>
        <p:spPr>
          <a:xfrm>
            <a:off x="2243769" y="6160979"/>
            <a:ext cx="7946695" cy="572099"/>
          </a:xfrm>
          <a:prstGeom prst="rect">
            <a:avLst/>
          </a:prstGeom>
        </p:spPr>
      </p:pic>
      <p:sp>
        <p:nvSpPr>
          <p:cNvPr id="11" name="テキスト ボックス 10">
            <a:extLst>
              <a:ext uri="{FF2B5EF4-FFF2-40B4-BE49-F238E27FC236}">
                <a16:creationId xmlns:a16="http://schemas.microsoft.com/office/drawing/2014/main" id="{376BB679-D295-1DD0-AB4A-6A2EE733287B}"/>
              </a:ext>
            </a:extLst>
          </p:cNvPr>
          <p:cNvSpPr txBox="1"/>
          <p:nvPr/>
        </p:nvSpPr>
        <p:spPr>
          <a:xfrm rot="5400000">
            <a:off x="5425888" y="4167816"/>
            <a:ext cx="415498" cy="369332"/>
          </a:xfrm>
          <a:prstGeom prst="rect">
            <a:avLst/>
          </a:prstGeom>
          <a:noFill/>
        </p:spPr>
        <p:txBody>
          <a:bodyPr wrap="none" rtlCol="0">
            <a:spAutoFit/>
          </a:bodyPr>
          <a:lstStyle/>
          <a:p>
            <a:r>
              <a:rPr kumimoji="1" lang="en-US" altLang="ja-JP" dirty="0"/>
              <a:t>…</a:t>
            </a:r>
            <a:endParaRPr kumimoji="1" lang="ja-JP" altLang="en-US" dirty="0"/>
          </a:p>
        </p:txBody>
      </p:sp>
      <p:sp>
        <p:nvSpPr>
          <p:cNvPr id="13" name="テキスト ボックス 12">
            <a:extLst>
              <a:ext uri="{FF2B5EF4-FFF2-40B4-BE49-F238E27FC236}">
                <a16:creationId xmlns:a16="http://schemas.microsoft.com/office/drawing/2014/main" id="{C257CEF1-6EC3-A817-BDE2-EC3BF6C08051}"/>
              </a:ext>
            </a:extLst>
          </p:cNvPr>
          <p:cNvSpPr txBox="1"/>
          <p:nvPr/>
        </p:nvSpPr>
        <p:spPr>
          <a:xfrm rot="5400000">
            <a:off x="5425888" y="5071552"/>
            <a:ext cx="415498" cy="369332"/>
          </a:xfrm>
          <a:prstGeom prst="rect">
            <a:avLst/>
          </a:prstGeom>
          <a:noFill/>
        </p:spPr>
        <p:txBody>
          <a:bodyPr wrap="none" rtlCol="0">
            <a:spAutoFit/>
          </a:bodyPr>
          <a:lstStyle/>
          <a:p>
            <a:r>
              <a:rPr kumimoji="1" lang="en-US" altLang="ja-JP" dirty="0"/>
              <a:t>…</a:t>
            </a:r>
            <a:endParaRPr kumimoji="1" lang="ja-JP" altLang="en-US" dirty="0"/>
          </a:p>
        </p:txBody>
      </p:sp>
      <p:sp>
        <p:nvSpPr>
          <p:cNvPr id="15" name="テキスト ボックス 14">
            <a:extLst>
              <a:ext uri="{FF2B5EF4-FFF2-40B4-BE49-F238E27FC236}">
                <a16:creationId xmlns:a16="http://schemas.microsoft.com/office/drawing/2014/main" id="{7BAFE598-E051-458A-EB1D-4F58232793F3}"/>
              </a:ext>
            </a:extLst>
          </p:cNvPr>
          <p:cNvSpPr txBox="1"/>
          <p:nvPr/>
        </p:nvSpPr>
        <p:spPr>
          <a:xfrm rot="5400000">
            <a:off x="5425888" y="5768564"/>
            <a:ext cx="415498" cy="369332"/>
          </a:xfrm>
          <a:prstGeom prst="rect">
            <a:avLst/>
          </a:prstGeom>
          <a:noFill/>
        </p:spPr>
        <p:txBody>
          <a:bodyPr wrap="none" rtlCol="0">
            <a:spAutoFit/>
          </a:bodyPr>
          <a:lstStyle/>
          <a:p>
            <a:r>
              <a:rPr kumimoji="1" lang="en-US" altLang="ja-JP" dirty="0"/>
              <a:t>…</a:t>
            </a:r>
            <a:endParaRPr kumimoji="1" lang="ja-JP" altLang="en-US" dirty="0"/>
          </a:p>
        </p:txBody>
      </p:sp>
      <p:pic>
        <p:nvPicPr>
          <p:cNvPr id="17" name="図 16">
            <a:extLst>
              <a:ext uri="{FF2B5EF4-FFF2-40B4-BE49-F238E27FC236}">
                <a16:creationId xmlns:a16="http://schemas.microsoft.com/office/drawing/2014/main" id="{3AF49745-D16A-725C-6C68-76A79D3848BD}"/>
              </a:ext>
            </a:extLst>
          </p:cNvPr>
          <p:cNvPicPr>
            <a:picLocks noChangeAspect="1"/>
          </p:cNvPicPr>
          <p:nvPr/>
        </p:nvPicPr>
        <p:blipFill rotWithShape="1">
          <a:blip r:embed="rId6"/>
          <a:srcRect b="30816"/>
          <a:stretch/>
        </p:blipFill>
        <p:spPr>
          <a:xfrm>
            <a:off x="7947212" y="0"/>
            <a:ext cx="4292790" cy="1074647"/>
          </a:xfrm>
          <a:prstGeom prst="rect">
            <a:avLst/>
          </a:prstGeom>
        </p:spPr>
      </p:pic>
      <p:sp>
        <p:nvSpPr>
          <p:cNvPr id="19" name="星: 5 pt 18">
            <a:extLst>
              <a:ext uri="{FF2B5EF4-FFF2-40B4-BE49-F238E27FC236}">
                <a16:creationId xmlns:a16="http://schemas.microsoft.com/office/drawing/2014/main" id="{BEAAC690-069B-D810-E5C1-EE39983E2763}"/>
              </a:ext>
            </a:extLst>
          </p:cNvPr>
          <p:cNvSpPr/>
          <p:nvPr/>
        </p:nvSpPr>
        <p:spPr>
          <a:xfrm>
            <a:off x="1913525" y="4594963"/>
            <a:ext cx="208430" cy="183506"/>
          </a:xfrm>
          <a:prstGeom prst="star5">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 name="星: 5 pt 19">
            <a:extLst>
              <a:ext uri="{FF2B5EF4-FFF2-40B4-BE49-F238E27FC236}">
                <a16:creationId xmlns:a16="http://schemas.microsoft.com/office/drawing/2014/main" id="{C687DD76-C15D-8663-48E1-03A10B428BB9}"/>
              </a:ext>
            </a:extLst>
          </p:cNvPr>
          <p:cNvSpPr/>
          <p:nvPr/>
        </p:nvSpPr>
        <p:spPr>
          <a:xfrm>
            <a:off x="1913525" y="5499463"/>
            <a:ext cx="208430" cy="183506"/>
          </a:xfrm>
          <a:prstGeom prst="star5">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テキスト ボックス 4">
            <a:extLst>
              <a:ext uri="{FF2B5EF4-FFF2-40B4-BE49-F238E27FC236}">
                <a16:creationId xmlns:a16="http://schemas.microsoft.com/office/drawing/2014/main" id="{A65F92BC-F3C4-E2E4-DAB9-D2A8C9EEFC33}"/>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4. RO</a:t>
            </a:r>
            <a:r>
              <a:rPr lang="ja-JP" altLang="en-US" sz="1600" b="1" dirty="0">
                <a:solidFill>
                  <a:schemeClr val="bg1"/>
                </a:solidFill>
              </a:rPr>
              <a:t> </a:t>
            </a:r>
            <a:r>
              <a:rPr lang="en-US" altLang="ja-JP" sz="1600" b="1" dirty="0">
                <a:solidFill>
                  <a:schemeClr val="bg1"/>
                </a:solidFill>
              </a:rPr>
              <a:t>Membrane Scaling Modeling</a:t>
            </a:r>
            <a:endParaRPr kumimoji="1" lang="ja-JP" altLang="en-US" sz="1600" b="1" dirty="0">
              <a:solidFill>
                <a:schemeClr val="bg1"/>
              </a:solidFill>
            </a:endParaRPr>
          </a:p>
        </p:txBody>
      </p:sp>
    </p:spTree>
    <p:extLst>
      <p:ext uri="{BB962C8B-B14F-4D97-AF65-F5344CB8AC3E}">
        <p14:creationId xmlns:p14="http://schemas.microsoft.com/office/powerpoint/2010/main" val="5612538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0FA9D1-F7EA-6689-661C-BAA3DEA03C8D}"/>
              </a:ext>
            </a:extLst>
          </p:cNvPr>
          <p:cNvSpPr>
            <a:spLocks noGrp="1"/>
          </p:cNvSpPr>
          <p:nvPr>
            <p:ph type="title"/>
          </p:nvPr>
        </p:nvSpPr>
        <p:spPr>
          <a:xfrm>
            <a:off x="517055" y="239222"/>
            <a:ext cx="11400125" cy="518094"/>
          </a:xfrm>
        </p:spPr>
        <p:txBody>
          <a:bodyPr/>
          <a:lstStyle/>
          <a:p>
            <a:r>
              <a:rPr lang="en-US" altLang="ja-JP" dirty="0"/>
              <a:t>Calculation Methods : Saturation Index</a:t>
            </a:r>
            <a:endParaRPr kumimoji="1" lang="ja-JP" altLang="en-US" dirty="0"/>
          </a:p>
        </p:txBody>
      </p:sp>
      <p:sp>
        <p:nvSpPr>
          <p:cNvPr id="3" name="スライド番号プレースホルダー 2">
            <a:extLst>
              <a:ext uri="{FF2B5EF4-FFF2-40B4-BE49-F238E27FC236}">
                <a16:creationId xmlns:a16="http://schemas.microsoft.com/office/drawing/2014/main" id="{D76B46CC-2AAA-2BD2-3DAA-28EB3AC2592D}"/>
              </a:ext>
            </a:extLst>
          </p:cNvPr>
          <p:cNvSpPr>
            <a:spLocks noGrp="1"/>
          </p:cNvSpPr>
          <p:nvPr>
            <p:ph type="sldNum" sz="quarter" idx="10"/>
          </p:nvPr>
        </p:nvSpPr>
        <p:spPr/>
        <p:txBody>
          <a:bodyPr/>
          <a:lstStyle/>
          <a:p>
            <a:fld id="{584EAAFE-CFE5-40AD-8E95-5BFF290DC5CF}" type="slidenum">
              <a:rPr kumimoji="1" lang="ja-JP" altLang="en-US" smtClean="0"/>
              <a:pPr/>
              <a:t>44</a:t>
            </a:fld>
            <a:endParaRPr kumimoji="1" lang="ja-JP" altLang="en-US"/>
          </a:p>
        </p:txBody>
      </p:sp>
      <p:sp>
        <p:nvSpPr>
          <p:cNvPr id="4" name="テキスト プレースホルダー 3">
            <a:extLst>
              <a:ext uri="{FF2B5EF4-FFF2-40B4-BE49-F238E27FC236}">
                <a16:creationId xmlns:a16="http://schemas.microsoft.com/office/drawing/2014/main" id="{27501F4F-2489-FCB8-BF64-8B1940257FC3}"/>
              </a:ext>
            </a:extLst>
          </p:cNvPr>
          <p:cNvSpPr>
            <a:spLocks noGrp="1"/>
          </p:cNvSpPr>
          <p:nvPr>
            <p:ph type="body" sz="quarter" idx="11"/>
          </p:nvPr>
        </p:nvSpPr>
        <p:spPr>
          <a:xfrm>
            <a:off x="387288" y="1037254"/>
            <a:ext cx="5843404" cy="4985957"/>
          </a:xfrm>
        </p:spPr>
        <p:txBody>
          <a:bodyPr/>
          <a:lstStyle/>
          <a:p>
            <a:r>
              <a:rPr kumimoji="1" lang="en-US" altLang="ja-JP" dirty="0"/>
              <a:t>Si concentration vs. </a:t>
            </a:r>
            <a:r>
              <a:rPr lang="en-US" altLang="ja-JP" dirty="0"/>
              <a:t>SI</a:t>
            </a:r>
            <a:endParaRPr kumimoji="1" lang="en-US" altLang="ja-JP" dirty="0"/>
          </a:p>
          <a:p>
            <a:pPr lvl="1"/>
            <a:r>
              <a:rPr lang="en-US" altLang="ja-JP" dirty="0"/>
              <a:t>Problem settings</a:t>
            </a:r>
          </a:p>
          <a:p>
            <a:pPr lvl="2"/>
            <a:r>
              <a:rPr kumimoji="1" lang="en-US" altLang="ja-JP" dirty="0"/>
              <a:t>All p</a:t>
            </a:r>
            <a:r>
              <a:rPr lang="en-US" altLang="ja-JP" dirty="0"/>
              <a:t>arameters without Si concentration are fixed</a:t>
            </a:r>
          </a:p>
          <a:p>
            <a:pPr lvl="2"/>
            <a:r>
              <a:rPr kumimoji="1" lang="en-US" altLang="ja-JP" dirty="0"/>
              <a:t>Changing Si </a:t>
            </a:r>
            <a:r>
              <a:rPr lang="en-US" altLang="ja-JP" dirty="0"/>
              <a:t>concentration from 0 to 450[mg/L]</a:t>
            </a:r>
          </a:p>
        </p:txBody>
      </p:sp>
      <p:pic>
        <p:nvPicPr>
          <p:cNvPr id="7" name="図 6">
            <a:extLst>
              <a:ext uri="{FF2B5EF4-FFF2-40B4-BE49-F238E27FC236}">
                <a16:creationId xmlns:a16="http://schemas.microsoft.com/office/drawing/2014/main" id="{FF70A359-DFF1-57F0-3039-8670DC4BD197}"/>
              </a:ext>
            </a:extLst>
          </p:cNvPr>
          <p:cNvPicPr>
            <a:picLocks noChangeAspect="1"/>
          </p:cNvPicPr>
          <p:nvPr/>
        </p:nvPicPr>
        <p:blipFill>
          <a:blip r:embed="rId2"/>
          <a:stretch>
            <a:fillRect/>
          </a:stretch>
        </p:blipFill>
        <p:spPr>
          <a:xfrm>
            <a:off x="1499416" y="2633350"/>
            <a:ext cx="3714513" cy="3346311"/>
          </a:xfrm>
          <a:prstGeom prst="rect">
            <a:avLst/>
          </a:prstGeom>
        </p:spPr>
      </p:pic>
      <p:sp>
        <p:nvSpPr>
          <p:cNvPr id="8" name="テキスト プレースホルダー 3">
            <a:extLst>
              <a:ext uri="{FF2B5EF4-FFF2-40B4-BE49-F238E27FC236}">
                <a16:creationId xmlns:a16="http://schemas.microsoft.com/office/drawing/2014/main" id="{D1BE681D-3541-49AE-72BA-0773713ABA4B}"/>
              </a:ext>
            </a:extLst>
          </p:cNvPr>
          <p:cNvSpPr txBox="1">
            <a:spLocks/>
          </p:cNvSpPr>
          <p:nvPr/>
        </p:nvSpPr>
        <p:spPr>
          <a:xfrm>
            <a:off x="6348596" y="1025637"/>
            <a:ext cx="5843404" cy="4985957"/>
          </a:xfrm>
          <a:prstGeom prst="rect">
            <a:avLst/>
          </a:prstGeom>
        </p:spPr>
        <p:txBody>
          <a:bodyPr vert="horz" lIns="91440" tIns="45720" rIns="91440" bIns="45720" rtlCol="0">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Relationship between Anti-Scalant and Concentration</a:t>
            </a:r>
          </a:p>
          <a:p>
            <a:pPr lvl="1"/>
            <a:r>
              <a:rPr lang="en-US" altLang="ja-JP" dirty="0"/>
              <a:t>Focus on 3</a:t>
            </a:r>
            <a:r>
              <a:rPr lang="en-US" altLang="ja-JP" baseline="30000" dirty="0"/>
              <a:t>rd</a:t>
            </a:r>
            <a:r>
              <a:rPr lang="en-US" altLang="ja-JP" dirty="0"/>
              <a:t> stage polarization</a:t>
            </a:r>
            <a:endParaRPr lang="ja-JP" altLang="en-US" dirty="0"/>
          </a:p>
        </p:txBody>
      </p:sp>
      <p:pic>
        <p:nvPicPr>
          <p:cNvPr id="5" name="図 4">
            <a:extLst>
              <a:ext uri="{FF2B5EF4-FFF2-40B4-BE49-F238E27FC236}">
                <a16:creationId xmlns:a16="http://schemas.microsoft.com/office/drawing/2014/main" id="{52CA8C01-AF88-EEFD-A2E1-2E85E0BC2DE7}"/>
              </a:ext>
            </a:extLst>
          </p:cNvPr>
          <p:cNvPicPr>
            <a:picLocks noChangeAspect="1"/>
          </p:cNvPicPr>
          <p:nvPr/>
        </p:nvPicPr>
        <p:blipFill rotWithShape="1">
          <a:blip r:embed="rId3"/>
          <a:srcRect l="49501" t="-1084"/>
          <a:stretch/>
        </p:blipFill>
        <p:spPr>
          <a:xfrm>
            <a:off x="6676465" y="2423857"/>
            <a:ext cx="4444254" cy="3599354"/>
          </a:xfrm>
          <a:prstGeom prst="rect">
            <a:avLst/>
          </a:prstGeom>
        </p:spPr>
      </p:pic>
      <p:sp>
        <p:nvSpPr>
          <p:cNvPr id="6" name="矢印: 右 5">
            <a:extLst>
              <a:ext uri="{FF2B5EF4-FFF2-40B4-BE49-F238E27FC236}">
                <a16:creationId xmlns:a16="http://schemas.microsoft.com/office/drawing/2014/main" id="{E3D9D3C1-6000-2A5E-4593-6CFD909CD1E2}"/>
              </a:ext>
            </a:extLst>
          </p:cNvPr>
          <p:cNvSpPr/>
          <p:nvPr/>
        </p:nvSpPr>
        <p:spPr>
          <a:xfrm rot="1826483">
            <a:off x="7311411" y="2855504"/>
            <a:ext cx="410135" cy="262218"/>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テキスト ボックス 8">
            <a:extLst>
              <a:ext uri="{FF2B5EF4-FFF2-40B4-BE49-F238E27FC236}">
                <a16:creationId xmlns:a16="http://schemas.microsoft.com/office/drawing/2014/main" id="{E7E3733E-7F63-49A2-DE53-1E9FDBF9C3FA}"/>
              </a:ext>
            </a:extLst>
          </p:cNvPr>
          <p:cNvSpPr txBox="1"/>
          <p:nvPr/>
        </p:nvSpPr>
        <p:spPr>
          <a:xfrm>
            <a:off x="6096000" y="2487794"/>
            <a:ext cx="1619098" cy="307777"/>
          </a:xfrm>
          <a:prstGeom prst="rect">
            <a:avLst/>
          </a:prstGeom>
          <a:solidFill>
            <a:schemeClr val="bg1"/>
          </a:solidFill>
          <a:ln>
            <a:solidFill>
              <a:srgbClr val="00214D"/>
            </a:solidFill>
          </a:ln>
        </p:spPr>
        <p:txBody>
          <a:bodyPr wrap="none" rtlCol="0">
            <a:spAutoFit/>
          </a:bodyPr>
          <a:lstStyle/>
          <a:p>
            <a:r>
              <a:rPr kumimoji="1" lang="en-US" altLang="ja-JP" sz="1400" dirty="0"/>
              <a:t>Need Anti-Scalant</a:t>
            </a:r>
            <a:endParaRPr kumimoji="1" lang="ja-JP" altLang="en-US" sz="1400" dirty="0"/>
          </a:p>
        </p:txBody>
      </p:sp>
      <p:cxnSp>
        <p:nvCxnSpPr>
          <p:cNvPr id="15" name="直線コネクタ 14">
            <a:extLst>
              <a:ext uri="{FF2B5EF4-FFF2-40B4-BE49-F238E27FC236}">
                <a16:creationId xmlns:a16="http://schemas.microsoft.com/office/drawing/2014/main" id="{944BA9A8-E416-5997-7D97-AF3A4E893230}"/>
              </a:ext>
            </a:extLst>
          </p:cNvPr>
          <p:cNvCxnSpPr/>
          <p:nvPr/>
        </p:nvCxnSpPr>
        <p:spPr>
          <a:xfrm>
            <a:off x="2192489" y="3754171"/>
            <a:ext cx="833718" cy="0"/>
          </a:xfrm>
          <a:prstGeom prst="line">
            <a:avLst/>
          </a:prstGeom>
          <a:ln w="19050">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0EE6DACA-1840-8602-BC07-845BE5748BCE}"/>
              </a:ext>
            </a:extLst>
          </p:cNvPr>
          <p:cNvCxnSpPr>
            <a:cxnSpLocks/>
          </p:cNvCxnSpPr>
          <p:nvPr/>
        </p:nvCxnSpPr>
        <p:spPr>
          <a:xfrm>
            <a:off x="3026207" y="3754171"/>
            <a:ext cx="0" cy="1770530"/>
          </a:xfrm>
          <a:prstGeom prst="line">
            <a:avLst/>
          </a:prstGeom>
          <a:ln w="19050">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FB56E138-F910-8B65-33EA-C6EB30431F72}"/>
              </a:ext>
            </a:extLst>
          </p:cNvPr>
          <p:cNvCxnSpPr>
            <a:cxnSpLocks/>
          </p:cNvCxnSpPr>
          <p:nvPr/>
        </p:nvCxnSpPr>
        <p:spPr>
          <a:xfrm>
            <a:off x="2190248" y="4401871"/>
            <a:ext cx="390186" cy="0"/>
          </a:xfrm>
          <a:prstGeom prst="line">
            <a:avLst/>
          </a:prstGeom>
          <a:ln w="19050">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1510C9-FCDE-E685-E1E8-E388DB637D6E}"/>
              </a:ext>
            </a:extLst>
          </p:cNvPr>
          <p:cNvCxnSpPr>
            <a:cxnSpLocks/>
          </p:cNvCxnSpPr>
          <p:nvPr/>
        </p:nvCxnSpPr>
        <p:spPr>
          <a:xfrm flipH="1">
            <a:off x="2596012" y="4392907"/>
            <a:ext cx="13336" cy="1131794"/>
          </a:xfrm>
          <a:prstGeom prst="line">
            <a:avLst/>
          </a:prstGeom>
          <a:ln w="19050">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楕円 25">
            <a:extLst>
              <a:ext uri="{FF2B5EF4-FFF2-40B4-BE49-F238E27FC236}">
                <a16:creationId xmlns:a16="http://schemas.microsoft.com/office/drawing/2014/main" id="{15817731-C1ED-1CA8-6D1C-1302358DEB9A}"/>
              </a:ext>
            </a:extLst>
          </p:cNvPr>
          <p:cNvSpPr/>
          <p:nvPr/>
        </p:nvSpPr>
        <p:spPr>
          <a:xfrm>
            <a:off x="2533104" y="5514082"/>
            <a:ext cx="125816" cy="12756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楕円 26">
            <a:extLst>
              <a:ext uri="{FF2B5EF4-FFF2-40B4-BE49-F238E27FC236}">
                <a16:creationId xmlns:a16="http://schemas.microsoft.com/office/drawing/2014/main" id="{3DD00176-C501-800C-7E3A-CDA4E6937015}"/>
              </a:ext>
            </a:extLst>
          </p:cNvPr>
          <p:cNvSpPr/>
          <p:nvPr/>
        </p:nvSpPr>
        <p:spPr>
          <a:xfrm>
            <a:off x="2963299" y="5512641"/>
            <a:ext cx="125816" cy="12756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8" name="直線コネクタ 27">
            <a:extLst>
              <a:ext uri="{FF2B5EF4-FFF2-40B4-BE49-F238E27FC236}">
                <a16:creationId xmlns:a16="http://schemas.microsoft.com/office/drawing/2014/main" id="{A06AFE20-CEA5-DABC-6869-B15AC07814C6}"/>
              </a:ext>
            </a:extLst>
          </p:cNvPr>
          <p:cNvCxnSpPr>
            <a:cxnSpLocks/>
          </p:cNvCxnSpPr>
          <p:nvPr/>
        </p:nvCxnSpPr>
        <p:spPr>
          <a:xfrm>
            <a:off x="8113059" y="2633350"/>
            <a:ext cx="0" cy="2927009"/>
          </a:xfrm>
          <a:prstGeom prst="line">
            <a:avLst/>
          </a:prstGeom>
          <a:ln w="19050">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矢印: 左右 29">
            <a:extLst>
              <a:ext uri="{FF2B5EF4-FFF2-40B4-BE49-F238E27FC236}">
                <a16:creationId xmlns:a16="http://schemas.microsoft.com/office/drawing/2014/main" id="{171881F2-5543-EB42-3BA2-7A808BAC4DC4}"/>
              </a:ext>
            </a:extLst>
          </p:cNvPr>
          <p:cNvSpPr/>
          <p:nvPr/>
        </p:nvSpPr>
        <p:spPr>
          <a:xfrm>
            <a:off x="5229507" y="4639436"/>
            <a:ext cx="2841807" cy="211594"/>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テキスト ボックス 9">
            <a:extLst>
              <a:ext uri="{FF2B5EF4-FFF2-40B4-BE49-F238E27FC236}">
                <a16:creationId xmlns:a16="http://schemas.microsoft.com/office/drawing/2014/main" id="{D5D6FC6F-F2DE-E8D1-164A-E2EF485EDD06}"/>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4. RO</a:t>
            </a:r>
            <a:r>
              <a:rPr lang="ja-JP" altLang="en-US" sz="1600" b="1" dirty="0">
                <a:solidFill>
                  <a:schemeClr val="bg1"/>
                </a:solidFill>
              </a:rPr>
              <a:t> </a:t>
            </a:r>
            <a:r>
              <a:rPr lang="en-US" altLang="ja-JP" sz="1600" b="1" dirty="0">
                <a:solidFill>
                  <a:schemeClr val="bg1"/>
                </a:solidFill>
              </a:rPr>
              <a:t>Membrane Scaling Modeling</a:t>
            </a:r>
            <a:endParaRPr kumimoji="1" lang="ja-JP" altLang="en-US" sz="1600" b="1" dirty="0">
              <a:solidFill>
                <a:schemeClr val="bg1"/>
              </a:solidFill>
            </a:endParaRPr>
          </a:p>
        </p:txBody>
      </p:sp>
    </p:spTree>
    <p:extLst>
      <p:ext uri="{BB962C8B-B14F-4D97-AF65-F5344CB8AC3E}">
        <p14:creationId xmlns:p14="http://schemas.microsoft.com/office/powerpoint/2010/main" val="33139431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21174"/>
            <a:ext cx="11400125" cy="518094"/>
          </a:xfrm>
        </p:spPr>
        <p:txBody>
          <a:bodyPr/>
          <a:lstStyle/>
          <a:p>
            <a:r>
              <a:rPr lang="en-US" altLang="ja-JP" dirty="0"/>
              <a:t>Q&amp;A / Discussion</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45</a:t>
            </a:fld>
            <a:endParaRPr kumimoji="1" lang="ja-JP" altLang="en-US"/>
          </a:p>
        </p:txBody>
      </p:sp>
      <p:sp>
        <p:nvSpPr>
          <p:cNvPr id="7" name="テキスト ボックス 6">
            <a:extLst>
              <a:ext uri="{FF2B5EF4-FFF2-40B4-BE49-F238E27FC236}">
                <a16:creationId xmlns:a16="http://schemas.microsoft.com/office/drawing/2014/main" id="{BACF69BC-79A6-4522-AB55-9063EB4985DF}"/>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4. RO</a:t>
            </a:r>
            <a:r>
              <a:rPr lang="ja-JP" altLang="en-US" sz="1600" b="1" dirty="0">
                <a:solidFill>
                  <a:schemeClr val="bg1"/>
                </a:solidFill>
              </a:rPr>
              <a:t> </a:t>
            </a:r>
            <a:r>
              <a:rPr lang="en-US" altLang="ja-JP" sz="1600" b="1" dirty="0">
                <a:solidFill>
                  <a:schemeClr val="bg1"/>
                </a:solidFill>
              </a:rPr>
              <a:t>Membrane Scaling Modeling</a:t>
            </a:r>
            <a:endParaRPr kumimoji="1" lang="ja-JP" altLang="en-US" sz="1600" b="1" dirty="0">
              <a:solidFill>
                <a:schemeClr val="bg1"/>
              </a:solidFill>
            </a:endParaRPr>
          </a:p>
        </p:txBody>
      </p:sp>
    </p:spTree>
    <p:extLst>
      <p:ext uri="{BB962C8B-B14F-4D97-AF65-F5344CB8AC3E}">
        <p14:creationId xmlns:p14="http://schemas.microsoft.com/office/powerpoint/2010/main" val="11715691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2B2B343-CF0D-4CE9-8049-5FF23009C315}"/>
              </a:ext>
            </a:extLst>
          </p:cNvPr>
          <p:cNvSpPr>
            <a:spLocks noGrp="1"/>
          </p:cNvSpPr>
          <p:nvPr>
            <p:ph type="sldNum" sz="quarter" idx="11"/>
          </p:nvPr>
        </p:nvSpPr>
        <p:spPr/>
        <p:txBody>
          <a:bodyPr/>
          <a:lstStyle/>
          <a:p>
            <a:fld id="{B3001740-FA51-4383-A84C-3DA006D12C29}" type="slidenum">
              <a:rPr lang="ja-JP" altLang="en-US" smtClean="0"/>
              <a:pPr/>
              <a:t>46</a:t>
            </a:fld>
            <a:endParaRPr lang="ja-JP" altLang="en-US" dirty="0"/>
          </a:p>
        </p:txBody>
      </p:sp>
      <p:sp>
        <p:nvSpPr>
          <p:cNvPr id="3" name="テキスト プレースホルダー 2">
            <a:extLst>
              <a:ext uri="{FF2B5EF4-FFF2-40B4-BE49-F238E27FC236}">
                <a16:creationId xmlns:a16="http://schemas.microsoft.com/office/drawing/2014/main" id="{EC73A151-6AE6-45B0-B969-B764FDC1ADAE}"/>
              </a:ext>
            </a:extLst>
          </p:cNvPr>
          <p:cNvSpPr>
            <a:spLocks noGrp="1"/>
          </p:cNvSpPr>
          <p:nvPr>
            <p:ph type="body" sz="quarter" idx="12"/>
          </p:nvPr>
        </p:nvSpPr>
        <p:spPr/>
        <p:txBody>
          <a:bodyPr/>
          <a:lstStyle/>
          <a:p>
            <a:endParaRPr kumimoji="1" lang="ja-JP" altLang="en-US"/>
          </a:p>
        </p:txBody>
      </p:sp>
    </p:spTree>
    <p:extLst>
      <p:ext uri="{BB962C8B-B14F-4D97-AF65-F5344CB8AC3E}">
        <p14:creationId xmlns:p14="http://schemas.microsoft.com/office/powerpoint/2010/main" val="27449135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ED85FA-B9A2-4876-AE33-3CF012F1051B}"/>
              </a:ext>
            </a:extLst>
          </p:cNvPr>
          <p:cNvSpPr>
            <a:spLocks noGrp="1"/>
          </p:cNvSpPr>
          <p:nvPr>
            <p:ph type="title"/>
          </p:nvPr>
        </p:nvSpPr>
        <p:spPr/>
        <p:txBody>
          <a:bodyPr/>
          <a:lstStyle/>
          <a:p>
            <a:r>
              <a:rPr kumimoji="1" lang="en-US" altLang="ja-JP" dirty="0"/>
              <a:t>[LVMWD] RO System Configuration and Measurement Points</a:t>
            </a:r>
            <a:endParaRPr kumimoji="1" lang="ja-JP" altLang="en-US" dirty="0"/>
          </a:p>
        </p:txBody>
      </p:sp>
      <p:sp>
        <p:nvSpPr>
          <p:cNvPr id="3" name="スライド番号プレースホルダー 2">
            <a:extLst>
              <a:ext uri="{FF2B5EF4-FFF2-40B4-BE49-F238E27FC236}">
                <a16:creationId xmlns:a16="http://schemas.microsoft.com/office/drawing/2014/main" id="{479151EF-015B-47A0-A02E-55D89C5B3C66}"/>
              </a:ext>
            </a:extLst>
          </p:cNvPr>
          <p:cNvSpPr>
            <a:spLocks noGrp="1"/>
          </p:cNvSpPr>
          <p:nvPr>
            <p:ph type="sldNum" sz="quarter" idx="10"/>
          </p:nvPr>
        </p:nvSpPr>
        <p:spPr/>
        <p:txBody>
          <a:bodyPr/>
          <a:lstStyle/>
          <a:p>
            <a:fld id="{584EAAFE-CFE5-40AD-8E95-5BFF290DC5CF}" type="slidenum">
              <a:rPr kumimoji="1" lang="ja-JP" altLang="en-US" smtClean="0"/>
              <a:pPr/>
              <a:t>47</a:t>
            </a:fld>
            <a:endParaRPr kumimoji="1" lang="ja-JP" altLang="en-US"/>
          </a:p>
        </p:txBody>
      </p:sp>
      <p:grpSp>
        <p:nvGrpSpPr>
          <p:cNvPr id="5" name="グループ化 4">
            <a:extLst>
              <a:ext uri="{FF2B5EF4-FFF2-40B4-BE49-F238E27FC236}">
                <a16:creationId xmlns:a16="http://schemas.microsoft.com/office/drawing/2014/main" id="{7C6352F3-B2A0-4401-A806-F067AF1EF0B4}"/>
              </a:ext>
            </a:extLst>
          </p:cNvPr>
          <p:cNvGrpSpPr/>
          <p:nvPr/>
        </p:nvGrpSpPr>
        <p:grpSpPr>
          <a:xfrm>
            <a:off x="1633946" y="2296041"/>
            <a:ext cx="1703882" cy="464695"/>
            <a:chOff x="2495862" y="1266669"/>
            <a:chExt cx="1439056" cy="464695"/>
          </a:xfrm>
          <a:effectLst>
            <a:outerShdw blurRad="50800" dist="38100" dir="2700000" algn="tl" rotWithShape="0">
              <a:prstClr val="black">
                <a:alpha val="40000"/>
              </a:prstClr>
            </a:outerShdw>
          </a:effectLst>
        </p:grpSpPr>
        <p:sp>
          <p:nvSpPr>
            <p:cNvPr id="6" name="正方形/長方形 5">
              <a:extLst>
                <a:ext uri="{FF2B5EF4-FFF2-40B4-BE49-F238E27FC236}">
                  <a16:creationId xmlns:a16="http://schemas.microsoft.com/office/drawing/2014/main" id="{D37F03D8-2BBC-4B3A-B9DC-942EC0B14031}"/>
                </a:ext>
              </a:extLst>
            </p:cNvPr>
            <p:cNvSpPr/>
            <p:nvPr/>
          </p:nvSpPr>
          <p:spPr>
            <a:xfrm>
              <a:off x="2495862" y="1266669"/>
              <a:ext cx="1439056" cy="464695"/>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7" name="直線コネクタ 6">
              <a:extLst>
                <a:ext uri="{FF2B5EF4-FFF2-40B4-BE49-F238E27FC236}">
                  <a16:creationId xmlns:a16="http://schemas.microsoft.com/office/drawing/2014/main" id="{6D93D0B5-0BBF-4093-AEF7-21E3B92D996D}"/>
                </a:ext>
              </a:extLst>
            </p:cNvPr>
            <p:cNvCxnSpPr>
              <a:cxnSpLocks/>
            </p:cNvCxnSpPr>
            <p:nvPr/>
          </p:nvCxnSpPr>
          <p:spPr>
            <a:xfrm>
              <a:off x="2495862" y="1274164"/>
              <a:ext cx="1439056" cy="457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グループ化 7">
            <a:extLst>
              <a:ext uri="{FF2B5EF4-FFF2-40B4-BE49-F238E27FC236}">
                <a16:creationId xmlns:a16="http://schemas.microsoft.com/office/drawing/2014/main" id="{87C7D187-D80B-4482-917C-F868227175A9}"/>
              </a:ext>
            </a:extLst>
          </p:cNvPr>
          <p:cNvGrpSpPr/>
          <p:nvPr/>
        </p:nvGrpSpPr>
        <p:grpSpPr>
          <a:xfrm>
            <a:off x="2296010" y="3100512"/>
            <a:ext cx="1703882" cy="464695"/>
            <a:chOff x="2495862" y="1266669"/>
            <a:chExt cx="1439056" cy="464695"/>
          </a:xfrm>
          <a:effectLst>
            <a:outerShdw blurRad="50800" dist="38100" dir="2700000" algn="tl" rotWithShape="0">
              <a:prstClr val="black">
                <a:alpha val="40000"/>
              </a:prstClr>
            </a:outerShdw>
          </a:effectLst>
        </p:grpSpPr>
        <p:sp>
          <p:nvSpPr>
            <p:cNvPr id="9" name="正方形/長方形 8">
              <a:extLst>
                <a:ext uri="{FF2B5EF4-FFF2-40B4-BE49-F238E27FC236}">
                  <a16:creationId xmlns:a16="http://schemas.microsoft.com/office/drawing/2014/main" id="{51C30129-8B80-4988-BF88-C2EB0719D060}"/>
                </a:ext>
              </a:extLst>
            </p:cNvPr>
            <p:cNvSpPr/>
            <p:nvPr/>
          </p:nvSpPr>
          <p:spPr>
            <a:xfrm>
              <a:off x="2495862" y="1266669"/>
              <a:ext cx="1439056" cy="464695"/>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179F29E1-A2A9-4134-BAD7-F0A59405A624}"/>
                </a:ext>
              </a:extLst>
            </p:cNvPr>
            <p:cNvCxnSpPr>
              <a:cxnSpLocks/>
            </p:cNvCxnSpPr>
            <p:nvPr/>
          </p:nvCxnSpPr>
          <p:spPr>
            <a:xfrm>
              <a:off x="2495862" y="1274164"/>
              <a:ext cx="1439056" cy="457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1" name="グループ化 10">
            <a:extLst>
              <a:ext uri="{FF2B5EF4-FFF2-40B4-BE49-F238E27FC236}">
                <a16:creationId xmlns:a16="http://schemas.microsoft.com/office/drawing/2014/main" id="{571F7831-E058-4DE9-AB8A-6BE36316DCCB}"/>
              </a:ext>
            </a:extLst>
          </p:cNvPr>
          <p:cNvGrpSpPr/>
          <p:nvPr/>
        </p:nvGrpSpPr>
        <p:grpSpPr>
          <a:xfrm>
            <a:off x="2960722" y="3947455"/>
            <a:ext cx="1703882" cy="464695"/>
            <a:chOff x="2495862" y="1266669"/>
            <a:chExt cx="1439056" cy="464695"/>
          </a:xfrm>
          <a:effectLst>
            <a:outerShdw blurRad="50800" dist="38100" dir="2700000" algn="tl" rotWithShape="0">
              <a:prstClr val="black">
                <a:alpha val="40000"/>
              </a:prstClr>
            </a:outerShdw>
          </a:effectLst>
        </p:grpSpPr>
        <p:sp>
          <p:nvSpPr>
            <p:cNvPr id="12" name="正方形/長方形 11">
              <a:extLst>
                <a:ext uri="{FF2B5EF4-FFF2-40B4-BE49-F238E27FC236}">
                  <a16:creationId xmlns:a16="http://schemas.microsoft.com/office/drawing/2014/main" id="{960369CD-462C-44C5-9702-DA2B8A8BDCEF}"/>
                </a:ext>
              </a:extLst>
            </p:cNvPr>
            <p:cNvSpPr/>
            <p:nvPr/>
          </p:nvSpPr>
          <p:spPr>
            <a:xfrm>
              <a:off x="2495862" y="1266669"/>
              <a:ext cx="1439056" cy="464695"/>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コネクタ 12">
              <a:extLst>
                <a:ext uri="{FF2B5EF4-FFF2-40B4-BE49-F238E27FC236}">
                  <a16:creationId xmlns:a16="http://schemas.microsoft.com/office/drawing/2014/main" id="{3FF560B7-5F89-43BB-ADF2-514C44A2056C}"/>
                </a:ext>
              </a:extLst>
            </p:cNvPr>
            <p:cNvCxnSpPr>
              <a:cxnSpLocks/>
            </p:cNvCxnSpPr>
            <p:nvPr/>
          </p:nvCxnSpPr>
          <p:spPr>
            <a:xfrm>
              <a:off x="2495862" y="1274164"/>
              <a:ext cx="1439056" cy="457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cxnSp>
        <p:nvCxnSpPr>
          <p:cNvPr id="14" name="直線矢印コネクタ 13">
            <a:extLst>
              <a:ext uri="{FF2B5EF4-FFF2-40B4-BE49-F238E27FC236}">
                <a16:creationId xmlns:a16="http://schemas.microsoft.com/office/drawing/2014/main" id="{51A93A8E-669D-4D10-8C47-3CB8CF1410A2}"/>
              </a:ext>
            </a:extLst>
          </p:cNvPr>
          <p:cNvCxnSpPr>
            <a:cxnSpLocks/>
            <a:stCxn id="6" idx="1"/>
          </p:cNvCxnSpPr>
          <p:nvPr/>
        </p:nvCxnSpPr>
        <p:spPr>
          <a:xfrm flipH="1">
            <a:off x="352270" y="2528389"/>
            <a:ext cx="1281676" cy="0"/>
          </a:xfrm>
          <a:prstGeom prst="straightConnector1">
            <a:avLst/>
          </a:prstGeom>
          <a:ln w="19050">
            <a:solidFill>
              <a:schemeClr val="accent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7CB5E92A-787C-4D52-AE78-1190EAD1AE53}"/>
              </a:ext>
            </a:extLst>
          </p:cNvPr>
          <p:cNvCxnSpPr>
            <a:cxnSpLocks/>
            <a:endCxn id="6" idx="3"/>
          </p:cNvCxnSpPr>
          <p:nvPr/>
        </p:nvCxnSpPr>
        <p:spPr>
          <a:xfrm flipH="1">
            <a:off x="3337828" y="2528389"/>
            <a:ext cx="6870477" cy="0"/>
          </a:xfrm>
          <a:prstGeom prst="straightConnector1">
            <a:avLst/>
          </a:prstGeom>
          <a:ln w="19050">
            <a:solidFill>
              <a:schemeClr val="accent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コネクタ: カギ線 15">
            <a:extLst>
              <a:ext uri="{FF2B5EF4-FFF2-40B4-BE49-F238E27FC236}">
                <a16:creationId xmlns:a16="http://schemas.microsoft.com/office/drawing/2014/main" id="{40A0ADC8-4D16-4378-ADB0-ECB98F1B04ED}"/>
              </a:ext>
            </a:extLst>
          </p:cNvPr>
          <p:cNvCxnSpPr>
            <a:cxnSpLocks/>
            <a:stCxn id="9" idx="3"/>
          </p:cNvCxnSpPr>
          <p:nvPr/>
        </p:nvCxnSpPr>
        <p:spPr>
          <a:xfrm flipV="1">
            <a:off x="3999892" y="2517232"/>
            <a:ext cx="1727220" cy="815628"/>
          </a:xfrm>
          <a:prstGeom prst="bentConnector3">
            <a:avLst>
              <a:gd name="adj1" fmla="val 99903"/>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7" name="コネクタ: カギ線 16">
            <a:extLst>
              <a:ext uri="{FF2B5EF4-FFF2-40B4-BE49-F238E27FC236}">
                <a16:creationId xmlns:a16="http://schemas.microsoft.com/office/drawing/2014/main" id="{C33F29AF-E43C-448E-A7BC-9F06E76C5880}"/>
              </a:ext>
            </a:extLst>
          </p:cNvPr>
          <p:cNvCxnSpPr>
            <a:cxnSpLocks/>
          </p:cNvCxnSpPr>
          <p:nvPr/>
        </p:nvCxnSpPr>
        <p:spPr>
          <a:xfrm flipV="1">
            <a:off x="4664604" y="2532052"/>
            <a:ext cx="1724572" cy="1640256"/>
          </a:xfrm>
          <a:prstGeom prst="bentConnector3">
            <a:avLst>
              <a:gd name="adj1" fmla="val 99980"/>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8" name="コネクタ: カギ線 17">
            <a:extLst>
              <a:ext uri="{FF2B5EF4-FFF2-40B4-BE49-F238E27FC236}">
                <a16:creationId xmlns:a16="http://schemas.microsoft.com/office/drawing/2014/main" id="{09AB1A80-111B-4404-A6A0-87DE9D96568D}"/>
              </a:ext>
            </a:extLst>
          </p:cNvPr>
          <p:cNvCxnSpPr>
            <a:cxnSpLocks/>
          </p:cNvCxnSpPr>
          <p:nvPr/>
        </p:nvCxnSpPr>
        <p:spPr>
          <a:xfrm rot="16200000" flipH="1">
            <a:off x="1700285" y="2738860"/>
            <a:ext cx="576000" cy="612000"/>
          </a:xfrm>
          <a:prstGeom prst="bentConnector2">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コネクタ: カギ線 18">
            <a:extLst>
              <a:ext uri="{FF2B5EF4-FFF2-40B4-BE49-F238E27FC236}">
                <a16:creationId xmlns:a16="http://schemas.microsoft.com/office/drawing/2014/main" id="{FDCB6ADD-8385-4C70-8A9B-262EE9613063}"/>
              </a:ext>
            </a:extLst>
          </p:cNvPr>
          <p:cNvCxnSpPr>
            <a:cxnSpLocks/>
          </p:cNvCxnSpPr>
          <p:nvPr/>
        </p:nvCxnSpPr>
        <p:spPr>
          <a:xfrm rot="16200000" flipH="1">
            <a:off x="2344663" y="3566504"/>
            <a:ext cx="614596" cy="612000"/>
          </a:xfrm>
          <a:prstGeom prst="bentConnector2">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0" name="楕円 19">
            <a:extLst>
              <a:ext uri="{FF2B5EF4-FFF2-40B4-BE49-F238E27FC236}">
                <a16:creationId xmlns:a16="http://schemas.microsoft.com/office/drawing/2014/main" id="{8647252D-FBDF-4B85-9391-6954B6B1FA23}"/>
              </a:ext>
            </a:extLst>
          </p:cNvPr>
          <p:cNvSpPr/>
          <p:nvPr/>
        </p:nvSpPr>
        <p:spPr>
          <a:xfrm>
            <a:off x="2235859" y="4062380"/>
            <a:ext cx="242339" cy="242339"/>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accent1"/>
                </a:solidFill>
              </a:rPr>
              <a:t>P</a:t>
            </a:r>
            <a:endParaRPr kumimoji="1" lang="ja-JP" altLang="en-US" sz="1400" dirty="0">
              <a:solidFill>
                <a:schemeClr val="accent1"/>
              </a:solidFill>
            </a:endParaRPr>
          </a:p>
        </p:txBody>
      </p:sp>
      <p:sp>
        <p:nvSpPr>
          <p:cNvPr id="21" name="フローチャート: 和接合 20">
            <a:extLst>
              <a:ext uri="{FF2B5EF4-FFF2-40B4-BE49-F238E27FC236}">
                <a16:creationId xmlns:a16="http://schemas.microsoft.com/office/drawing/2014/main" id="{4948E8BE-599B-4A6F-A69B-E51F16F3E25D}"/>
              </a:ext>
            </a:extLst>
          </p:cNvPr>
          <p:cNvSpPr/>
          <p:nvPr/>
        </p:nvSpPr>
        <p:spPr>
          <a:xfrm>
            <a:off x="699366" y="2399842"/>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和接合 21">
            <a:extLst>
              <a:ext uri="{FF2B5EF4-FFF2-40B4-BE49-F238E27FC236}">
                <a16:creationId xmlns:a16="http://schemas.microsoft.com/office/drawing/2014/main" id="{6C81DADB-01C4-43FA-9EA4-B707B479B741}"/>
              </a:ext>
            </a:extLst>
          </p:cNvPr>
          <p:cNvSpPr/>
          <p:nvPr/>
        </p:nvSpPr>
        <p:spPr>
          <a:xfrm>
            <a:off x="4165429" y="2393416"/>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ローチャート: 和接合 22">
            <a:extLst>
              <a:ext uri="{FF2B5EF4-FFF2-40B4-BE49-F238E27FC236}">
                <a16:creationId xmlns:a16="http://schemas.microsoft.com/office/drawing/2014/main" id="{18125954-1EBC-4817-96B8-F251AEB7339A}"/>
              </a:ext>
            </a:extLst>
          </p:cNvPr>
          <p:cNvSpPr/>
          <p:nvPr/>
        </p:nvSpPr>
        <p:spPr>
          <a:xfrm>
            <a:off x="4809425" y="3193013"/>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フローチャート: 和接合 23">
            <a:extLst>
              <a:ext uri="{FF2B5EF4-FFF2-40B4-BE49-F238E27FC236}">
                <a16:creationId xmlns:a16="http://schemas.microsoft.com/office/drawing/2014/main" id="{8775F075-344E-4631-8141-3E00005BAE4C}"/>
              </a:ext>
            </a:extLst>
          </p:cNvPr>
          <p:cNvSpPr/>
          <p:nvPr/>
        </p:nvSpPr>
        <p:spPr>
          <a:xfrm>
            <a:off x="5494048" y="4039956"/>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25" name="直線矢印コネクタ 24">
            <a:extLst>
              <a:ext uri="{FF2B5EF4-FFF2-40B4-BE49-F238E27FC236}">
                <a16:creationId xmlns:a16="http://schemas.microsoft.com/office/drawing/2014/main" id="{0825DB26-621D-4B35-97B5-4BBC46C56158}"/>
              </a:ext>
            </a:extLst>
          </p:cNvPr>
          <p:cNvCxnSpPr>
            <a:cxnSpLocks/>
            <a:endCxn id="12" idx="2"/>
          </p:cNvCxnSpPr>
          <p:nvPr/>
        </p:nvCxnSpPr>
        <p:spPr>
          <a:xfrm flipV="1">
            <a:off x="3812663" y="4412150"/>
            <a:ext cx="0" cy="614595"/>
          </a:xfrm>
          <a:prstGeom prst="straightConnector1">
            <a:avLst/>
          </a:prstGeom>
          <a:ln w="19050">
            <a:solidFill>
              <a:schemeClr val="accent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0AC1F11-BCED-4ECC-8033-0089EA9B6885}"/>
              </a:ext>
            </a:extLst>
          </p:cNvPr>
          <p:cNvSpPr txBox="1"/>
          <p:nvPr/>
        </p:nvSpPr>
        <p:spPr>
          <a:xfrm>
            <a:off x="223289" y="1449602"/>
            <a:ext cx="1906400" cy="938719"/>
          </a:xfrm>
          <a:prstGeom prst="rect">
            <a:avLst/>
          </a:prstGeom>
          <a:noFill/>
        </p:spPr>
        <p:txBody>
          <a:bodyPr wrap="square" rtlCol="0">
            <a:spAutoFit/>
          </a:bodyPr>
          <a:lstStyle/>
          <a:p>
            <a:r>
              <a:rPr kumimoji="1" lang="ja-JP" altLang="en-US" sz="1100" b="1" dirty="0"/>
              <a:t>・</a:t>
            </a:r>
            <a:r>
              <a:rPr kumimoji="1" lang="en-US" altLang="ja-JP" sz="1100" b="1" dirty="0"/>
              <a:t>Feed Free Chlorine</a:t>
            </a:r>
          </a:p>
          <a:p>
            <a:r>
              <a:rPr lang="ja-JP" altLang="en-US" sz="1100" b="1" dirty="0"/>
              <a:t>・</a:t>
            </a:r>
            <a:r>
              <a:rPr lang="en-US" altLang="ja-JP" sz="1100" b="1" dirty="0"/>
              <a:t>Feed Conductivity</a:t>
            </a:r>
          </a:p>
          <a:p>
            <a:r>
              <a:rPr kumimoji="1" lang="ja-JP" altLang="en-US" sz="1100" b="1" dirty="0"/>
              <a:t>・</a:t>
            </a:r>
            <a:r>
              <a:rPr kumimoji="1" lang="en-US" altLang="ja-JP" sz="1100" b="1" dirty="0"/>
              <a:t>Feed pH, TOC, Temp</a:t>
            </a:r>
          </a:p>
          <a:p>
            <a:r>
              <a:rPr lang="ja-JP" altLang="en-US" sz="1100" b="1" dirty="0"/>
              <a:t>・</a:t>
            </a:r>
            <a:r>
              <a:rPr lang="en-US" altLang="ja-JP" sz="1100" b="1" dirty="0"/>
              <a:t>Feed Pressure</a:t>
            </a:r>
          </a:p>
          <a:p>
            <a:r>
              <a:rPr lang="ja-JP" altLang="en-US" sz="1100" b="1" dirty="0"/>
              <a:t>・</a:t>
            </a:r>
            <a:r>
              <a:rPr lang="en-US" altLang="ja-JP" sz="1100" b="1" dirty="0"/>
              <a:t>Feed Flow (Calc)</a:t>
            </a:r>
            <a:endParaRPr kumimoji="1" lang="ja-JP" altLang="en-US" sz="1100" b="1" dirty="0"/>
          </a:p>
        </p:txBody>
      </p:sp>
      <p:sp>
        <p:nvSpPr>
          <p:cNvPr id="27" name="テキスト ボックス 26">
            <a:extLst>
              <a:ext uri="{FF2B5EF4-FFF2-40B4-BE49-F238E27FC236}">
                <a16:creationId xmlns:a16="http://schemas.microsoft.com/office/drawing/2014/main" id="{C1518087-6D69-46FE-B745-5E0EBF3E0777}"/>
              </a:ext>
            </a:extLst>
          </p:cNvPr>
          <p:cNvSpPr txBox="1"/>
          <p:nvPr/>
        </p:nvSpPr>
        <p:spPr>
          <a:xfrm>
            <a:off x="3292117" y="1962890"/>
            <a:ext cx="2014752" cy="430887"/>
          </a:xfrm>
          <a:prstGeom prst="rect">
            <a:avLst/>
          </a:prstGeom>
          <a:noFill/>
        </p:spPr>
        <p:txBody>
          <a:bodyPr wrap="square" rtlCol="0">
            <a:spAutoFit/>
          </a:bodyPr>
          <a:lstStyle/>
          <a:p>
            <a:r>
              <a:rPr kumimoji="1" lang="ja-JP" altLang="en-US" sz="1100" b="1" dirty="0"/>
              <a:t>・</a:t>
            </a:r>
            <a:r>
              <a:rPr kumimoji="1" lang="en-US" altLang="ja-JP" sz="1100" b="1" dirty="0"/>
              <a:t>Permeate Flow</a:t>
            </a:r>
          </a:p>
          <a:p>
            <a:r>
              <a:rPr lang="ja-JP" altLang="en-US" sz="1100" b="1" dirty="0"/>
              <a:t>・</a:t>
            </a:r>
            <a:r>
              <a:rPr lang="en-US" altLang="ja-JP" sz="1100" b="1" dirty="0"/>
              <a:t>Permeate Conductivity</a:t>
            </a:r>
          </a:p>
        </p:txBody>
      </p:sp>
      <p:sp>
        <p:nvSpPr>
          <p:cNvPr id="28" name="テキスト ボックス 27">
            <a:extLst>
              <a:ext uri="{FF2B5EF4-FFF2-40B4-BE49-F238E27FC236}">
                <a16:creationId xmlns:a16="http://schemas.microsoft.com/office/drawing/2014/main" id="{2394A6A7-1F6F-41EF-A0FE-715BC100E785}"/>
              </a:ext>
            </a:extLst>
          </p:cNvPr>
          <p:cNvSpPr txBox="1"/>
          <p:nvPr/>
        </p:nvSpPr>
        <p:spPr>
          <a:xfrm>
            <a:off x="3907777" y="2782237"/>
            <a:ext cx="2014752" cy="430887"/>
          </a:xfrm>
          <a:prstGeom prst="rect">
            <a:avLst/>
          </a:prstGeom>
          <a:noFill/>
          <a:effectLst/>
        </p:spPr>
        <p:txBody>
          <a:bodyPr wrap="square" rtlCol="0">
            <a:spAutoFit/>
          </a:bodyPr>
          <a:lstStyle/>
          <a:p>
            <a:r>
              <a:rPr kumimoji="1" lang="ja-JP" altLang="en-US" sz="1100" b="1" dirty="0"/>
              <a:t>・</a:t>
            </a:r>
            <a:r>
              <a:rPr kumimoji="1" lang="en-US" altLang="ja-JP" sz="1100" b="1" dirty="0"/>
              <a:t>Permeate Flow</a:t>
            </a:r>
          </a:p>
          <a:p>
            <a:r>
              <a:rPr lang="ja-JP" altLang="en-US" sz="1100" b="1" dirty="0"/>
              <a:t>・</a:t>
            </a:r>
            <a:r>
              <a:rPr lang="en-US" altLang="ja-JP" sz="1100" b="1" dirty="0"/>
              <a:t>Permeate Conductivity</a:t>
            </a:r>
          </a:p>
        </p:txBody>
      </p:sp>
      <p:sp>
        <p:nvSpPr>
          <p:cNvPr id="29" name="テキスト ボックス 28">
            <a:extLst>
              <a:ext uri="{FF2B5EF4-FFF2-40B4-BE49-F238E27FC236}">
                <a16:creationId xmlns:a16="http://schemas.microsoft.com/office/drawing/2014/main" id="{B5A2AA03-3C6E-4F05-B5EA-B344F6CC9AD3}"/>
              </a:ext>
            </a:extLst>
          </p:cNvPr>
          <p:cNvSpPr txBox="1"/>
          <p:nvPr/>
        </p:nvSpPr>
        <p:spPr>
          <a:xfrm>
            <a:off x="4572680" y="3630168"/>
            <a:ext cx="2014752" cy="430887"/>
          </a:xfrm>
          <a:prstGeom prst="rect">
            <a:avLst/>
          </a:prstGeom>
          <a:noFill/>
        </p:spPr>
        <p:txBody>
          <a:bodyPr wrap="square" rtlCol="0">
            <a:spAutoFit/>
          </a:bodyPr>
          <a:lstStyle/>
          <a:p>
            <a:r>
              <a:rPr kumimoji="1" lang="ja-JP" altLang="en-US" sz="1100" b="1" dirty="0"/>
              <a:t>・</a:t>
            </a:r>
            <a:r>
              <a:rPr kumimoji="1" lang="en-US" altLang="ja-JP" sz="1100" b="1" dirty="0"/>
              <a:t>Permeate Flow</a:t>
            </a:r>
          </a:p>
          <a:p>
            <a:r>
              <a:rPr lang="ja-JP" altLang="en-US" sz="1100" b="1" dirty="0"/>
              <a:t>・</a:t>
            </a:r>
            <a:r>
              <a:rPr lang="en-US" altLang="ja-JP" sz="1100" b="1" dirty="0"/>
              <a:t>Permeate Conductivity</a:t>
            </a:r>
          </a:p>
        </p:txBody>
      </p:sp>
      <p:sp>
        <p:nvSpPr>
          <p:cNvPr id="30" name="フローチャート: 和接合 29">
            <a:extLst>
              <a:ext uri="{FF2B5EF4-FFF2-40B4-BE49-F238E27FC236}">
                <a16:creationId xmlns:a16="http://schemas.microsoft.com/office/drawing/2014/main" id="{950BCE8F-24F6-49F9-9FF8-6F5047D45660}"/>
              </a:ext>
            </a:extLst>
          </p:cNvPr>
          <p:cNvSpPr/>
          <p:nvPr/>
        </p:nvSpPr>
        <p:spPr>
          <a:xfrm>
            <a:off x="6750736" y="2393415"/>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360C4499-4444-4EDB-88EB-354B3CD17620}"/>
              </a:ext>
            </a:extLst>
          </p:cNvPr>
          <p:cNvSpPr txBox="1"/>
          <p:nvPr/>
        </p:nvSpPr>
        <p:spPr>
          <a:xfrm>
            <a:off x="5475712" y="1965390"/>
            <a:ext cx="2713954" cy="430887"/>
          </a:xfrm>
          <a:prstGeom prst="rect">
            <a:avLst/>
          </a:prstGeom>
          <a:noFill/>
        </p:spPr>
        <p:txBody>
          <a:bodyPr wrap="square" rtlCol="0">
            <a:spAutoFit/>
          </a:bodyPr>
          <a:lstStyle/>
          <a:p>
            <a:r>
              <a:rPr kumimoji="1" lang="ja-JP" altLang="en-US" sz="1100" b="1" dirty="0"/>
              <a:t>・</a:t>
            </a:r>
            <a:r>
              <a:rPr kumimoji="1" lang="en-US" altLang="ja-JP" sz="1100" b="1" dirty="0"/>
              <a:t>Combined Permeate TOC</a:t>
            </a:r>
          </a:p>
          <a:p>
            <a:r>
              <a:rPr lang="ja-JP" altLang="en-US" sz="1100" b="1" dirty="0"/>
              <a:t>・</a:t>
            </a:r>
            <a:r>
              <a:rPr lang="en-US" altLang="ja-JP" sz="1100" b="1" dirty="0"/>
              <a:t>Combined Permeate Conductivity</a:t>
            </a:r>
          </a:p>
        </p:txBody>
      </p:sp>
      <p:sp>
        <p:nvSpPr>
          <p:cNvPr id="32" name="フローチャート: 和接合 31">
            <a:extLst>
              <a:ext uri="{FF2B5EF4-FFF2-40B4-BE49-F238E27FC236}">
                <a16:creationId xmlns:a16="http://schemas.microsoft.com/office/drawing/2014/main" id="{628C0375-0574-4D27-83EA-37C56B616B46}"/>
              </a:ext>
            </a:extLst>
          </p:cNvPr>
          <p:cNvSpPr/>
          <p:nvPr/>
        </p:nvSpPr>
        <p:spPr>
          <a:xfrm>
            <a:off x="3689311" y="4587094"/>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2EDF2326-2A9E-4FA1-9B5C-211358100339}"/>
              </a:ext>
            </a:extLst>
          </p:cNvPr>
          <p:cNvSpPr txBox="1"/>
          <p:nvPr/>
        </p:nvSpPr>
        <p:spPr>
          <a:xfrm>
            <a:off x="3931844" y="4590011"/>
            <a:ext cx="2014752" cy="430887"/>
          </a:xfrm>
          <a:prstGeom prst="rect">
            <a:avLst/>
          </a:prstGeom>
          <a:noFill/>
        </p:spPr>
        <p:txBody>
          <a:bodyPr wrap="square" rtlCol="0">
            <a:spAutoFit/>
          </a:bodyPr>
          <a:lstStyle/>
          <a:p>
            <a:r>
              <a:rPr lang="ja-JP" altLang="en-US" sz="1100" b="1" dirty="0"/>
              <a:t>・</a:t>
            </a:r>
            <a:r>
              <a:rPr lang="en-US" altLang="ja-JP" sz="1100" b="1" dirty="0"/>
              <a:t>Concentrate Pressure</a:t>
            </a:r>
          </a:p>
          <a:p>
            <a:r>
              <a:rPr lang="ja-JP" altLang="en-US" sz="1100" b="1" dirty="0"/>
              <a:t>・</a:t>
            </a:r>
            <a:r>
              <a:rPr lang="en-US" altLang="ja-JP" sz="1100" b="1" dirty="0"/>
              <a:t>Concentrate</a:t>
            </a:r>
            <a:r>
              <a:rPr lang="ja-JP" altLang="en-US" sz="1100" b="1" dirty="0"/>
              <a:t> </a:t>
            </a:r>
            <a:r>
              <a:rPr lang="en-US" altLang="ja-JP" sz="1100" b="1" dirty="0"/>
              <a:t>Flow</a:t>
            </a:r>
          </a:p>
        </p:txBody>
      </p:sp>
      <p:sp>
        <p:nvSpPr>
          <p:cNvPr id="34" name="フローチャート: 和接合 33">
            <a:extLst>
              <a:ext uri="{FF2B5EF4-FFF2-40B4-BE49-F238E27FC236}">
                <a16:creationId xmlns:a16="http://schemas.microsoft.com/office/drawing/2014/main" id="{22D2BCA7-3989-41FC-B49C-605709C2FD84}"/>
              </a:ext>
            </a:extLst>
          </p:cNvPr>
          <p:cNvSpPr/>
          <p:nvPr/>
        </p:nvSpPr>
        <p:spPr>
          <a:xfrm>
            <a:off x="8694688" y="2387349"/>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FED0977E-4CFE-4938-8357-6FA73D84A215}"/>
              </a:ext>
            </a:extLst>
          </p:cNvPr>
          <p:cNvSpPr txBox="1"/>
          <p:nvPr/>
        </p:nvSpPr>
        <p:spPr>
          <a:xfrm>
            <a:off x="8009933" y="1449602"/>
            <a:ext cx="1756357" cy="938719"/>
          </a:xfrm>
          <a:prstGeom prst="rect">
            <a:avLst/>
          </a:prstGeom>
          <a:noFill/>
        </p:spPr>
        <p:txBody>
          <a:bodyPr wrap="square" rtlCol="0">
            <a:spAutoFit/>
          </a:bodyPr>
          <a:lstStyle/>
          <a:p>
            <a:r>
              <a:rPr kumimoji="1" lang="ja-JP" altLang="en-US" sz="1100" b="1" dirty="0"/>
              <a:t>・</a:t>
            </a:r>
            <a:r>
              <a:rPr lang="en-US" altLang="ja-JP" sz="1100" b="1" dirty="0"/>
              <a:t>Inlet Free Chlorine</a:t>
            </a:r>
            <a:endParaRPr kumimoji="1" lang="en-US" altLang="ja-JP" sz="1100" b="1" dirty="0"/>
          </a:p>
          <a:p>
            <a:r>
              <a:rPr lang="ja-JP" altLang="en-US" sz="1100" b="1" dirty="0"/>
              <a:t>・</a:t>
            </a:r>
            <a:r>
              <a:rPr lang="en-US" altLang="ja-JP" sz="1100" b="1" dirty="0"/>
              <a:t>Inlet Total Chlorine</a:t>
            </a:r>
          </a:p>
          <a:p>
            <a:r>
              <a:rPr lang="ja-JP" altLang="en-US" sz="1100" b="1" dirty="0"/>
              <a:t>・</a:t>
            </a:r>
            <a:r>
              <a:rPr lang="en-US" altLang="ja-JP" sz="1100" b="1" dirty="0"/>
              <a:t>Inlet pH</a:t>
            </a:r>
          </a:p>
          <a:p>
            <a:r>
              <a:rPr lang="ja-JP" altLang="en-US" sz="1100" b="1" dirty="0"/>
              <a:t>・</a:t>
            </a:r>
            <a:r>
              <a:rPr lang="en-US" altLang="ja-JP" sz="1100" b="1" dirty="0"/>
              <a:t>Inlet UVT</a:t>
            </a:r>
          </a:p>
          <a:p>
            <a:r>
              <a:rPr lang="ja-JP" altLang="en-US" sz="1100" b="1" dirty="0"/>
              <a:t>・</a:t>
            </a:r>
            <a:r>
              <a:rPr lang="en-US" altLang="ja-JP" sz="1100" b="1" dirty="0"/>
              <a:t>Inlet Flow</a:t>
            </a:r>
          </a:p>
        </p:txBody>
      </p:sp>
      <p:sp>
        <p:nvSpPr>
          <p:cNvPr id="36" name="正方形/長方形 35">
            <a:extLst>
              <a:ext uri="{FF2B5EF4-FFF2-40B4-BE49-F238E27FC236}">
                <a16:creationId xmlns:a16="http://schemas.microsoft.com/office/drawing/2014/main" id="{C7B7B9AA-461A-4BE3-8D99-439E42228FA3}"/>
              </a:ext>
            </a:extLst>
          </p:cNvPr>
          <p:cNvSpPr/>
          <p:nvPr/>
        </p:nvSpPr>
        <p:spPr>
          <a:xfrm>
            <a:off x="9421287" y="2296040"/>
            <a:ext cx="884453" cy="464695"/>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lumMod val="65000"/>
                    <a:lumOff val="35000"/>
                  </a:schemeClr>
                </a:solidFill>
              </a:rPr>
              <a:t>UV</a:t>
            </a:r>
            <a:endParaRPr kumimoji="1" lang="ja-JP" altLang="en-US" b="1" dirty="0">
              <a:solidFill>
                <a:schemeClr val="tx1">
                  <a:lumMod val="65000"/>
                  <a:lumOff val="35000"/>
                </a:schemeClr>
              </a:solidFill>
            </a:endParaRPr>
          </a:p>
        </p:txBody>
      </p:sp>
      <p:cxnSp>
        <p:nvCxnSpPr>
          <p:cNvPr id="37" name="直線矢印コネクタ 36">
            <a:extLst>
              <a:ext uri="{FF2B5EF4-FFF2-40B4-BE49-F238E27FC236}">
                <a16:creationId xmlns:a16="http://schemas.microsoft.com/office/drawing/2014/main" id="{53BD4A12-7812-4D75-AB70-CD41837DA53D}"/>
              </a:ext>
            </a:extLst>
          </p:cNvPr>
          <p:cNvCxnSpPr>
            <a:cxnSpLocks/>
            <a:endCxn id="36" idx="3"/>
          </p:cNvCxnSpPr>
          <p:nvPr/>
        </p:nvCxnSpPr>
        <p:spPr>
          <a:xfrm flipH="1">
            <a:off x="10305740" y="2528388"/>
            <a:ext cx="1409078" cy="0"/>
          </a:xfrm>
          <a:prstGeom prst="straightConnector1">
            <a:avLst/>
          </a:prstGeom>
          <a:ln w="19050">
            <a:solidFill>
              <a:schemeClr val="accent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フローチャート: 和接合 37">
            <a:extLst>
              <a:ext uri="{FF2B5EF4-FFF2-40B4-BE49-F238E27FC236}">
                <a16:creationId xmlns:a16="http://schemas.microsoft.com/office/drawing/2014/main" id="{111F372A-02D8-49B7-B4B3-3BDC055E818F}"/>
              </a:ext>
            </a:extLst>
          </p:cNvPr>
          <p:cNvSpPr/>
          <p:nvPr/>
        </p:nvSpPr>
        <p:spPr>
          <a:xfrm>
            <a:off x="10794439" y="2404567"/>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99D6AFC3-F18C-4F01-9425-CBD2A842B71C}"/>
              </a:ext>
            </a:extLst>
          </p:cNvPr>
          <p:cNvSpPr txBox="1"/>
          <p:nvPr/>
        </p:nvSpPr>
        <p:spPr>
          <a:xfrm>
            <a:off x="10277308" y="1790170"/>
            <a:ext cx="1912478" cy="600164"/>
          </a:xfrm>
          <a:prstGeom prst="rect">
            <a:avLst/>
          </a:prstGeom>
          <a:noFill/>
        </p:spPr>
        <p:txBody>
          <a:bodyPr wrap="square" rtlCol="0">
            <a:spAutoFit/>
          </a:bodyPr>
          <a:lstStyle/>
          <a:p>
            <a:r>
              <a:rPr kumimoji="1" lang="ja-JP" altLang="en-US" sz="1100" b="1" dirty="0"/>
              <a:t>・</a:t>
            </a:r>
            <a:r>
              <a:rPr kumimoji="1" lang="en-US" altLang="ja-JP" sz="1100" b="1" dirty="0"/>
              <a:t>Outlet</a:t>
            </a:r>
            <a:r>
              <a:rPr lang="en-US" altLang="ja-JP" sz="1100" b="1" dirty="0"/>
              <a:t> Free Chlorine</a:t>
            </a:r>
            <a:endParaRPr kumimoji="1" lang="en-US" altLang="ja-JP" sz="1100" b="1" dirty="0"/>
          </a:p>
          <a:p>
            <a:r>
              <a:rPr lang="ja-JP" altLang="en-US" sz="1100" b="1" dirty="0"/>
              <a:t>・</a:t>
            </a:r>
            <a:r>
              <a:rPr lang="en-US" altLang="ja-JP" sz="1100" b="1" dirty="0"/>
              <a:t>Outlet Total Chlorine</a:t>
            </a:r>
          </a:p>
          <a:p>
            <a:r>
              <a:rPr lang="ja-JP" altLang="en-US" sz="1100" b="1" dirty="0"/>
              <a:t>・</a:t>
            </a:r>
            <a:r>
              <a:rPr lang="en-US" altLang="ja-JP" sz="1100" b="1" dirty="0"/>
              <a:t>Inlet UVT</a:t>
            </a:r>
          </a:p>
        </p:txBody>
      </p:sp>
      <p:sp>
        <p:nvSpPr>
          <p:cNvPr id="40" name="フローチャート: 和接合 39">
            <a:extLst>
              <a:ext uri="{FF2B5EF4-FFF2-40B4-BE49-F238E27FC236}">
                <a16:creationId xmlns:a16="http://schemas.microsoft.com/office/drawing/2014/main" id="{1C55EBEC-9B4D-4220-BD97-517D62BE5924}"/>
              </a:ext>
            </a:extLst>
          </p:cNvPr>
          <p:cNvSpPr/>
          <p:nvPr/>
        </p:nvSpPr>
        <p:spPr>
          <a:xfrm>
            <a:off x="9731159" y="2762800"/>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5C074BCF-78DA-4A6B-A21E-FD1EB17469CA}"/>
              </a:ext>
            </a:extLst>
          </p:cNvPr>
          <p:cNvSpPr txBox="1"/>
          <p:nvPr/>
        </p:nvSpPr>
        <p:spPr>
          <a:xfrm>
            <a:off x="9139393" y="3002207"/>
            <a:ext cx="2815264" cy="600164"/>
          </a:xfrm>
          <a:prstGeom prst="rect">
            <a:avLst/>
          </a:prstGeom>
          <a:noFill/>
        </p:spPr>
        <p:txBody>
          <a:bodyPr wrap="square" rtlCol="0">
            <a:spAutoFit/>
          </a:bodyPr>
          <a:lstStyle/>
          <a:p>
            <a:r>
              <a:rPr kumimoji="1" lang="ja-JP" altLang="en-US" sz="1100" b="1" dirty="0"/>
              <a:t>・</a:t>
            </a:r>
            <a:r>
              <a:rPr kumimoji="1" lang="en-US" altLang="ja-JP" sz="1100" b="1" dirty="0"/>
              <a:t>UV Dose</a:t>
            </a:r>
          </a:p>
          <a:p>
            <a:r>
              <a:rPr lang="ja-JP" altLang="en-US" sz="1100" b="1" dirty="0"/>
              <a:t>・</a:t>
            </a:r>
            <a:r>
              <a:rPr lang="en-US" altLang="ja-JP" sz="1100" b="1" dirty="0"/>
              <a:t>UV Intensity</a:t>
            </a:r>
          </a:p>
          <a:p>
            <a:r>
              <a:rPr lang="ja-JP" altLang="en-US" sz="1100" b="1" dirty="0"/>
              <a:t>・</a:t>
            </a:r>
            <a:r>
              <a:rPr lang="en-US" altLang="ja-JP" sz="1100" b="1" dirty="0"/>
              <a:t>UV Lamp Power (Constant 50%)</a:t>
            </a:r>
          </a:p>
        </p:txBody>
      </p:sp>
      <p:sp>
        <p:nvSpPr>
          <p:cNvPr id="43" name="テキスト ボックス 42">
            <a:extLst>
              <a:ext uri="{FF2B5EF4-FFF2-40B4-BE49-F238E27FC236}">
                <a16:creationId xmlns:a16="http://schemas.microsoft.com/office/drawing/2014/main" id="{4AF3109F-C531-43F4-8DD8-4F8252A1127E}"/>
              </a:ext>
            </a:extLst>
          </p:cNvPr>
          <p:cNvSpPr txBox="1"/>
          <p:nvPr/>
        </p:nvSpPr>
        <p:spPr>
          <a:xfrm>
            <a:off x="2073643" y="2272752"/>
            <a:ext cx="1541493" cy="276999"/>
          </a:xfrm>
          <a:prstGeom prst="rect">
            <a:avLst/>
          </a:prstGeom>
          <a:noFill/>
        </p:spPr>
        <p:txBody>
          <a:bodyPr wrap="square" rtlCol="0">
            <a:spAutoFit/>
          </a:bodyPr>
          <a:lstStyle/>
          <a:p>
            <a:pPr algn="ctr"/>
            <a:r>
              <a:rPr kumimoji="1" lang="en-US" altLang="ja-JP" sz="1200" b="1" dirty="0">
                <a:solidFill>
                  <a:schemeClr val="tx1">
                    <a:lumMod val="65000"/>
                    <a:lumOff val="35000"/>
                  </a:schemeClr>
                </a:solidFill>
              </a:rPr>
              <a:t>RO 1</a:t>
            </a:r>
            <a:r>
              <a:rPr kumimoji="1" lang="en-US" altLang="ja-JP" sz="1200" b="1" baseline="30000" dirty="0">
                <a:solidFill>
                  <a:schemeClr val="tx1">
                    <a:lumMod val="65000"/>
                    <a:lumOff val="35000"/>
                  </a:schemeClr>
                </a:solidFill>
              </a:rPr>
              <a:t>st</a:t>
            </a:r>
            <a:r>
              <a:rPr kumimoji="1" lang="en-US" altLang="ja-JP" sz="1200" b="1" dirty="0">
                <a:solidFill>
                  <a:schemeClr val="tx1">
                    <a:lumMod val="65000"/>
                    <a:lumOff val="35000"/>
                  </a:schemeClr>
                </a:solidFill>
              </a:rPr>
              <a:t> Stage</a:t>
            </a:r>
            <a:endParaRPr kumimoji="1" lang="ja-JP" altLang="en-US" sz="1200" b="1" dirty="0">
              <a:solidFill>
                <a:schemeClr val="tx1">
                  <a:lumMod val="65000"/>
                  <a:lumOff val="35000"/>
                </a:schemeClr>
              </a:solidFill>
            </a:endParaRPr>
          </a:p>
        </p:txBody>
      </p:sp>
      <p:sp>
        <p:nvSpPr>
          <p:cNvPr id="44" name="テキスト ボックス 43">
            <a:extLst>
              <a:ext uri="{FF2B5EF4-FFF2-40B4-BE49-F238E27FC236}">
                <a16:creationId xmlns:a16="http://schemas.microsoft.com/office/drawing/2014/main" id="{D2BCE313-F0FB-4875-BDD8-92491FA0A07D}"/>
              </a:ext>
            </a:extLst>
          </p:cNvPr>
          <p:cNvSpPr txBox="1"/>
          <p:nvPr/>
        </p:nvSpPr>
        <p:spPr>
          <a:xfrm>
            <a:off x="2726761" y="3085303"/>
            <a:ext cx="1541493" cy="276999"/>
          </a:xfrm>
          <a:prstGeom prst="rect">
            <a:avLst/>
          </a:prstGeom>
          <a:noFill/>
        </p:spPr>
        <p:txBody>
          <a:bodyPr wrap="square" rtlCol="0">
            <a:spAutoFit/>
          </a:bodyPr>
          <a:lstStyle/>
          <a:p>
            <a:pPr algn="ctr"/>
            <a:r>
              <a:rPr kumimoji="1" lang="en-US" altLang="ja-JP" sz="1200" b="1" dirty="0">
                <a:solidFill>
                  <a:schemeClr val="tx1">
                    <a:lumMod val="65000"/>
                    <a:lumOff val="35000"/>
                  </a:schemeClr>
                </a:solidFill>
              </a:rPr>
              <a:t>RO 2</a:t>
            </a:r>
            <a:r>
              <a:rPr kumimoji="1" lang="en-US" altLang="ja-JP" sz="1200" b="1" baseline="30000" dirty="0">
                <a:solidFill>
                  <a:schemeClr val="tx1">
                    <a:lumMod val="65000"/>
                    <a:lumOff val="35000"/>
                  </a:schemeClr>
                </a:solidFill>
              </a:rPr>
              <a:t>nd</a:t>
            </a:r>
            <a:r>
              <a:rPr kumimoji="1" lang="en-US" altLang="ja-JP" sz="1200" b="1" dirty="0">
                <a:solidFill>
                  <a:schemeClr val="tx1">
                    <a:lumMod val="65000"/>
                    <a:lumOff val="35000"/>
                  </a:schemeClr>
                </a:solidFill>
              </a:rPr>
              <a:t> Stage</a:t>
            </a:r>
            <a:endParaRPr kumimoji="1" lang="ja-JP" altLang="en-US" sz="1200" b="1" dirty="0">
              <a:solidFill>
                <a:schemeClr val="tx1">
                  <a:lumMod val="65000"/>
                  <a:lumOff val="35000"/>
                </a:schemeClr>
              </a:solidFill>
            </a:endParaRPr>
          </a:p>
        </p:txBody>
      </p:sp>
      <p:sp>
        <p:nvSpPr>
          <p:cNvPr id="45" name="テキスト ボックス 44">
            <a:extLst>
              <a:ext uri="{FF2B5EF4-FFF2-40B4-BE49-F238E27FC236}">
                <a16:creationId xmlns:a16="http://schemas.microsoft.com/office/drawing/2014/main" id="{08A627C5-4CB0-42AD-8715-B1BCA3C83039}"/>
              </a:ext>
            </a:extLst>
          </p:cNvPr>
          <p:cNvSpPr txBox="1"/>
          <p:nvPr/>
        </p:nvSpPr>
        <p:spPr>
          <a:xfrm>
            <a:off x="3395054" y="3918856"/>
            <a:ext cx="1541493" cy="276999"/>
          </a:xfrm>
          <a:prstGeom prst="rect">
            <a:avLst/>
          </a:prstGeom>
          <a:noFill/>
        </p:spPr>
        <p:txBody>
          <a:bodyPr wrap="square" rtlCol="0">
            <a:spAutoFit/>
          </a:bodyPr>
          <a:lstStyle/>
          <a:p>
            <a:pPr algn="ctr"/>
            <a:r>
              <a:rPr kumimoji="1" lang="en-US" altLang="ja-JP" sz="1200" b="1" dirty="0">
                <a:solidFill>
                  <a:schemeClr val="tx1">
                    <a:lumMod val="65000"/>
                    <a:lumOff val="35000"/>
                  </a:schemeClr>
                </a:solidFill>
              </a:rPr>
              <a:t>RO 3</a:t>
            </a:r>
            <a:r>
              <a:rPr kumimoji="1" lang="en-US" altLang="ja-JP" sz="1200" b="1" baseline="30000" dirty="0">
                <a:solidFill>
                  <a:schemeClr val="tx1">
                    <a:lumMod val="65000"/>
                    <a:lumOff val="35000"/>
                  </a:schemeClr>
                </a:solidFill>
              </a:rPr>
              <a:t>rd</a:t>
            </a:r>
            <a:r>
              <a:rPr kumimoji="1" lang="en-US" altLang="ja-JP" sz="1200" b="1" dirty="0">
                <a:solidFill>
                  <a:schemeClr val="tx1">
                    <a:lumMod val="65000"/>
                    <a:lumOff val="35000"/>
                  </a:schemeClr>
                </a:solidFill>
              </a:rPr>
              <a:t> Stage</a:t>
            </a:r>
            <a:endParaRPr kumimoji="1" lang="ja-JP" altLang="en-US" sz="1200" b="1" dirty="0">
              <a:solidFill>
                <a:schemeClr val="tx1">
                  <a:lumMod val="65000"/>
                  <a:lumOff val="35000"/>
                </a:schemeClr>
              </a:solidFill>
            </a:endParaRPr>
          </a:p>
        </p:txBody>
      </p:sp>
      <p:sp>
        <p:nvSpPr>
          <p:cNvPr id="46" name="フローチャート: 和接合 45">
            <a:extLst>
              <a:ext uri="{FF2B5EF4-FFF2-40B4-BE49-F238E27FC236}">
                <a16:creationId xmlns:a16="http://schemas.microsoft.com/office/drawing/2014/main" id="{42083F9F-7AC1-483B-ABF4-642F47E06688}"/>
              </a:ext>
            </a:extLst>
          </p:cNvPr>
          <p:cNvSpPr/>
          <p:nvPr/>
        </p:nvSpPr>
        <p:spPr>
          <a:xfrm>
            <a:off x="1891961" y="3200505"/>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フローチャート: 和接合 46">
            <a:extLst>
              <a:ext uri="{FF2B5EF4-FFF2-40B4-BE49-F238E27FC236}">
                <a16:creationId xmlns:a16="http://schemas.microsoft.com/office/drawing/2014/main" id="{9F1B1A4E-0EEF-4852-A255-5AAA8EFB6E80}"/>
              </a:ext>
            </a:extLst>
          </p:cNvPr>
          <p:cNvSpPr/>
          <p:nvPr/>
        </p:nvSpPr>
        <p:spPr>
          <a:xfrm>
            <a:off x="2216146" y="3682751"/>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フローチャート: 和接合 47">
            <a:extLst>
              <a:ext uri="{FF2B5EF4-FFF2-40B4-BE49-F238E27FC236}">
                <a16:creationId xmlns:a16="http://schemas.microsoft.com/office/drawing/2014/main" id="{792E8AE6-1094-4309-A3C5-AE659235B1BC}"/>
              </a:ext>
            </a:extLst>
          </p:cNvPr>
          <p:cNvSpPr/>
          <p:nvPr/>
        </p:nvSpPr>
        <p:spPr>
          <a:xfrm>
            <a:off x="2563791" y="4049860"/>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テキスト ボックス 48">
            <a:extLst>
              <a:ext uri="{FF2B5EF4-FFF2-40B4-BE49-F238E27FC236}">
                <a16:creationId xmlns:a16="http://schemas.microsoft.com/office/drawing/2014/main" id="{A7DA287B-3F23-45B2-915D-037BE84F9B66}"/>
              </a:ext>
            </a:extLst>
          </p:cNvPr>
          <p:cNvSpPr txBox="1"/>
          <p:nvPr/>
        </p:nvSpPr>
        <p:spPr>
          <a:xfrm>
            <a:off x="1914765" y="2862518"/>
            <a:ext cx="1171318" cy="261610"/>
          </a:xfrm>
          <a:prstGeom prst="rect">
            <a:avLst/>
          </a:prstGeom>
          <a:noFill/>
        </p:spPr>
        <p:txBody>
          <a:bodyPr wrap="square" rtlCol="0">
            <a:spAutoFit/>
          </a:bodyPr>
          <a:lstStyle/>
          <a:p>
            <a:r>
              <a:rPr lang="en-US" altLang="ja-JP" sz="1100" b="1" dirty="0"/>
              <a:t>Feed Pressure</a:t>
            </a:r>
          </a:p>
        </p:txBody>
      </p:sp>
      <p:cxnSp>
        <p:nvCxnSpPr>
          <p:cNvPr id="50" name="直線コネクタ 49">
            <a:extLst>
              <a:ext uri="{FF2B5EF4-FFF2-40B4-BE49-F238E27FC236}">
                <a16:creationId xmlns:a16="http://schemas.microsoft.com/office/drawing/2014/main" id="{C92C4933-11C4-4D0D-992A-656FEF768ED3}"/>
              </a:ext>
            </a:extLst>
          </p:cNvPr>
          <p:cNvCxnSpPr>
            <a:cxnSpLocks/>
          </p:cNvCxnSpPr>
          <p:nvPr/>
        </p:nvCxnSpPr>
        <p:spPr>
          <a:xfrm flipH="1">
            <a:off x="2037509" y="3098015"/>
            <a:ext cx="113579" cy="10886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93D6C062-1C7D-41C7-808F-9E4CBD10398C}"/>
              </a:ext>
            </a:extLst>
          </p:cNvPr>
          <p:cNvSpPr txBox="1"/>
          <p:nvPr/>
        </p:nvSpPr>
        <p:spPr>
          <a:xfrm>
            <a:off x="418998" y="3709973"/>
            <a:ext cx="1869626" cy="261610"/>
          </a:xfrm>
          <a:prstGeom prst="rect">
            <a:avLst/>
          </a:prstGeom>
          <a:noFill/>
        </p:spPr>
        <p:txBody>
          <a:bodyPr wrap="square" rtlCol="0">
            <a:spAutoFit/>
          </a:bodyPr>
          <a:lstStyle/>
          <a:p>
            <a:r>
              <a:rPr lang="en-US" altLang="ja-JP" sz="1100" b="1" dirty="0"/>
              <a:t>Concentrate Pressure</a:t>
            </a:r>
          </a:p>
        </p:txBody>
      </p:sp>
      <p:sp>
        <p:nvSpPr>
          <p:cNvPr id="52" name="テキスト ボックス 51">
            <a:extLst>
              <a:ext uri="{FF2B5EF4-FFF2-40B4-BE49-F238E27FC236}">
                <a16:creationId xmlns:a16="http://schemas.microsoft.com/office/drawing/2014/main" id="{354AC7EE-733A-4BFA-B554-1F87049FAD73}"/>
              </a:ext>
            </a:extLst>
          </p:cNvPr>
          <p:cNvSpPr txBox="1"/>
          <p:nvPr/>
        </p:nvSpPr>
        <p:spPr>
          <a:xfrm>
            <a:off x="2591587" y="3702760"/>
            <a:ext cx="1171318" cy="261610"/>
          </a:xfrm>
          <a:prstGeom prst="rect">
            <a:avLst/>
          </a:prstGeom>
          <a:noFill/>
        </p:spPr>
        <p:txBody>
          <a:bodyPr wrap="square" rtlCol="0">
            <a:spAutoFit/>
          </a:bodyPr>
          <a:lstStyle/>
          <a:p>
            <a:r>
              <a:rPr lang="en-US" altLang="ja-JP" sz="1100" b="1" dirty="0"/>
              <a:t>Feed Pressure</a:t>
            </a:r>
          </a:p>
        </p:txBody>
      </p:sp>
      <p:cxnSp>
        <p:nvCxnSpPr>
          <p:cNvPr id="53" name="直線コネクタ 52">
            <a:extLst>
              <a:ext uri="{FF2B5EF4-FFF2-40B4-BE49-F238E27FC236}">
                <a16:creationId xmlns:a16="http://schemas.microsoft.com/office/drawing/2014/main" id="{5A392922-DC57-4308-B95C-9F4BF2C83B4C}"/>
              </a:ext>
            </a:extLst>
          </p:cNvPr>
          <p:cNvCxnSpPr>
            <a:cxnSpLocks/>
          </p:cNvCxnSpPr>
          <p:nvPr/>
        </p:nvCxnSpPr>
        <p:spPr>
          <a:xfrm flipH="1">
            <a:off x="2714331" y="3938257"/>
            <a:ext cx="113579" cy="10886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4" name="楕円 53">
            <a:extLst>
              <a:ext uri="{FF2B5EF4-FFF2-40B4-BE49-F238E27FC236}">
                <a16:creationId xmlns:a16="http://schemas.microsoft.com/office/drawing/2014/main" id="{6DCD039F-972A-447F-B17F-CE12A7E41FBE}"/>
              </a:ext>
            </a:extLst>
          </p:cNvPr>
          <p:cNvSpPr/>
          <p:nvPr/>
        </p:nvSpPr>
        <p:spPr>
          <a:xfrm>
            <a:off x="325686" y="2411251"/>
            <a:ext cx="242339" cy="242339"/>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accent1"/>
                </a:solidFill>
              </a:rPr>
              <a:t>P</a:t>
            </a:r>
            <a:endParaRPr kumimoji="1" lang="ja-JP" altLang="en-US" sz="1400" dirty="0">
              <a:solidFill>
                <a:schemeClr val="accent1"/>
              </a:solidFill>
            </a:endParaRPr>
          </a:p>
        </p:txBody>
      </p:sp>
      <p:sp>
        <p:nvSpPr>
          <p:cNvPr id="55" name="吹き出し: 角を丸めた四角形 54">
            <a:extLst>
              <a:ext uri="{FF2B5EF4-FFF2-40B4-BE49-F238E27FC236}">
                <a16:creationId xmlns:a16="http://schemas.microsoft.com/office/drawing/2014/main" id="{BF0414F1-8564-408C-8D7C-EE6D616C15FC}"/>
              </a:ext>
            </a:extLst>
          </p:cNvPr>
          <p:cNvSpPr/>
          <p:nvPr/>
        </p:nvSpPr>
        <p:spPr>
          <a:xfrm>
            <a:off x="65053" y="2901720"/>
            <a:ext cx="1423896" cy="659237"/>
          </a:xfrm>
          <a:prstGeom prst="wedgeRoundRectCallout">
            <a:avLst>
              <a:gd name="adj1" fmla="val -23128"/>
              <a:gd name="adj2" fmla="val -80346"/>
              <a:gd name="adj3" fmla="val 1666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rgbClr val="FF0000"/>
                </a:solidFill>
              </a:rPr>
              <a:t>This pump decides the feed flow to RO.</a:t>
            </a:r>
            <a:endParaRPr kumimoji="1" lang="ja-JP" altLang="en-US" sz="1200" dirty="0">
              <a:solidFill>
                <a:srgbClr val="FF0000"/>
              </a:solidFill>
            </a:endParaRPr>
          </a:p>
        </p:txBody>
      </p:sp>
      <p:grpSp>
        <p:nvGrpSpPr>
          <p:cNvPr id="56" name="グループ化 55">
            <a:extLst>
              <a:ext uri="{FF2B5EF4-FFF2-40B4-BE49-F238E27FC236}">
                <a16:creationId xmlns:a16="http://schemas.microsoft.com/office/drawing/2014/main" id="{C7B7F767-BAB4-4FF4-AF40-D4C75024D5C8}"/>
              </a:ext>
            </a:extLst>
          </p:cNvPr>
          <p:cNvGrpSpPr/>
          <p:nvPr/>
        </p:nvGrpSpPr>
        <p:grpSpPr>
          <a:xfrm>
            <a:off x="1423403" y="1948405"/>
            <a:ext cx="214673" cy="261610"/>
            <a:chOff x="3224663" y="253090"/>
            <a:chExt cx="241868" cy="294751"/>
          </a:xfrm>
        </p:grpSpPr>
        <p:sp>
          <p:nvSpPr>
            <p:cNvPr id="57" name="テキスト ボックス 56">
              <a:extLst>
                <a:ext uri="{FF2B5EF4-FFF2-40B4-BE49-F238E27FC236}">
                  <a16:creationId xmlns:a16="http://schemas.microsoft.com/office/drawing/2014/main" id="{7CBAA0CA-991A-4FB6-A963-09A530887BFF}"/>
                </a:ext>
              </a:extLst>
            </p:cNvPr>
            <p:cNvSpPr txBox="1"/>
            <p:nvPr/>
          </p:nvSpPr>
          <p:spPr>
            <a:xfrm>
              <a:off x="3224663" y="253090"/>
              <a:ext cx="241868" cy="294751"/>
            </a:xfrm>
            <a:prstGeom prst="rect">
              <a:avLst/>
            </a:prstGeom>
            <a:noFill/>
          </p:spPr>
          <p:txBody>
            <a:bodyPr wrap="square" rtlCol="0">
              <a:spAutoFit/>
            </a:bodyPr>
            <a:lstStyle/>
            <a:p>
              <a:r>
                <a:rPr kumimoji="1" lang="en-US" altLang="ja-JP" sz="1100" dirty="0">
                  <a:solidFill>
                    <a:srgbClr val="FF0000"/>
                  </a:solidFill>
                </a:rPr>
                <a:t>a</a:t>
              </a:r>
              <a:endParaRPr kumimoji="1" lang="ja-JP" altLang="en-US" sz="1100" dirty="0">
                <a:solidFill>
                  <a:srgbClr val="FF0000"/>
                </a:solidFill>
              </a:endParaRPr>
            </a:p>
          </p:txBody>
        </p:sp>
        <p:sp>
          <p:nvSpPr>
            <p:cNvPr id="58" name="楕円 57">
              <a:extLst>
                <a:ext uri="{FF2B5EF4-FFF2-40B4-BE49-F238E27FC236}">
                  <a16:creationId xmlns:a16="http://schemas.microsoft.com/office/drawing/2014/main" id="{DCC8531C-2276-4143-A3D8-598D0D9FB3A6}"/>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nvGrpSpPr>
          <p:cNvPr id="59" name="グループ化 58">
            <a:extLst>
              <a:ext uri="{FF2B5EF4-FFF2-40B4-BE49-F238E27FC236}">
                <a16:creationId xmlns:a16="http://schemas.microsoft.com/office/drawing/2014/main" id="{3E2068C8-8B5B-4A42-A288-FE39664EBF7E}"/>
              </a:ext>
            </a:extLst>
          </p:cNvPr>
          <p:cNvGrpSpPr/>
          <p:nvPr/>
        </p:nvGrpSpPr>
        <p:grpSpPr>
          <a:xfrm>
            <a:off x="2981239" y="2873285"/>
            <a:ext cx="214673" cy="261610"/>
            <a:chOff x="3224663" y="278422"/>
            <a:chExt cx="241868" cy="294751"/>
          </a:xfrm>
        </p:grpSpPr>
        <p:sp>
          <p:nvSpPr>
            <p:cNvPr id="60" name="テキスト ボックス 59">
              <a:extLst>
                <a:ext uri="{FF2B5EF4-FFF2-40B4-BE49-F238E27FC236}">
                  <a16:creationId xmlns:a16="http://schemas.microsoft.com/office/drawing/2014/main" id="{2BF3816C-0107-4875-8B00-9DF3F7FECA22}"/>
                </a:ext>
              </a:extLst>
            </p:cNvPr>
            <p:cNvSpPr txBox="1"/>
            <p:nvPr/>
          </p:nvSpPr>
          <p:spPr>
            <a:xfrm>
              <a:off x="3224663" y="278422"/>
              <a:ext cx="241868" cy="294751"/>
            </a:xfrm>
            <a:prstGeom prst="rect">
              <a:avLst/>
            </a:prstGeom>
            <a:noFill/>
          </p:spPr>
          <p:txBody>
            <a:bodyPr wrap="square" rtlCol="0">
              <a:spAutoFit/>
            </a:bodyPr>
            <a:lstStyle/>
            <a:p>
              <a:r>
                <a:rPr lang="en-US" altLang="ja-JP" sz="1100" dirty="0">
                  <a:solidFill>
                    <a:srgbClr val="FF0000"/>
                  </a:solidFill>
                </a:rPr>
                <a:t>b</a:t>
              </a:r>
              <a:endParaRPr kumimoji="1" lang="ja-JP" altLang="en-US" sz="1100" dirty="0">
                <a:solidFill>
                  <a:srgbClr val="FF0000"/>
                </a:solidFill>
              </a:endParaRPr>
            </a:p>
          </p:txBody>
        </p:sp>
        <p:sp>
          <p:nvSpPr>
            <p:cNvPr id="61" name="楕円 60">
              <a:extLst>
                <a:ext uri="{FF2B5EF4-FFF2-40B4-BE49-F238E27FC236}">
                  <a16:creationId xmlns:a16="http://schemas.microsoft.com/office/drawing/2014/main" id="{A252B525-ED74-4438-B132-C26A00067C74}"/>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nvGrpSpPr>
          <p:cNvPr id="62" name="グループ化 61">
            <a:extLst>
              <a:ext uri="{FF2B5EF4-FFF2-40B4-BE49-F238E27FC236}">
                <a16:creationId xmlns:a16="http://schemas.microsoft.com/office/drawing/2014/main" id="{F8EEE9AA-036F-4F1E-ABF4-F0E9FD327687}"/>
              </a:ext>
            </a:extLst>
          </p:cNvPr>
          <p:cNvGrpSpPr/>
          <p:nvPr/>
        </p:nvGrpSpPr>
        <p:grpSpPr>
          <a:xfrm>
            <a:off x="1972982" y="3703149"/>
            <a:ext cx="214673" cy="261610"/>
            <a:chOff x="3224663" y="245402"/>
            <a:chExt cx="241868" cy="294751"/>
          </a:xfrm>
        </p:grpSpPr>
        <p:sp>
          <p:nvSpPr>
            <p:cNvPr id="63" name="テキスト ボックス 62">
              <a:extLst>
                <a:ext uri="{FF2B5EF4-FFF2-40B4-BE49-F238E27FC236}">
                  <a16:creationId xmlns:a16="http://schemas.microsoft.com/office/drawing/2014/main" id="{492FAAF1-A183-4D9B-9279-0AD75393F667}"/>
                </a:ext>
              </a:extLst>
            </p:cNvPr>
            <p:cNvSpPr txBox="1"/>
            <p:nvPr/>
          </p:nvSpPr>
          <p:spPr>
            <a:xfrm>
              <a:off x="3224663" y="245402"/>
              <a:ext cx="241868" cy="294751"/>
            </a:xfrm>
            <a:prstGeom prst="rect">
              <a:avLst/>
            </a:prstGeom>
            <a:noFill/>
          </p:spPr>
          <p:txBody>
            <a:bodyPr wrap="square" rtlCol="0">
              <a:spAutoFit/>
            </a:bodyPr>
            <a:lstStyle/>
            <a:p>
              <a:r>
                <a:rPr kumimoji="1" lang="en-US" altLang="ja-JP" sz="1100" dirty="0">
                  <a:solidFill>
                    <a:srgbClr val="FF0000"/>
                  </a:solidFill>
                </a:rPr>
                <a:t>c</a:t>
              </a:r>
              <a:endParaRPr kumimoji="1" lang="ja-JP" altLang="en-US" sz="1100" dirty="0">
                <a:solidFill>
                  <a:srgbClr val="FF0000"/>
                </a:solidFill>
              </a:endParaRPr>
            </a:p>
          </p:txBody>
        </p:sp>
        <p:sp>
          <p:nvSpPr>
            <p:cNvPr id="64" name="楕円 63">
              <a:extLst>
                <a:ext uri="{FF2B5EF4-FFF2-40B4-BE49-F238E27FC236}">
                  <a16:creationId xmlns:a16="http://schemas.microsoft.com/office/drawing/2014/main" id="{BED5AEFA-BDDB-47F5-899B-616766F823C5}"/>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nvGrpSpPr>
          <p:cNvPr id="65" name="グループ化 64">
            <a:extLst>
              <a:ext uri="{FF2B5EF4-FFF2-40B4-BE49-F238E27FC236}">
                <a16:creationId xmlns:a16="http://schemas.microsoft.com/office/drawing/2014/main" id="{BAF9EFBB-1EBB-48D8-A4A0-123FE933D041}"/>
              </a:ext>
            </a:extLst>
          </p:cNvPr>
          <p:cNvGrpSpPr/>
          <p:nvPr/>
        </p:nvGrpSpPr>
        <p:grpSpPr>
          <a:xfrm>
            <a:off x="3651664" y="3700996"/>
            <a:ext cx="214673" cy="261610"/>
            <a:chOff x="3224663" y="268466"/>
            <a:chExt cx="241868" cy="294751"/>
          </a:xfrm>
        </p:grpSpPr>
        <p:sp>
          <p:nvSpPr>
            <p:cNvPr id="66" name="テキスト ボックス 65">
              <a:extLst>
                <a:ext uri="{FF2B5EF4-FFF2-40B4-BE49-F238E27FC236}">
                  <a16:creationId xmlns:a16="http://schemas.microsoft.com/office/drawing/2014/main" id="{62136734-EE24-4E47-9176-E9123E803151}"/>
                </a:ext>
              </a:extLst>
            </p:cNvPr>
            <p:cNvSpPr txBox="1"/>
            <p:nvPr/>
          </p:nvSpPr>
          <p:spPr>
            <a:xfrm>
              <a:off x="3224663" y="268466"/>
              <a:ext cx="241868" cy="294751"/>
            </a:xfrm>
            <a:prstGeom prst="rect">
              <a:avLst/>
            </a:prstGeom>
            <a:noFill/>
          </p:spPr>
          <p:txBody>
            <a:bodyPr wrap="square" rtlCol="0">
              <a:spAutoFit/>
            </a:bodyPr>
            <a:lstStyle/>
            <a:p>
              <a:r>
                <a:rPr lang="en-US" altLang="ja-JP" sz="1100" dirty="0">
                  <a:solidFill>
                    <a:srgbClr val="FF0000"/>
                  </a:solidFill>
                </a:rPr>
                <a:t>d</a:t>
              </a:r>
              <a:endParaRPr kumimoji="1" lang="ja-JP" altLang="en-US" sz="1100" dirty="0">
                <a:solidFill>
                  <a:srgbClr val="FF0000"/>
                </a:solidFill>
              </a:endParaRPr>
            </a:p>
          </p:txBody>
        </p:sp>
        <p:sp>
          <p:nvSpPr>
            <p:cNvPr id="67" name="楕円 66">
              <a:extLst>
                <a:ext uri="{FF2B5EF4-FFF2-40B4-BE49-F238E27FC236}">
                  <a16:creationId xmlns:a16="http://schemas.microsoft.com/office/drawing/2014/main" id="{1AA13A88-32BD-48A5-9392-E23FBEA633FB}"/>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nvGrpSpPr>
          <p:cNvPr id="68" name="グループ化 67">
            <a:extLst>
              <a:ext uri="{FF2B5EF4-FFF2-40B4-BE49-F238E27FC236}">
                <a16:creationId xmlns:a16="http://schemas.microsoft.com/office/drawing/2014/main" id="{5BEBDDCC-5F26-4D7C-9690-02CD9A7048D3}"/>
              </a:ext>
            </a:extLst>
          </p:cNvPr>
          <p:cNvGrpSpPr/>
          <p:nvPr/>
        </p:nvGrpSpPr>
        <p:grpSpPr>
          <a:xfrm>
            <a:off x="5640053" y="4576543"/>
            <a:ext cx="214673" cy="261610"/>
            <a:chOff x="3224663" y="253090"/>
            <a:chExt cx="241868" cy="294751"/>
          </a:xfrm>
        </p:grpSpPr>
        <p:sp>
          <p:nvSpPr>
            <p:cNvPr id="69" name="テキスト ボックス 68">
              <a:extLst>
                <a:ext uri="{FF2B5EF4-FFF2-40B4-BE49-F238E27FC236}">
                  <a16:creationId xmlns:a16="http://schemas.microsoft.com/office/drawing/2014/main" id="{1104A89B-34E5-459C-A454-D9CD63F69E79}"/>
                </a:ext>
              </a:extLst>
            </p:cNvPr>
            <p:cNvSpPr txBox="1"/>
            <p:nvPr/>
          </p:nvSpPr>
          <p:spPr>
            <a:xfrm>
              <a:off x="3224663" y="253090"/>
              <a:ext cx="241868" cy="294751"/>
            </a:xfrm>
            <a:prstGeom prst="rect">
              <a:avLst/>
            </a:prstGeom>
            <a:noFill/>
          </p:spPr>
          <p:txBody>
            <a:bodyPr wrap="square" rtlCol="0">
              <a:spAutoFit/>
            </a:bodyPr>
            <a:lstStyle/>
            <a:p>
              <a:r>
                <a:rPr kumimoji="1" lang="en-US" altLang="ja-JP" sz="1100" dirty="0">
                  <a:solidFill>
                    <a:srgbClr val="FF0000"/>
                  </a:solidFill>
                </a:rPr>
                <a:t>e</a:t>
              </a:r>
              <a:endParaRPr kumimoji="1" lang="ja-JP" altLang="en-US" sz="1100" dirty="0">
                <a:solidFill>
                  <a:srgbClr val="FF0000"/>
                </a:solidFill>
              </a:endParaRPr>
            </a:p>
          </p:txBody>
        </p:sp>
        <p:sp>
          <p:nvSpPr>
            <p:cNvPr id="70" name="楕円 69">
              <a:extLst>
                <a:ext uri="{FF2B5EF4-FFF2-40B4-BE49-F238E27FC236}">
                  <a16:creationId xmlns:a16="http://schemas.microsoft.com/office/drawing/2014/main" id="{2FA499F8-3F3A-47DF-BC59-A0DF2C09A464}"/>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nvGrpSpPr>
          <p:cNvPr id="4" name="グループ化 3">
            <a:extLst>
              <a:ext uri="{FF2B5EF4-FFF2-40B4-BE49-F238E27FC236}">
                <a16:creationId xmlns:a16="http://schemas.microsoft.com/office/drawing/2014/main" id="{6FBB0DCF-276C-6671-46B3-DA548035E2FA}"/>
              </a:ext>
            </a:extLst>
          </p:cNvPr>
          <p:cNvGrpSpPr/>
          <p:nvPr/>
        </p:nvGrpSpPr>
        <p:grpSpPr>
          <a:xfrm>
            <a:off x="181804" y="4208593"/>
            <a:ext cx="2054056" cy="896299"/>
            <a:chOff x="181804" y="5328473"/>
            <a:chExt cx="2054056" cy="896299"/>
          </a:xfrm>
        </p:grpSpPr>
        <p:sp>
          <p:nvSpPr>
            <p:cNvPr id="71" name="テキスト ボックス 70">
              <a:extLst>
                <a:ext uri="{FF2B5EF4-FFF2-40B4-BE49-F238E27FC236}">
                  <a16:creationId xmlns:a16="http://schemas.microsoft.com/office/drawing/2014/main" id="{1014A79E-9A55-406F-96F4-892ACE419AB1}"/>
                </a:ext>
              </a:extLst>
            </p:cNvPr>
            <p:cNvSpPr txBox="1"/>
            <p:nvPr/>
          </p:nvSpPr>
          <p:spPr>
            <a:xfrm>
              <a:off x="181804" y="5328473"/>
              <a:ext cx="2054056" cy="884601"/>
            </a:xfrm>
            <a:prstGeom prst="rect">
              <a:avLst/>
            </a:prstGeom>
            <a:noFill/>
          </p:spPr>
          <p:txBody>
            <a:bodyPr wrap="square" rtlCol="0">
              <a:spAutoFit/>
            </a:bodyPr>
            <a:lstStyle/>
            <a:p>
              <a:r>
                <a:rPr kumimoji="1" lang="en-US" altLang="ja-JP" sz="1200" dirty="0"/>
                <a:t>&lt;Differential Pressure&gt;</a:t>
              </a:r>
            </a:p>
            <a:p>
              <a:pPr marL="285750" indent="-285750">
                <a:lnSpc>
                  <a:spcPts val="1600"/>
                </a:lnSpc>
                <a:buFont typeface="Arial" panose="020B0604020202020204" pitchFamily="34" charset="0"/>
                <a:buChar char="•"/>
              </a:pPr>
              <a:r>
                <a:rPr lang="en-US" altLang="ja-JP" sz="1200" dirty="0"/>
                <a:t>Stage 1 =     </a:t>
              </a:r>
              <a:r>
                <a:rPr lang="ja-JP" altLang="en-US" sz="1200" dirty="0"/>
                <a:t>－</a:t>
              </a:r>
              <a:endParaRPr lang="en-US" altLang="ja-JP" sz="1200" dirty="0"/>
            </a:p>
            <a:p>
              <a:pPr marL="285750" indent="-285750">
                <a:lnSpc>
                  <a:spcPts val="1600"/>
                </a:lnSpc>
                <a:buFont typeface="Arial" panose="020B0604020202020204" pitchFamily="34" charset="0"/>
                <a:buChar char="•"/>
              </a:pPr>
              <a:r>
                <a:rPr kumimoji="1" lang="en-US" altLang="ja-JP" sz="1200" dirty="0"/>
                <a:t>Stage 2 </a:t>
              </a:r>
              <a:r>
                <a:rPr lang="en-US" altLang="ja-JP" sz="1200" dirty="0"/>
                <a:t>=     </a:t>
              </a:r>
              <a:r>
                <a:rPr lang="ja-JP" altLang="en-US" sz="1200" dirty="0"/>
                <a:t>－</a:t>
              </a:r>
              <a:endParaRPr kumimoji="1" lang="en-US" altLang="ja-JP" sz="1200" dirty="0"/>
            </a:p>
            <a:p>
              <a:pPr marL="285750" indent="-285750">
                <a:lnSpc>
                  <a:spcPts val="1600"/>
                </a:lnSpc>
                <a:buFont typeface="Arial" panose="020B0604020202020204" pitchFamily="34" charset="0"/>
                <a:buChar char="•"/>
              </a:pPr>
              <a:r>
                <a:rPr lang="en-US" altLang="ja-JP" sz="1200" dirty="0"/>
                <a:t>Stage 3 =     </a:t>
              </a:r>
              <a:r>
                <a:rPr lang="ja-JP" altLang="en-US" sz="1200" dirty="0"/>
                <a:t>－</a:t>
              </a:r>
              <a:endParaRPr lang="en-US" altLang="ja-JP" sz="1200" dirty="0"/>
            </a:p>
          </p:txBody>
        </p:sp>
        <p:grpSp>
          <p:nvGrpSpPr>
            <p:cNvPr id="72" name="グループ化 71">
              <a:extLst>
                <a:ext uri="{FF2B5EF4-FFF2-40B4-BE49-F238E27FC236}">
                  <a16:creationId xmlns:a16="http://schemas.microsoft.com/office/drawing/2014/main" id="{33FF8A35-1FD7-4A19-BCEE-BFC4DDA9C458}"/>
                </a:ext>
              </a:extLst>
            </p:cNvPr>
            <p:cNvGrpSpPr/>
            <p:nvPr/>
          </p:nvGrpSpPr>
          <p:grpSpPr>
            <a:xfrm>
              <a:off x="1228139" y="5520342"/>
              <a:ext cx="214673" cy="261610"/>
              <a:chOff x="3224663" y="253090"/>
              <a:chExt cx="241868" cy="294751"/>
            </a:xfrm>
          </p:grpSpPr>
          <p:sp>
            <p:nvSpPr>
              <p:cNvPr id="73" name="テキスト ボックス 72">
                <a:extLst>
                  <a:ext uri="{FF2B5EF4-FFF2-40B4-BE49-F238E27FC236}">
                    <a16:creationId xmlns:a16="http://schemas.microsoft.com/office/drawing/2014/main" id="{F7F8F08B-846A-4853-B0A5-91187BCB3289}"/>
                  </a:ext>
                </a:extLst>
              </p:cNvPr>
              <p:cNvSpPr txBox="1"/>
              <p:nvPr/>
            </p:nvSpPr>
            <p:spPr>
              <a:xfrm>
                <a:off x="3224663" y="253090"/>
                <a:ext cx="241868" cy="294751"/>
              </a:xfrm>
              <a:prstGeom prst="rect">
                <a:avLst/>
              </a:prstGeom>
              <a:noFill/>
            </p:spPr>
            <p:txBody>
              <a:bodyPr wrap="square" rtlCol="0">
                <a:spAutoFit/>
              </a:bodyPr>
              <a:lstStyle/>
              <a:p>
                <a:r>
                  <a:rPr kumimoji="1" lang="en-US" altLang="ja-JP" sz="1100" dirty="0">
                    <a:solidFill>
                      <a:srgbClr val="FF0000"/>
                    </a:solidFill>
                  </a:rPr>
                  <a:t>a</a:t>
                </a:r>
                <a:endParaRPr kumimoji="1" lang="ja-JP" altLang="en-US" sz="1100" dirty="0">
                  <a:solidFill>
                    <a:srgbClr val="FF0000"/>
                  </a:solidFill>
                </a:endParaRPr>
              </a:p>
            </p:txBody>
          </p:sp>
          <p:sp>
            <p:nvSpPr>
              <p:cNvPr id="74" name="楕円 73">
                <a:extLst>
                  <a:ext uri="{FF2B5EF4-FFF2-40B4-BE49-F238E27FC236}">
                    <a16:creationId xmlns:a16="http://schemas.microsoft.com/office/drawing/2014/main" id="{47998560-D6F3-4DC3-A6E6-9305D8AA5EFD}"/>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nvGrpSpPr>
            <p:cNvPr id="75" name="グループ化 74">
              <a:extLst>
                <a:ext uri="{FF2B5EF4-FFF2-40B4-BE49-F238E27FC236}">
                  <a16:creationId xmlns:a16="http://schemas.microsoft.com/office/drawing/2014/main" id="{42C9F28E-147C-465B-9676-EE1E4612318C}"/>
                </a:ext>
              </a:extLst>
            </p:cNvPr>
            <p:cNvGrpSpPr/>
            <p:nvPr/>
          </p:nvGrpSpPr>
          <p:grpSpPr>
            <a:xfrm>
              <a:off x="1589812" y="5535332"/>
              <a:ext cx="214673" cy="261610"/>
              <a:chOff x="3224663" y="269978"/>
              <a:chExt cx="241868" cy="294751"/>
            </a:xfrm>
          </p:grpSpPr>
          <p:sp>
            <p:nvSpPr>
              <p:cNvPr id="76" name="テキスト ボックス 75">
                <a:extLst>
                  <a:ext uri="{FF2B5EF4-FFF2-40B4-BE49-F238E27FC236}">
                    <a16:creationId xmlns:a16="http://schemas.microsoft.com/office/drawing/2014/main" id="{C90C5784-9A90-4496-B71F-50AA2BAC4F42}"/>
                  </a:ext>
                </a:extLst>
              </p:cNvPr>
              <p:cNvSpPr txBox="1"/>
              <p:nvPr/>
            </p:nvSpPr>
            <p:spPr>
              <a:xfrm>
                <a:off x="3224663" y="269978"/>
                <a:ext cx="241868" cy="294751"/>
              </a:xfrm>
              <a:prstGeom prst="rect">
                <a:avLst/>
              </a:prstGeom>
              <a:noFill/>
            </p:spPr>
            <p:txBody>
              <a:bodyPr wrap="square" rtlCol="0">
                <a:spAutoFit/>
              </a:bodyPr>
              <a:lstStyle/>
              <a:p>
                <a:r>
                  <a:rPr lang="en-US" altLang="ja-JP" sz="1100" dirty="0">
                    <a:solidFill>
                      <a:srgbClr val="FF0000"/>
                    </a:solidFill>
                  </a:rPr>
                  <a:t>b</a:t>
                </a:r>
                <a:endParaRPr kumimoji="1" lang="ja-JP" altLang="en-US" sz="1100" dirty="0">
                  <a:solidFill>
                    <a:srgbClr val="FF0000"/>
                  </a:solidFill>
                </a:endParaRPr>
              </a:p>
            </p:txBody>
          </p:sp>
          <p:sp>
            <p:nvSpPr>
              <p:cNvPr id="77" name="楕円 76">
                <a:extLst>
                  <a:ext uri="{FF2B5EF4-FFF2-40B4-BE49-F238E27FC236}">
                    <a16:creationId xmlns:a16="http://schemas.microsoft.com/office/drawing/2014/main" id="{54183F40-097B-4E3C-971E-3D5256D342BC}"/>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nvGrpSpPr>
            <p:cNvPr id="78" name="グループ化 77">
              <a:extLst>
                <a:ext uri="{FF2B5EF4-FFF2-40B4-BE49-F238E27FC236}">
                  <a16:creationId xmlns:a16="http://schemas.microsoft.com/office/drawing/2014/main" id="{64CF1772-252E-4B06-9F11-4FF8A39C1E6C}"/>
                </a:ext>
              </a:extLst>
            </p:cNvPr>
            <p:cNvGrpSpPr/>
            <p:nvPr/>
          </p:nvGrpSpPr>
          <p:grpSpPr>
            <a:xfrm>
              <a:off x="1225307" y="5752355"/>
              <a:ext cx="214673" cy="261610"/>
              <a:chOff x="3224663" y="269978"/>
              <a:chExt cx="241868" cy="294751"/>
            </a:xfrm>
          </p:grpSpPr>
          <p:sp>
            <p:nvSpPr>
              <p:cNvPr id="79" name="テキスト ボックス 78">
                <a:extLst>
                  <a:ext uri="{FF2B5EF4-FFF2-40B4-BE49-F238E27FC236}">
                    <a16:creationId xmlns:a16="http://schemas.microsoft.com/office/drawing/2014/main" id="{54DE749D-3C0C-40DB-83BA-F2B3CF61CD5B}"/>
                  </a:ext>
                </a:extLst>
              </p:cNvPr>
              <p:cNvSpPr txBox="1"/>
              <p:nvPr/>
            </p:nvSpPr>
            <p:spPr>
              <a:xfrm>
                <a:off x="3224663" y="269978"/>
                <a:ext cx="241868" cy="294751"/>
              </a:xfrm>
              <a:prstGeom prst="rect">
                <a:avLst/>
              </a:prstGeom>
              <a:noFill/>
            </p:spPr>
            <p:txBody>
              <a:bodyPr wrap="square" rtlCol="0">
                <a:spAutoFit/>
              </a:bodyPr>
              <a:lstStyle/>
              <a:p>
                <a:r>
                  <a:rPr lang="en-US" altLang="ja-JP" sz="1100" dirty="0">
                    <a:solidFill>
                      <a:srgbClr val="FF0000"/>
                    </a:solidFill>
                  </a:rPr>
                  <a:t>b</a:t>
                </a:r>
                <a:endParaRPr kumimoji="1" lang="ja-JP" altLang="en-US" sz="1100" dirty="0">
                  <a:solidFill>
                    <a:srgbClr val="FF0000"/>
                  </a:solidFill>
                </a:endParaRPr>
              </a:p>
            </p:txBody>
          </p:sp>
          <p:sp>
            <p:nvSpPr>
              <p:cNvPr id="80" name="楕円 79">
                <a:extLst>
                  <a:ext uri="{FF2B5EF4-FFF2-40B4-BE49-F238E27FC236}">
                    <a16:creationId xmlns:a16="http://schemas.microsoft.com/office/drawing/2014/main" id="{539F7C5C-8CF2-4EC5-8E29-6BBFBF27974D}"/>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nvGrpSpPr>
            <p:cNvPr id="81" name="グループ化 80">
              <a:extLst>
                <a:ext uri="{FF2B5EF4-FFF2-40B4-BE49-F238E27FC236}">
                  <a16:creationId xmlns:a16="http://schemas.microsoft.com/office/drawing/2014/main" id="{EB46C3C3-DAB8-4317-AC6A-A5E24E4827D6}"/>
                </a:ext>
              </a:extLst>
            </p:cNvPr>
            <p:cNvGrpSpPr/>
            <p:nvPr/>
          </p:nvGrpSpPr>
          <p:grpSpPr>
            <a:xfrm>
              <a:off x="1585529" y="5730687"/>
              <a:ext cx="214673" cy="261610"/>
              <a:chOff x="3224663" y="245402"/>
              <a:chExt cx="241868" cy="294751"/>
            </a:xfrm>
          </p:grpSpPr>
          <p:sp>
            <p:nvSpPr>
              <p:cNvPr id="82" name="テキスト ボックス 81">
                <a:extLst>
                  <a:ext uri="{FF2B5EF4-FFF2-40B4-BE49-F238E27FC236}">
                    <a16:creationId xmlns:a16="http://schemas.microsoft.com/office/drawing/2014/main" id="{B619B388-A73B-4BC4-9931-27F88ACFCCD5}"/>
                  </a:ext>
                </a:extLst>
              </p:cNvPr>
              <p:cNvSpPr txBox="1"/>
              <p:nvPr/>
            </p:nvSpPr>
            <p:spPr>
              <a:xfrm>
                <a:off x="3224663" y="245402"/>
                <a:ext cx="241868" cy="294751"/>
              </a:xfrm>
              <a:prstGeom prst="rect">
                <a:avLst/>
              </a:prstGeom>
              <a:noFill/>
            </p:spPr>
            <p:txBody>
              <a:bodyPr wrap="square" rtlCol="0">
                <a:spAutoFit/>
              </a:bodyPr>
              <a:lstStyle/>
              <a:p>
                <a:r>
                  <a:rPr kumimoji="1" lang="en-US" altLang="ja-JP" sz="1100" dirty="0">
                    <a:solidFill>
                      <a:srgbClr val="FF0000"/>
                    </a:solidFill>
                  </a:rPr>
                  <a:t>c</a:t>
                </a:r>
                <a:endParaRPr kumimoji="1" lang="ja-JP" altLang="en-US" sz="1100" dirty="0">
                  <a:solidFill>
                    <a:srgbClr val="FF0000"/>
                  </a:solidFill>
                </a:endParaRPr>
              </a:p>
            </p:txBody>
          </p:sp>
          <p:sp>
            <p:nvSpPr>
              <p:cNvPr id="83" name="楕円 82">
                <a:extLst>
                  <a:ext uri="{FF2B5EF4-FFF2-40B4-BE49-F238E27FC236}">
                    <a16:creationId xmlns:a16="http://schemas.microsoft.com/office/drawing/2014/main" id="{73DC6E02-20F6-4EBD-804B-0C8A33FD5C7F}"/>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nvGrpSpPr>
            <p:cNvPr id="84" name="グループ化 83">
              <a:extLst>
                <a:ext uri="{FF2B5EF4-FFF2-40B4-BE49-F238E27FC236}">
                  <a16:creationId xmlns:a16="http://schemas.microsoft.com/office/drawing/2014/main" id="{17089BD7-234B-4E63-9471-B2B9527F9E85}"/>
                </a:ext>
              </a:extLst>
            </p:cNvPr>
            <p:cNvGrpSpPr/>
            <p:nvPr/>
          </p:nvGrpSpPr>
          <p:grpSpPr>
            <a:xfrm>
              <a:off x="1224881" y="5963162"/>
              <a:ext cx="214673" cy="261610"/>
              <a:chOff x="3224663" y="268466"/>
              <a:chExt cx="241868" cy="294751"/>
            </a:xfrm>
          </p:grpSpPr>
          <p:sp>
            <p:nvSpPr>
              <p:cNvPr id="85" name="テキスト ボックス 84">
                <a:extLst>
                  <a:ext uri="{FF2B5EF4-FFF2-40B4-BE49-F238E27FC236}">
                    <a16:creationId xmlns:a16="http://schemas.microsoft.com/office/drawing/2014/main" id="{036C4FDE-E7CF-4B06-AE5F-EE8C8A204F44}"/>
                  </a:ext>
                </a:extLst>
              </p:cNvPr>
              <p:cNvSpPr txBox="1"/>
              <p:nvPr/>
            </p:nvSpPr>
            <p:spPr>
              <a:xfrm>
                <a:off x="3224663" y="268466"/>
                <a:ext cx="241868" cy="294751"/>
              </a:xfrm>
              <a:prstGeom prst="rect">
                <a:avLst/>
              </a:prstGeom>
              <a:noFill/>
            </p:spPr>
            <p:txBody>
              <a:bodyPr wrap="square" rtlCol="0">
                <a:spAutoFit/>
              </a:bodyPr>
              <a:lstStyle/>
              <a:p>
                <a:r>
                  <a:rPr lang="en-US" altLang="ja-JP" sz="1100" dirty="0">
                    <a:solidFill>
                      <a:srgbClr val="FF0000"/>
                    </a:solidFill>
                  </a:rPr>
                  <a:t>d</a:t>
                </a:r>
                <a:endParaRPr kumimoji="1" lang="ja-JP" altLang="en-US" sz="1100" dirty="0">
                  <a:solidFill>
                    <a:srgbClr val="FF0000"/>
                  </a:solidFill>
                </a:endParaRPr>
              </a:p>
            </p:txBody>
          </p:sp>
          <p:sp>
            <p:nvSpPr>
              <p:cNvPr id="86" name="楕円 85">
                <a:extLst>
                  <a:ext uri="{FF2B5EF4-FFF2-40B4-BE49-F238E27FC236}">
                    <a16:creationId xmlns:a16="http://schemas.microsoft.com/office/drawing/2014/main" id="{BE7D35F9-589E-4BD9-9585-8DEA32A3BDBA}"/>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nvGrpSpPr>
            <p:cNvPr id="87" name="グループ化 86">
              <a:extLst>
                <a:ext uri="{FF2B5EF4-FFF2-40B4-BE49-F238E27FC236}">
                  <a16:creationId xmlns:a16="http://schemas.microsoft.com/office/drawing/2014/main" id="{136BAA44-517D-4D4D-8625-CA43C6D07E6D}"/>
                </a:ext>
              </a:extLst>
            </p:cNvPr>
            <p:cNvGrpSpPr/>
            <p:nvPr/>
          </p:nvGrpSpPr>
          <p:grpSpPr>
            <a:xfrm>
              <a:off x="1585103" y="5950489"/>
              <a:ext cx="214673" cy="261610"/>
              <a:chOff x="3224663" y="253090"/>
              <a:chExt cx="241868" cy="294751"/>
            </a:xfrm>
          </p:grpSpPr>
          <p:sp>
            <p:nvSpPr>
              <p:cNvPr id="88" name="テキスト ボックス 87">
                <a:extLst>
                  <a:ext uri="{FF2B5EF4-FFF2-40B4-BE49-F238E27FC236}">
                    <a16:creationId xmlns:a16="http://schemas.microsoft.com/office/drawing/2014/main" id="{9FE27124-2BE0-41F9-850F-43C1C588D142}"/>
                  </a:ext>
                </a:extLst>
              </p:cNvPr>
              <p:cNvSpPr txBox="1"/>
              <p:nvPr/>
            </p:nvSpPr>
            <p:spPr>
              <a:xfrm>
                <a:off x="3224663" y="253090"/>
                <a:ext cx="241868" cy="294751"/>
              </a:xfrm>
              <a:prstGeom prst="rect">
                <a:avLst/>
              </a:prstGeom>
              <a:noFill/>
            </p:spPr>
            <p:txBody>
              <a:bodyPr wrap="square" rtlCol="0">
                <a:spAutoFit/>
              </a:bodyPr>
              <a:lstStyle/>
              <a:p>
                <a:r>
                  <a:rPr kumimoji="1" lang="en-US" altLang="ja-JP" sz="1100" dirty="0">
                    <a:solidFill>
                      <a:srgbClr val="FF0000"/>
                    </a:solidFill>
                  </a:rPr>
                  <a:t>e</a:t>
                </a:r>
                <a:endParaRPr kumimoji="1" lang="ja-JP" altLang="en-US" sz="1100" dirty="0">
                  <a:solidFill>
                    <a:srgbClr val="FF0000"/>
                  </a:solidFill>
                </a:endParaRPr>
              </a:p>
            </p:txBody>
          </p:sp>
          <p:sp>
            <p:nvSpPr>
              <p:cNvPr id="89" name="楕円 88">
                <a:extLst>
                  <a:ext uri="{FF2B5EF4-FFF2-40B4-BE49-F238E27FC236}">
                    <a16:creationId xmlns:a16="http://schemas.microsoft.com/office/drawing/2014/main" id="{FA6F4EA3-83A0-4689-8347-9590076F0F4F}"/>
                  </a:ext>
                </a:extLst>
              </p:cNvPr>
              <p:cNvSpPr/>
              <p:nvPr/>
            </p:nvSpPr>
            <p:spPr>
              <a:xfrm>
                <a:off x="3277101" y="310706"/>
                <a:ext cx="181395" cy="18139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grpSp>
    </p:spTree>
    <p:extLst>
      <p:ext uri="{BB962C8B-B14F-4D97-AF65-F5344CB8AC3E}">
        <p14:creationId xmlns:p14="http://schemas.microsoft.com/office/powerpoint/2010/main" val="20711421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CED6CC45-13FA-F342-F0DD-9CC0B5C984CF}"/>
              </a:ext>
            </a:extLst>
          </p:cNvPr>
          <p:cNvSpPr/>
          <p:nvPr/>
        </p:nvSpPr>
        <p:spPr>
          <a:xfrm>
            <a:off x="116114" y="6159950"/>
            <a:ext cx="11891667" cy="663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C92A8C16-1BBD-7384-1E6D-FB5F3E21D5AA}"/>
              </a:ext>
            </a:extLst>
          </p:cNvPr>
          <p:cNvSpPr>
            <a:spLocks noGrp="1"/>
          </p:cNvSpPr>
          <p:nvPr>
            <p:ph type="title"/>
          </p:nvPr>
        </p:nvSpPr>
        <p:spPr>
          <a:xfrm>
            <a:off x="517055" y="220172"/>
            <a:ext cx="11400125" cy="518094"/>
          </a:xfrm>
        </p:spPr>
        <p:txBody>
          <a:bodyPr>
            <a:normAutofit/>
          </a:bodyPr>
          <a:lstStyle/>
          <a:p>
            <a:r>
              <a:rPr kumimoji="1" lang="en-US" altLang="ja-JP" dirty="0"/>
              <a:t>Data Preprocessing</a:t>
            </a:r>
            <a:endParaRPr kumimoji="1" lang="ja-JP" altLang="en-US" dirty="0"/>
          </a:p>
        </p:txBody>
      </p:sp>
      <p:sp>
        <p:nvSpPr>
          <p:cNvPr id="3" name="スライド番号プレースホルダー 2">
            <a:extLst>
              <a:ext uri="{FF2B5EF4-FFF2-40B4-BE49-F238E27FC236}">
                <a16:creationId xmlns:a16="http://schemas.microsoft.com/office/drawing/2014/main" id="{F46C80BF-0E93-4F08-138D-1506BD6BB205}"/>
              </a:ext>
            </a:extLst>
          </p:cNvPr>
          <p:cNvSpPr>
            <a:spLocks noGrp="1"/>
          </p:cNvSpPr>
          <p:nvPr>
            <p:ph type="sldNum" sz="quarter" idx="10"/>
          </p:nvPr>
        </p:nvSpPr>
        <p:spPr/>
        <p:txBody>
          <a:bodyPr/>
          <a:lstStyle/>
          <a:p>
            <a:fld id="{584EAAFE-CFE5-40AD-8E95-5BFF290DC5CF}" type="slidenum">
              <a:rPr kumimoji="1" lang="ja-JP" altLang="en-US" smtClean="0"/>
              <a:pPr/>
              <a:t>48</a:t>
            </a:fld>
            <a:endParaRPr kumimoji="1" lang="ja-JP" altLang="en-US"/>
          </a:p>
        </p:txBody>
      </p:sp>
      <p:sp>
        <p:nvSpPr>
          <p:cNvPr id="4" name="テキスト プレースホルダー 3">
            <a:extLst>
              <a:ext uri="{FF2B5EF4-FFF2-40B4-BE49-F238E27FC236}">
                <a16:creationId xmlns:a16="http://schemas.microsoft.com/office/drawing/2014/main" id="{608DC670-2A7A-7786-183E-F0284CF5D620}"/>
              </a:ext>
            </a:extLst>
          </p:cNvPr>
          <p:cNvSpPr>
            <a:spLocks noGrp="1"/>
          </p:cNvSpPr>
          <p:nvPr>
            <p:ph type="body" sz="quarter" idx="11"/>
          </p:nvPr>
        </p:nvSpPr>
        <p:spPr>
          <a:xfrm>
            <a:off x="184219" y="739902"/>
            <a:ext cx="9068638" cy="6118097"/>
          </a:xfrm>
        </p:spPr>
        <p:txBody>
          <a:bodyPr/>
          <a:lstStyle/>
          <a:p>
            <a:pPr marL="342900" lvl="1" indent="-342900">
              <a:defRPr/>
            </a:pPr>
            <a:r>
              <a:rPr lang="en-US" altLang="ja-JP" i="0" u="none" strike="noStrike" baseline="0" dirty="0">
                <a:solidFill>
                  <a:srgbClr val="000000"/>
                </a:solidFill>
                <a:latin typeface="Arial" panose="020B0604020202020204" pitchFamily="34" charset="0"/>
              </a:rPr>
              <a:t>Step1 : Data Cleaning</a:t>
            </a:r>
            <a:br>
              <a:rPr lang="en-US" altLang="ja-JP" i="0" u="none" strike="noStrike" baseline="0" dirty="0">
                <a:solidFill>
                  <a:srgbClr val="000000"/>
                </a:solidFill>
                <a:latin typeface="Arial" panose="020B0604020202020204" pitchFamily="34" charset="0"/>
              </a:rPr>
            </a:br>
            <a:r>
              <a:rPr lang="en-US" altLang="ja-JP" dirty="0">
                <a:solidFill>
                  <a:srgbClr val="000000"/>
                </a:solidFill>
                <a:latin typeface="Arial" panose="020B0604020202020204" pitchFamily="34" charset="0"/>
              </a:rPr>
              <a:t>Getting rid of the data during the period when it is as following:</a:t>
            </a:r>
            <a:br>
              <a:rPr lang="en-US" altLang="ja-JP" dirty="0">
                <a:solidFill>
                  <a:srgbClr val="000000"/>
                </a:solidFill>
                <a:latin typeface="Arial" panose="020B0604020202020204" pitchFamily="34" charset="0"/>
              </a:rPr>
            </a:br>
            <a:r>
              <a:rPr lang="ja-JP" altLang="en-US" dirty="0">
                <a:solidFill>
                  <a:srgbClr val="000000"/>
                </a:solidFill>
                <a:latin typeface="Arial" panose="020B0604020202020204" pitchFamily="34" charset="0"/>
              </a:rPr>
              <a:t>①　</a:t>
            </a:r>
            <a:r>
              <a:rPr lang="en-US" altLang="ja-JP" dirty="0">
                <a:solidFill>
                  <a:srgbClr val="000000"/>
                </a:solidFill>
                <a:latin typeface="Arial" panose="020B0604020202020204" pitchFamily="34" charset="0"/>
              </a:rPr>
              <a:t>First Feed Flow Rate equal 0,</a:t>
            </a:r>
            <a:br>
              <a:rPr lang="en-US" altLang="ja-JP" dirty="0">
                <a:solidFill>
                  <a:srgbClr val="000000"/>
                </a:solidFill>
                <a:latin typeface="Arial" panose="020B0604020202020204" pitchFamily="34" charset="0"/>
              </a:rPr>
            </a:br>
            <a:r>
              <a:rPr lang="ja-JP" altLang="en-US" dirty="0">
                <a:solidFill>
                  <a:srgbClr val="000000"/>
                </a:solidFill>
                <a:latin typeface="Arial" panose="020B0604020202020204" pitchFamily="34" charset="0"/>
              </a:rPr>
              <a:t>②　</a:t>
            </a:r>
            <a:r>
              <a:rPr lang="en-US" altLang="ja-JP" dirty="0">
                <a:solidFill>
                  <a:srgbClr val="000000"/>
                </a:solidFill>
                <a:latin typeface="Arial" panose="020B0604020202020204" pitchFamily="34" charset="0"/>
              </a:rPr>
              <a:t>The measurement value remains same value for more than 10 mints,</a:t>
            </a:r>
            <a:br>
              <a:rPr lang="en-US" altLang="ja-JP" dirty="0">
                <a:solidFill>
                  <a:srgbClr val="000000"/>
                </a:solidFill>
                <a:latin typeface="Arial" panose="020B0604020202020204" pitchFamily="34" charset="0"/>
              </a:rPr>
            </a:br>
            <a:r>
              <a:rPr lang="ja-JP" altLang="en-US" dirty="0">
                <a:solidFill>
                  <a:srgbClr val="000000"/>
                </a:solidFill>
                <a:latin typeface="Arial" panose="020B0604020202020204" pitchFamily="34" charset="0"/>
              </a:rPr>
              <a:t>③　</a:t>
            </a:r>
            <a:r>
              <a:rPr lang="en-US" altLang="ja-JP" dirty="0">
                <a:solidFill>
                  <a:srgbClr val="000000"/>
                </a:solidFill>
                <a:latin typeface="Arial" panose="020B0604020202020204" pitchFamily="34" charset="0"/>
              </a:rPr>
              <a:t>Changing rate of measurement value is more than 20% ( / mint) and</a:t>
            </a:r>
            <a:r>
              <a:rPr lang="ja-JP" altLang="en-US" dirty="0">
                <a:solidFill>
                  <a:srgbClr val="000000"/>
                </a:solidFill>
                <a:latin typeface="Arial" panose="020B0604020202020204" pitchFamily="34" charset="0"/>
              </a:rPr>
              <a:t> </a:t>
            </a:r>
            <a:r>
              <a:rPr lang="en-US" altLang="ja-JP" dirty="0">
                <a:solidFill>
                  <a:srgbClr val="000000"/>
                </a:solidFill>
                <a:latin typeface="Arial" panose="020B0604020202020204" pitchFamily="34" charset="0"/>
              </a:rPr>
              <a:t>etc. </a:t>
            </a:r>
          </a:p>
          <a:p>
            <a:pPr marL="342900" lvl="1" indent="-342900">
              <a:defRPr/>
            </a:pPr>
            <a:endParaRPr lang="en-US" altLang="ja-JP" i="0" u="none" strike="noStrike" baseline="0" dirty="0">
              <a:solidFill>
                <a:srgbClr val="000000"/>
              </a:solidFill>
              <a:latin typeface="Arial" panose="020B0604020202020204" pitchFamily="34" charset="0"/>
            </a:endParaRPr>
          </a:p>
          <a:p>
            <a:pPr marL="342900" lvl="1" indent="-342900">
              <a:defRPr/>
            </a:pPr>
            <a:endParaRPr lang="en-US" altLang="ja-JP" dirty="0">
              <a:solidFill>
                <a:srgbClr val="000000"/>
              </a:solidFill>
              <a:latin typeface="Arial" panose="020B0604020202020204" pitchFamily="34" charset="0"/>
            </a:endParaRPr>
          </a:p>
          <a:p>
            <a:pPr marL="342900" lvl="1" indent="-342900">
              <a:defRPr/>
            </a:pPr>
            <a:endParaRPr lang="en-US" altLang="ja-JP" i="0" u="none" strike="noStrike" baseline="0" dirty="0">
              <a:solidFill>
                <a:srgbClr val="000000"/>
              </a:solidFill>
              <a:latin typeface="Arial" panose="020B0604020202020204" pitchFamily="34" charset="0"/>
            </a:endParaRPr>
          </a:p>
          <a:p>
            <a:pPr marL="342900" lvl="1" indent="-342900">
              <a:defRPr/>
            </a:pPr>
            <a:endParaRPr lang="en-US" altLang="ja-JP" dirty="0">
              <a:solidFill>
                <a:srgbClr val="000000"/>
              </a:solidFill>
              <a:latin typeface="Arial" panose="020B0604020202020204" pitchFamily="34" charset="0"/>
            </a:endParaRPr>
          </a:p>
          <a:p>
            <a:pPr marL="661987" lvl="2" indent="0">
              <a:buNone/>
              <a:defRPr/>
            </a:pPr>
            <a:endParaRPr lang="en-US" altLang="ja-JP" dirty="0">
              <a:solidFill>
                <a:srgbClr val="000000"/>
              </a:solidFill>
              <a:latin typeface="Arial" panose="020B0604020202020204" pitchFamily="34" charset="0"/>
            </a:endParaRPr>
          </a:p>
          <a:p>
            <a:pPr marL="1004887" lvl="2" indent="-342900">
              <a:defRPr/>
            </a:pPr>
            <a:endParaRPr kumimoji="1" lang="en-US" altLang="ja-JP" b="0" i="0" u="none" strike="noStrike" kern="1200" cap="none" spc="0" normalizeH="0" baseline="0" noProof="0" dirty="0">
              <a:ln>
                <a:noFill/>
              </a:ln>
              <a:solidFill>
                <a:prstClr val="black"/>
              </a:solidFill>
              <a:effectLst/>
              <a:uLnTx/>
              <a:uFillTx/>
              <a:latin typeface="Arial"/>
              <a:ea typeface="Meiryo UI"/>
              <a:cs typeface="+mn-cs"/>
            </a:endParaRPr>
          </a:p>
        </p:txBody>
      </p:sp>
      <p:sp>
        <p:nvSpPr>
          <p:cNvPr id="5" name="テキスト ボックス 4">
            <a:extLst>
              <a:ext uri="{FF2B5EF4-FFF2-40B4-BE49-F238E27FC236}">
                <a16:creationId xmlns:a16="http://schemas.microsoft.com/office/drawing/2014/main" id="{57C5CFB2-9F10-9EEA-B1F5-4DB80EF7DF81}"/>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 RO Permeate Water Quality Prediction</a:t>
            </a:r>
          </a:p>
        </p:txBody>
      </p:sp>
      <p:pic>
        <p:nvPicPr>
          <p:cNvPr id="1026" name="Picture 2">
            <a:extLst>
              <a:ext uri="{FF2B5EF4-FFF2-40B4-BE49-F238E27FC236}">
                <a16:creationId xmlns:a16="http://schemas.microsoft.com/office/drawing/2014/main" id="{686DF006-DD1E-4AF4-8990-DF2E414607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940" y="2983374"/>
            <a:ext cx="6680849" cy="2285704"/>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DDCA4D6D-928B-15CC-B71C-F4E778C4F421}"/>
              </a:ext>
            </a:extLst>
          </p:cNvPr>
          <p:cNvSpPr txBox="1"/>
          <p:nvPr/>
        </p:nvSpPr>
        <p:spPr>
          <a:xfrm>
            <a:off x="1689649" y="3353217"/>
            <a:ext cx="2890535"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US" altLang="ja-JP" dirty="0"/>
              <a:t>Feed Flow Rate Raw Data</a:t>
            </a:r>
            <a:endParaRPr kumimoji="1" lang="ja-JP" altLang="en-US" dirty="0"/>
          </a:p>
        </p:txBody>
      </p:sp>
      <p:sp>
        <p:nvSpPr>
          <p:cNvPr id="13" name="テキスト ボックス 12">
            <a:extLst>
              <a:ext uri="{FF2B5EF4-FFF2-40B4-BE49-F238E27FC236}">
                <a16:creationId xmlns:a16="http://schemas.microsoft.com/office/drawing/2014/main" id="{DE979007-522B-56C2-AEED-08B2FB9478A9}"/>
              </a:ext>
            </a:extLst>
          </p:cNvPr>
          <p:cNvSpPr txBox="1"/>
          <p:nvPr/>
        </p:nvSpPr>
        <p:spPr>
          <a:xfrm>
            <a:off x="7758868" y="3581006"/>
            <a:ext cx="1399742" cy="461665"/>
          </a:xfrm>
          <a:prstGeom prst="rect">
            <a:avLst/>
          </a:prstGeom>
          <a:noFill/>
        </p:spPr>
        <p:txBody>
          <a:bodyPr wrap="none" rtlCol="0">
            <a:spAutoFit/>
          </a:bodyPr>
          <a:lstStyle/>
          <a:p>
            <a:r>
              <a:rPr kumimoji="1" lang="en-US" altLang="ja-JP" sz="2400" dirty="0"/>
              <a:t>Zoom up</a:t>
            </a:r>
            <a:endParaRPr kumimoji="1" lang="ja-JP" altLang="en-US" sz="2400" dirty="0"/>
          </a:p>
        </p:txBody>
      </p:sp>
      <p:sp>
        <p:nvSpPr>
          <p:cNvPr id="24" name="テキスト ボックス 23">
            <a:extLst>
              <a:ext uri="{FF2B5EF4-FFF2-40B4-BE49-F238E27FC236}">
                <a16:creationId xmlns:a16="http://schemas.microsoft.com/office/drawing/2014/main" id="{49565809-8DB5-4F17-045C-B37529946535}"/>
              </a:ext>
            </a:extLst>
          </p:cNvPr>
          <p:cNvSpPr txBox="1"/>
          <p:nvPr/>
        </p:nvSpPr>
        <p:spPr>
          <a:xfrm>
            <a:off x="9303657" y="1255354"/>
            <a:ext cx="492443" cy="461665"/>
          </a:xfrm>
          <a:prstGeom prst="rect">
            <a:avLst/>
          </a:prstGeom>
          <a:noFill/>
        </p:spPr>
        <p:txBody>
          <a:bodyPr wrap="none" rtlCol="0">
            <a:spAutoFit/>
          </a:bodyPr>
          <a:lstStyle/>
          <a:p>
            <a:r>
              <a:rPr kumimoji="1" lang="ja-JP" altLang="en-US" sz="2400" dirty="0"/>
              <a:t>①</a:t>
            </a:r>
          </a:p>
        </p:txBody>
      </p:sp>
      <p:grpSp>
        <p:nvGrpSpPr>
          <p:cNvPr id="25" name="グループ化 24">
            <a:extLst>
              <a:ext uri="{FF2B5EF4-FFF2-40B4-BE49-F238E27FC236}">
                <a16:creationId xmlns:a16="http://schemas.microsoft.com/office/drawing/2014/main" id="{A6FBC54B-F1ED-CE00-64C3-6C2E94BFB9F1}"/>
              </a:ext>
            </a:extLst>
          </p:cNvPr>
          <p:cNvGrpSpPr/>
          <p:nvPr/>
        </p:nvGrpSpPr>
        <p:grpSpPr>
          <a:xfrm>
            <a:off x="9924234" y="2592580"/>
            <a:ext cx="1947923" cy="1008000"/>
            <a:chOff x="1985917" y="2483519"/>
            <a:chExt cx="2767255" cy="2081393"/>
          </a:xfrm>
        </p:grpSpPr>
        <p:cxnSp>
          <p:nvCxnSpPr>
            <p:cNvPr id="26" name="直線矢印コネクタ 25">
              <a:extLst>
                <a:ext uri="{FF2B5EF4-FFF2-40B4-BE49-F238E27FC236}">
                  <a16:creationId xmlns:a16="http://schemas.microsoft.com/office/drawing/2014/main" id="{6B7F3E9F-D1FE-837C-B5D5-036131E4237A}"/>
                </a:ext>
              </a:extLst>
            </p:cNvPr>
            <p:cNvCxnSpPr>
              <a:cxnSpLocks/>
            </p:cNvCxnSpPr>
            <p:nvPr/>
          </p:nvCxnSpPr>
          <p:spPr>
            <a:xfrm>
              <a:off x="1985917" y="4551813"/>
              <a:ext cx="2767255" cy="7089"/>
            </a:xfrm>
            <a:prstGeom prst="straightConnector1">
              <a:avLst/>
            </a:prstGeom>
            <a:ln w="5715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50B9B81D-C452-E3D4-8218-607196ECA1F2}"/>
                </a:ext>
              </a:extLst>
            </p:cNvPr>
            <p:cNvCxnSpPr>
              <a:cxnSpLocks/>
            </p:cNvCxnSpPr>
            <p:nvPr/>
          </p:nvCxnSpPr>
          <p:spPr>
            <a:xfrm flipV="1">
              <a:off x="2027274" y="2483519"/>
              <a:ext cx="0" cy="2081393"/>
            </a:xfrm>
            <a:prstGeom prst="straightConnector1">
              <a:avLst/>
            </a:prstGeom>
            <a:ln w="57150">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28" name="テキスト ボックス 27">
            <a:extLst>
              <a:ext uri="{FF2B5EF4-FFF2-40B4-BE49-F238E27FC236}">
                <a16:creationId xmlns:a16="http://schemas.microsoft.com/office/drawing/2014/main" id="{43D517F5-E6EA-FDFF-C3C0-D680D3EFF458}"/>
              </a:ext>
            </a:extLst>
          </p:cNvPr>
          <p:cNvSpPr txBox="1"/>
          <p:nvPr/>
        </p:nvSpPr>
        <p:spPr>
          <a:xfrm>
            <a:off x="9303657" y="2589033"/>
            <a:ext cx="492443" cy="461665"/>
          </a:xfrm>
          <a:prstGeom prst="rect">
            <a:avLst/>
          </a:prstGeom>
          <a:noFill/>
        </p:spPr>
        <p:txBody>
          <a:bodyPr wrap="none" rtlCol="0">
            <a:spAutoFit/>
          </a:bodyPr>
          <a:lstStyle/>
          <a:p>
            <a:r>
              <a:rPr kumimoji="1" lang="ja-JP" altLang="en-US" sz="2400" dirty="0"/>
              <a:t>②</a:t>
            </a:r>
          </a:p>
        </p:txBody>
      </p:sp>
      <p:grpSp>
        <p:nvGrpSpPr>
          <p:cNvPr id="29" name="グループ化 28">
            <a:extLst>
              <a:ext uri="{FF2B5EF4-FFF2-40B4-BE49-F238E27FC236}">
                <a16:creationId xmlns:a16="http://schemas.microsoft.com/office/drawing/2014/main" id="{9A6C3694-0EE6-F3F6-CCD4-3AA2D261EDC5}"/>
              </a:ext>
            </a:extLst>
          </p:cNvPr>
          <p:cNvGrpSpPr/>
          <p:nvPr/>
        </p:nvGrpSpPr>
        <p:grpSpPr>
          <a:xfrm>
            <a:off x="9924233" y="3919065"/>
            <a:ext cx="1947923" cy="1008000"/>
            <a:chOff x="1985917" y="2483519"/>
            <a:chExt cx="2767255" cy="2081393"/>
          </a:xfrm>
        </p:grpSpPr>
        <p:cxnSp>
          <p:nvCxnSpPr>
            <p:cNvPr id="30" name="直線矢印コネクタ 29">
              <a:extLst>
                <a:ext uri="{FF2B5EF4-FFF2-40B4-BE49-F238E27FC236}">
                  <a16:creationId xmlns:a16="http://schemas.microsoft.com/office/drawing/2014/main" id="{27D2E76F-B4B7-53C2-FEEE-708F49BCF575}"/>
                </a:ext>
              </a:extLst>
            </p:cNvPr>
            <p:cNvCxnSpPr>
              <a:cxnSpLocks/>
            </p:cNvCxnSpPr>
            <p:nvPr/>
          </p:nvCxnSpPr>
          <p:spPr>
            <a:xfrm>
              <a:off x="1985917" y="4551121"/>
              <a:ext cx="2767255" cy="7090"/>
            </a:xfrm>
            <a:prstGeom prst="straightConnector1">
              <a:avLst/>
            </a:prstGeom>
            <a:ln w="5715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5AB9E616-3C8B-7D5F-7D54-4741CE30146D}"/>
                </a:ext>
              </a:extLst>
            </p:cNvPr>
            <p:cNvCxnSpPr>
              <a:cxnSpLocks/>
            </p:cNvCxnSpPr>
            <p:nvPr/>
          </p:nvCxnSpPr>
          <p:spPr>
            <a:xfrm flipV="1">
              <a:off x="2027274" y="2483519"/>
              <a:ext cx="0" cy="2081393"/>
            </a:xfrm>
            <a:prstGeom prst="straightConnector1">
              <a:avLst/>
            </a:prstGeom>
            <a:ln w="57150">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1024" name="テキスト ボックス 1023">
            <a:extLst>
              <a:ext uri="{FF2B5EF4-FFF2-40B4-BE49-F238E27FC236}">
                <a16:creationId xmlns:a16="http://schemas.microsoft.com/office/drawing/2014/main" id="{04414C17-42B8-6E52-D31B-FD130065FB4A}"/>
              </a:ext>
            </a:extLst>
          </p:cNvPr>
          <p:cNvSpPr txBox="1"/>
          <p:nvPr/>
        </p:nvSpPr>
        <p:spPr>
          <a:xfrm>
            <a:off x="9271174" y="3895393"/>
            <a:ext cx="492443" cy="461665"/>
          </a:xfrm>
          <a:prstGeom prst="rect">
            <a:avLst/>
          </a:prstGeom>
          <a:noFill/>
        </p:spPr>
        <p:txBody>
          <a:bodyPr wrap="none" rtlCol="0">
            <a:spAutoFit/>
          </a:bodyPr>
          <a:lstStyle/>
          <a:p>
            <a:r>
              <a:rPr kumimoji="1" lang="ja-JP" altLang="en-US" sz="2400" dirty="0"/>
              <a:t>③</a:t>
            </a:r>
          </a:p>
        </p:txBody>
      </p:sp>
      <p:sp>
        <p:nvSpPr>
          <p:cNvPr id="1025" name="テキスト プレースホルダー 3">
            <a:extLst>
              <a:ext uri="{FF2B5EF4-FFF2-40B4-BE49-F238E27FC236}">
                <a16:creationId xmlns:a16="http://schemas.microsoft.com/office/drawing/2014/main" id="{7CBB178A-B284-C392-7817-A4C91E4FDDBF}"/>
              </a:ext>
            </a:extLst>
          </p:cNvPr>
          <p:cNvSpPr txBox="1">
            <a:spLocks/>
          </p:cNvSpPr>
          <p:nvPr/>
        </p:nvSpPr>
        <p:spPr>
          <a:xfrm>
            <a:off x="184219" y="5333214"/>
            <a:ext cx="10926467" cy="1433490"/>
          </a:xfrm>
          <a:prstGeom prst="rect">
            <a:avLst/>
          </a:prstGeom>
        </p:spPr>
        <p:txBody>
          <a:bodyPr vert="horz" lIns="91440" tIns="45720" rIns="91440" bIns="45720" rtlCol="0">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342900" lvl="1" indent="-342900">
              <a:defRPr/>
            </a:pPr>
            <a:r>
              <a:rPr lang="en-US" altLang="ja-JP" dirty="0">
                <a:solidFill>
                  <a:srgbClr val="000000"/>
                </a:solidFill>
                <a:latin typeface="Arial" panose="020B0604020202020204" pitchFamily="34" charset="0"/>
              </a:rPr>
              <a:t>Step2 :  Filtering</a:t>
            </a:r>
            <a:br>
              <a:rPr lang="en-US" altLang="ja-JP" dirty="0">
                <a:solidFill>
                  <a:srgbClr val="000000"/>
                </a:solidFill>
                <a:latin typeface="Arial" panose="020B0604020202020204" pitchFamily="34" charset="0"/>
              </a:rPr>
            </a:br>
            <a:r>
              <a:rPr lang="en-US" altLang="ja-JP" dirty="0">
                <a:solidFill>
                  <a:srgbClr val="000000"/>
                </a:solidFill>
                <a:latin typeface="Arial" panose="020B0604020202020204" pitchFamily="34" charset="0"/>
              </a:rPr>
              <a:t>This step (ⅰ or ⅱ) is applied only when step1 pretreatment does not have enough efficacy.</a:t>
            </a:r>
          </a:p>
          <a:p>
            <a:pPr marL="1062037" lvl="2" indent="-400050">
              <a:buFont typeface="+mj-lt"/>
              <a:buAutoNum type="romanLcPeriod"/>
              <a:defRPr/>
            </a:pPr>
            <a:r>
              <a:rPr lang="en-US" altLang="ja-JP" sz="2000" dirty="0">
                <a:solidFill>
                  <a:srgbClr val="000000"/>
                </a:solidFill>
                <a:latin typeface="Arial" panose="020B0604020202020204" pitchFamily="34" charset="0"/>
              </a:rPr>
              <a:t>Analysis of Variance</a:t>
            </a:r>
            <a:r>
              <a:rPr lang="ja-JP" altLang="en-US" sz="2000" dirty="0">
                <a:solidFill>
                  <a:srgbClr val="000000"/>
                </a:solidFill>
                <a:latin typeface="Arial" panose="020B0604020202020204" pitchFamily="34" charset="0"/>
              </a:rPr>
              <a:t>（</a:t>
            </a:r>
            <a:r>
              <a:rPr lang="en-US" altLang="ja-JP" sz="2000" dirty="0">
                <a:solidFill>
                  <a:srgbClr val="000000"/>
                </a:solidFill>
                <a:latin typeface="Arial" panose="020B0604020202020204" pitchFamily="34" charset="0"/>
              </a:rPr>
              <a:t>Removing the outlier which is beyond 3σ.</a:t>
            </a:r>
            <a:r>
              <a:rPr lang="ja-JP" altLang="en-US" sz="2000" dirty="0">
                <a:solidFill>
                  <a:srgbClr val="000000"/>
                </a:solidFill>
                <a:latin typeface="Arial" panose="020B0604020202020204" pitchFamily="34" charset="0"/>
              </a:rPr>
              <a:t>）</a:t>
            </a:r>
            <a:endParaRPr lang="en-US" altLang="ja-JP" sz="2000" dirty="0">
              <a:solidFill>
                <a:srgbClr val="000000"/>
              </a:solidFill>
              <a:latin typeface="Arial" panose="020B0604020202020204" pitchFamily="34" charset="0"/>
            </a:endParaRPr>
          </a:p>
          <a:p>
            <a:pPr marL="1062037" lvl="2" indent="-400050">
              <a:buFont typeface="+mj-lt"/>
              <a:buAutoNum type="romanLcPeriod"/>
              <a:defRPr/>
            </a:pPr>
            <a:r>
              <a:rPr lang="en-US" altLang="ja-JP" sz="2000" dirty="0">
                <a:solidFill>
                  <a:srgbClr val="000000"/>
                </a:solidFill>
                <a:latin typeface="Arial" panose="020B0604020202020204" pitchFamily="34" charset="0"/>
              </a:rPr>
              <a:t>Kalman Filter is applied. </a:t>
            </a:r>
            <a:endParaRPr lang="en-US" altLang="ja-JP" dirty="0">
              <a:solidFill>
                <a:prstClr val="black"/>
              </a:solidFill>
              <a:latin typeface="Arial"/>
              <a:ea typeface="Meiryo UI"/>
            </a:endParaRPr>
          </a:p>
        </p:txBody>
      </p:sp>
      <p:sp>
        <p:nvSpPr>
          <p:cNvPr id="1027" name="テキスト ボックス 1026">
            <a:extLst>
              <a:ext uri="{FF2B5EF4-FFF2-40B4-BE49-F238E27FC236}">
                <a16:creationId xmlns:a16="http://schemas.microsoft.com/office/drawing/2014/main" id="{71E82CDA-EFCD-95C3-68C9-F8F9A2CD644A}"/>
              </a:ext>
            </a:extLst>
          </p:cNvPr>
          <p:cNvSpPr txBox="1"/>
          <p:nvPr/>
        </p:nvSpPr>
        <p:spPr>
          <a:xfrm>
            <a:off x="10585577" y="4894448"/>
            <a:ext cx="650627" cy="307777"/>
          </a:xfrm>
          <a:prstGeom prst="rect">
            <a:avLst/>
          </a:prstGeom>
          <a:noFill/>
        </p:spPr>
        <p:txBody>
          <a:bodyPr wrap="none" rtlCol="0">
            <a:spAutoFit/>
          </a:bodyPr>
          <a:lstStyle/>
          <a:p>
            <a:r>
              <a:rPr kumimoji="1" lang="en-US" altLang="ja-JP" sz="1400" dirty="0"/>
              <a:t>DATE</a:t>
            </a:r>
            <a:endParaRPr kumimoji="1" lang="ja-JP" altLang="en-US" sz="1400" dirty="0"/>
          </a:p>
        </p:txBody>
      </p:sp>
      <p:sp>
        <p:nvSpPr>
          <p:cNvPr id="1028" name="テキスト ボックス 1027">
            <a:extLst>
              <a:ext uri="{FF2B5EF4-FFF2-40B4-BE49-F238E27FC236}">
                <a16:creationId xmlns:a16="http://schemas.microsoft.com/office/drawing/2014/main" id="{951623D0-5C38-F6F7-C073-54791FA8764F}"/>
              </a:ext>
            </a:extLst>
          </p:cNvPr>
          <p:cNvSpPr txBox="1"/>
          <p:nvPr/>
        </p:nvSpPr>
        <p:spPr>
          <a:xfrm>
            <a:off x="10577518" y="3568660"/>
            <a:ext cx="650627" cy="307777"/>
          </a:xfrm>
          <a:prstGeom prst="rect">
            <a:avLst/>
          </a:prstGeom>
          <a:noFill/>
        </p:spPr>
        <p:txBody>
          <a:bodyPr wrap="none" rtlCol="0">
            <a:spAutoFit/>
          </a:bodyPr>
          <a:lstStyle/>
          <a:p>
            <a:r>
              <a:rPr kumimoji="1" lang="en-US" altLang="ja-JP" sz="1400" dirty="0"/>
              <a:t>DATE</a:t>
            </a:r>
            <a:endParaRPr kumimoji="1" lang="ja-JP" altLang="en-US" sz="1400" dirty="0"/>
          </a:p>
        </p:txBody>
      </p:sp>
      <p:sp>
        <p:nvSpPr>
          <p:cNvPr id="1029" name="テキスト ボックス 1028">
            <a:extLst>
              <a:ext uri="{FF2B5EF4-FFF2-40B4-BE49-F238E27FC236}">
                <a16:creationId xmlns:a16="http://schemas.microsoft.com/office/drawing/2014/main" id="{CCEAEA59-83B4-72C0-D8EC-13928614833E}"/>
              </a:ext>
            </a:extLst>
          </p:cNvPr>
          <p:cNvSpPr txBox="1"/>
          <p:nvPr/>
        </p:nvSpPr>
        <p:spPr>
          <a:xfrm>
            <a:off x="10572880" y="2216934"/>
            <a:ext cx="650627" cy="307777"/>
          </a:xfrm>
          <a:prstGeom prst="rect">
            <a:avLst/>
          </a:prstGeom>
          <a:noFill/>
        </p:spPr>
        <p:txBody>
          <a:bodyPr wrap="none" rtlCol="0">
            <a:spAutoFit/>
          </a:bodyPr>
          <a:lstStyle/>
          <a:p>
            <a:r>
              <a:rPr kumimoji="1" lang="en-US" altLang="ja-JP" sz="1400" dirty="0"/>
              <a:t>DATE</a:t>
            </a:r>
            <a:endParaRPr kumimoji="1" lang="ja-JP" altLang="en-US" sz="1400" dirty="0"/>
          </a:p>
        </p:txBody>
      </p:sp>
      <p:cxnSp>
        <p:nvCxnSpPr>
          <p:cNvPr id="1031" name="直線コネクタ 1030">
            <a:extLst>
              <a:ext uri="{FF2B5EF4-FFF2-40B4-BE49-F238E27FC236}">
                <a16:creationId xmlns:a16="http://schemas.microsoft.com/office/drawing/2014/main" id="{CD95FC67-56DC-62F8-65BA-47FD40EFCEF5}"/>
              </a:ext>
            </a:extLst>
          </p:cNvPr>
          <p:cNvCxnSpPr>
            <a:cxnSpLocks/>
          </p:cNvCxnSpPr>
          <p:nvPr/>
        </p:nvCxnSpPr>
        <p:spPr>
          <a:xfrm>
            <a:off x="9962869" y="1615606"/>
            <a:ext cx="157246" cy="0"/>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2" name="直線コネクタ 1031">
            <a:extLst>
              <a:ext uri="{FF2B5EF4-FFF2-40B4-BE49-F238E27FC236}">
                <a16:creationId xmlns:a16="http://schemas.microsoft.com/office/drawing/2014/main" id="{920173FD-134E-91F6-AEDF-62EDBFF3B305}"/>
              </a:ext>
            </a:extLst>
          </p:cNvPr>
          <p:cNvCxnSpPr>
            <a:cxnSpLocks/>
          </p:cNvCxnSpPr>
          <p:nvPr/>
        </p:nvCxnSpPr>
        <p:spPr>
          <a:xfrm>
            <a:off x="10279577" y="1613225"/>
            <a:ext cx="172800" cy="0"/>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3" name="直線コネクタ 1032">
            <a:extLst>
              <a:ext uri="{FF2B5EF4-FFF2-40B4-BE49-F238E27FC236}">
                <a16:creationId xmlns:a16="http://schemas.microsoft.com/office/drawing/2014/main" id="{A2C2525D-5BBD-9B33-3919-1E38FE345A8C}"/>
              </a:ext>
            </a:extLst>
          </p:cNvPr>
          <p:cNvCxnSpPr>
            <a:cxnSpLocks/>
          </p:cNvCxnSpPr>
          <p:nvPr/>
        </p:nvCxnSpPr>
        <p:spPr>
          <a:xfrm>
            <a:off x="10655798" y="1557664"/>
            <a:ext cx="158400" cy="8405"/>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5" name="直線コネクタ 1034">
            <a:extLst>
              <a:ext uri="{FF2B5EF4-FFF2-40B4-BE49-F238E27FC236}">
                <a16:creationId xmlns:a16="http://schemas.microsoft.com/office/drawing/2014/main" id="{339D3694-0CB6-1B29-CAD1-76DCF633B0FA}"/>
              </a:ext>
            </a:extLst>
          </p:cNvPr>
          <p:cNvCxnSpPr>
            <a:cxnSpLocks/>
          </p:cNvCxnSpPr>
          <p:nvPr/>
        </p:nvCxnSpPr>
        <p:spPr>
          <a:xfrm>
            <a:off x="10993510" y="1566069"/>
            <a:ext cx="176400" cy="4109"/>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9" name="直線コネクタ 1038">
            <a:extLst>
              <a:ext uri="{FF2B5EF4-FFF2-40B4-BE49-F238E27FC236}">
                <a16:creationId xmlns:a16="http://schemas.microsoft.com/office/drawing/2014/main" id="{43C4F474-349D-A46B-6490-BD20DA262DEB}"/>
              </a:ext>
            </a:extLst>
          </p:cNvPr>
          <p:cNvCxnSpPr>
            <a:cxnSpLocks/>
          </p:cNvCxnSpPr>
          <p:nvPr/>
        </p:nvCxnSpPr>
        <p:spPr>
          <a:xfrm>
            <a:off x="11345228" y="1618100"/>
            <a:ext cx="138393" cy="8405"/>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42" name="直線コネクタ 1041">
            <a:extLst>
              <a:ext uri="{FF2B5EF4-FFF2-40B4-BE49-F238E27FC236}">
                <a16:creationId xmlns:a16="http://schemas.microsoft.com/office/drawing/2014/main" id="{47545A56-CC06-FCA6-9A8B-68DC02E7309E}"/>
              </a:ext>
            </a:extLst>
          </p:cNvPr>
          <p:cNvCxnSpPr/>
          <p:nvPr/>
        </p:nvCxnSpPr>
        <p:spPr>
          <a:xfrm>
            <a:off x="10110591" y="1608463"/>
            <a:ext cx="0" cy="620376"/>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44" name="直線コネクタ 1043">
            <a:extLst>
              <a:ext uri="{FF2B5EF4-FFF2-40B4-BE49-F238E27FC236}">
                <a16:creationId xmlns:a16="http://schemas.microsoft.com/office/drawing/2014/main" id="{CB2EA5C1-C4C6-E4A2-BE84-16BE215AE0CD}"/>
              </a:ext>
            </a:extLst>
          </p:cNvPr>
          <p:cNvCxnSpPr>
            <a:cxnSpLocks/>
          </p:cNvCxnSpPr>
          <p:nvPr/>
        </p:nvCxnSpPr>
        <p:spPr>
          <a:xfrm>
            <a:off x="10286720" y="1608463"/>
            <a:ext cx="0" cy="620165"/>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46" name="直線コネクタ 1045">
            <a:extLst>
              <a:ext uri="{FF2B5EF4-FFF2-40B4-BE49-F238E27FC236}">
                <a16:creationId xmlns:a16="http://schemas.microsoft.com/office/drawing/2014/main" id="{A88BE3DF-293D-8686-079A-A06EE082EA46}"/>
              </a:ext>
            </a:extLst>
          </p:cNvPr>
          <p:cNvCxnSpPr>
            <a:cxnSpLocks/>
          </p:cNvCxnSpPr>
          <p:nvPr/>
        </p:nvCxnSpPr>
        <p:spPr>
          <a:xfrm>
            <a:off x="10443966" y="1608462"/>
            <a:ext cx="0" cy="620165"/>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48" name="直線コネクタ 1047">
            <a:extLst>
              <a:ext uri="{FF2B5EF4-FFF2-40B4-BE49-F238E27FC236}">
                <a16:creationId xmlns:a16="http://schemas.microsoft.com/office/drawing/2014/main" id="{F92831EC-6738-490C-206E-2C5EC395DB9C}"/>
              </a:ext>
            </a:extLst>
          </p:cNvPr>
          <p:cNvCxnSpPr/>
          <p:nvPr/>
        </p:nvCxnSpPr>
        <p:spPr>
          <a:xfrm>
            <a:off x="10665323" y="1557664"/>
            <a:ext cx="0" cy="671175"/>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50" name="直線コネクタ 1049">
            <a:extLst>
              <a:ext uri="{FF2B5EF4-FFF2-40B4-BE49-F238E27FC236}">
                <a16:creationId xmlns:a16="http://schemas.microsoft.com/office/drawing/2014/main" id="{C9DCF297-4058-58B6-F231-D14AD85C58A9}"/>
              </a:ext>
            </a:extLst>
          </p:cNvPr>
          <p:cNvCxnSpPr/>
          <p:nvPr/>
        </p:nvCxnSpPr>
        <p:spPr>
          <a:xfrm>
            <a:off x="10803716" y="1566069"/>
            <a:ext cx="0" cy="684000"/>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51" name="直線コネクタ 1050">
            <a:extLst>
              <a:ext uri="{FF2B5EF4-FFF2-40B4-BE49-F238E27FC236}">
                <a16:creationId xmlns:a16="http://schemas.microsoft.com/office/drawing/2014/main" id="{3A87B74A-AACC-7B34-BD51-D2A8A1B917F9}"/>
              </a:ext>
            </a:extLst>
          </p:cNvPr>
          <p:cNvCxnSpPr>
            <a:cxnSpLocks/>
          </p:cNvCxnSpPr>
          <p:nvPr/>
        </p:nvCxnSpPr>
        <p:spPr>
          <a:xfrm>
            <a:off x="11003035" y="1566069"/>
            <a:ext cx="0" cy="662558"/>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54" name="直線コネクタ 1053">
            <a:extLst>
              <a:ext uri="{FF2B5EF4-FFF2-40B4-BE49-F238E27FC236}">
                <a16:creationId xmlns:a16="http://schemas.microsoft.com/office/drawing/2014/main" id="{F12E0327-AABB-FE9E-20E5-A7D908E35179}"/>
              </a:ext>
            </a:extLst>
          </p:cNvPr>
          <p:cNvCxnSpPr/>
          <p:nvPr/>
        </p:nvCxnSpPr>
        <p:spPr>
          <a:xfrm>
            <a:off x="11160281" y="1566069"/>
            <a:ext cx="0" cy="662770"/>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55" name="直線コネクタ 1054">
            <a:extLst>
              <a:ext uri="{FF2B5EF4-FFF2-40B4-BE49-F238E27FC236}">
                <a16:creationId xmlns:a16="http://schemas.microsoft.com/office/drawing/2014/main" id="{B02A3B67-8B69-5A54-7113-61793BCF2B2E}"/>
              </a:ext>
            </a:extLst>
          </p:cNvPr>
          <p:cNvCxnSpPr>
            <a:cxnSpLocks/>
          </p:cNvCxnSpPr>
          <p:nvPr/>
        </p:nvCxnSpPr>
        <p:spPr>
          <a:xfrm>
            <a:off x="11345228" y="1610844"/>
            <a:ext cx="0" cy="620164"/>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59" name="直線コネクタ 1058">
            <a:extLst>
              <a:ext uri="{FF2B5EF4-FFF2-40B4-BE49-F238E27FC236}">
                <a16:creationId xmlns:a16="http://schemas.microsoft.com/office/drawing/2014/main" id="{4F5C2B42-3C3E-84C0-059C-E86D3C1AA89A}"/>
              </a:ext>
            </a:extLst>
          </p:cNvPr>
          <p:cNvCxnSpPr>
            <a:cxnSpLocks/>
          </p:cNvCxnSpPr>
          <p:nvPr/>
        </p:nvCxnSpPr>
        <p:spPr>
          <a:xfrm>
            <a:off x="10110591" y="2199305"/>
            <a:ext cx="176129" cy="0"/>
          </a:xfrm>
          <a:prstGeom prst="line">
            <a:avLst/>
          </a:prstGeom>
          <a:ln w="28575">
            <a:solidFill>
              <a:srgbClr val="FF000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65" name="直線コネクタ 1064">
            <a:extLst>
              <a:ext uri="{FF2B5EF4-FFF2-40B4-BE49-F238E27FC236}">
                <a16:creationId xmlns:a16="http://schemas.microsoft.com/office/drawing/2014/main" id="{F44B6BC3-C71F-13EC-B2B6-BF51B9E6BACD}"/>
              </a:ext>
            </a:extLst>
          </p:cNvPr>
          <p:cNvCxnSpPr>
            <a:cxnSpLocks/>
          </p:cNvCxnSpPr>
          <p:nvPr/>
        </p:nvCxnSpPr>
        <p:spPr>
          <a:xfrm>
            <a:off x="10443966" y="2199304"/>
            <a:ext cx="221357" cy="0"/>
          </a:xfrm>
          <a:prstGeom prst="line">
            <a:avLst/>
          </a:prstGeom>
          <a:ln w="28575">
            <a:solidFill>
              <a:srgbClr val="FF000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67" name="直線コネクタ 1066">
            <a:extLst>
              <a:ext uri="{FF2B5EF4-FFF2-40B4-BE49-F238E27FC236}">
                <a16:creationId xmlns:a16="http://schemas.microsoft.com/office/drawing/2014/main" id="{D909D357-F777-4DA4-9773-BE90DD874152}"/>
              </a:ext>
            </a:extLst>
          </p:cNvPr>
          <p:cNvCxnSpPr>
            <a:cxnSpLocks/>
          </p:cNvCxnSpPr>
          <p:nvPr/>
        </p:nvCxnSpPr>
        <p:spPr>
          <a:xfrm>
            <a:off x="10800211" y="2199304"/>
            <a:ext cx="198000" cy="0"/>
          </a:xfrm>
          <a:prstGeom prst="line">
            <a:avLst/>
          </a:prstGeom>
          <a:ln w="28575">
            <a:solidFill>
              <a:srgbClr val="FF000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70" name="直線コネクタ 1069">
            <a:extLst>
              <a:ext uri="{FF2B5EF4-FFF2-40B4-BE49-F238E27FC236}">
                <a16:creationId xmlns:a16="http://schemas.microsoft.com/office/drawing/2014/main" id="{E6298355-F0B6-5103-5C8B-F93C0F9A9F2F}"/>
              </a:ext>
            </a:extLst>
          </p:cNvPr>
          <p:cNvCxnSpPr>
            <a:cxnSpLocks/>
          </p:cNvCxnSpPr>
          <p:nvPr/>
        </p:nvCxnSpPr>
        <p:spPr>
          <a:xfrm>
            <a:off x="11161969" y="2199082"/>
            <a:ext cx="180000" cy="0"/>
          </a:xfrm>
          <a:prstGeom prst="line">
            <a:avLst/>
          </a:prstGeom>
          <a:ln w="28575">
            <a:solidFill>
              <a:srgbClr val="FF000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071" name="テキスト ボックス 1070">
            <a:extLst>
              <a:ext uri="{FF2B5EF4-FFF2-40B4-BE49-F238E27FC236}">
                <a16:creationId xmlns:a16="http://schemas.microsoft.com/office/drawing/2014/main" id="{763C859C-C63E-AD2D-72EB-DCFC8B41AD6F}"/>
              </a:ext>
            </a:extLst>
          </p:cNvPr>
          <p:cNvSpPr txBox="1"/>
          <p:nvPr/>
        </p:nvSpPr>
        <p:spPr>
          <a:xfrm>
            <a:off x="10467820" y="1060949"/>
            <a:ext cx="562975" cy="369332"/>
          </a:xfrm>
          <a:prstGeom prst="rect">
            <a:avLst/>
          </a:prstGeom>
          <a:noFill/>
        </p:spPr>
        <p:txBody>
          <a:bodyPr wrap="none" rtlCol="0">
            <a:spAutoFit/>
          </a:bodyPr>
          <a:lstStyle/>
          <a:p>
            <a:r>
              <a:rPr kumimoji="1" lang="en-US" altLang="ja-JP" dirty="0"/>
              <a:t>y=0</a:t>
            </a:r>
            <a:endParaRPr kumimoji="1" lang="ja-JP" altLang="en-US" dirty="0"/>
          </a:p>
        </p:txBody>
      </p:sp>
      <p:grpSp>
        <p:nvGrpSpPr>
          <p:cNvPr id="14" name="グループ化 13">
            <a:extLst>
              <a:ext uri="{FF2B5EF4-FFF2-40B4-BE49-F238E27FC236}">
                <a16:creationId xmlns:a16="http://schemas.microsoft.com/office/drawing/2014/main" id="{653FB251-B031-D51D-36D7-FDE0F43A375F}"/>
              </a:ext>
            </a:extLst>
          </p:cNvPr>
          <p:cNvGrpSpPr/>
          <p:nvPr/>
        </p:nvGrpSpPr>
        <p:grpSpPr>
          <a:xfrm>
            <a:off x="9925504" y="1256840"/>
            <a:ext cx="1947923" cy="1008000"/>
            <a:chOff x="1987723" y="2483519"/>
            <a:chExt cx="2767255" cy="2081393"/>
          </a:xfrm>
        </p:grpSpPr>
        <p:cxnSp>
          <p:nvCxnSpPr>
            <p:cNvPr id="15" name="直線矢印コネクタ 14">
              <a:extLst>
                <a:ext uri="{FF2B5EF4-FFF2-40B4-BE49-F238E27FC236}">
                  <a16:creationId xmlns:a16="http://schemas.microsoft.com/office/drawing/2014/main" id="{3A48668B-2763-672A-02A4-E0367B4C07D7}"/>
                </a:ext>
              </a:extLst>
            </p:cNvPr>
            <p:cNvCxnSpPr>
              <a:cxnSpLocks/>
            </p:cNvCxnSpPr>
            <p:nvPr/>
          </p:nvCxnSpPr>
          <p:spPr>
            <a:xfrm>
              <a:off x="1987723" y="4533782"/>
              <a:ext cx="2767255" cy="7089"/>
            </a:xfrm>
            <a:prstGeom prst="straightConnector1">
              <a:avLst/>
            </a:prstGeom>
            <a:ln w="5715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8E12AF2B-7919-9F9A-48F5-F9936CC80C0C}"/>
                </a:ext>
              </a:extLst>
            </p:cNvPr>
            <p:cNvCxnSpPr>
              <a:cxnSpLocks/>
            </p:cNvCxnSpPr>
            <p:nvPr/>
          </p:nvCxnSpPr>
          <p:spPr>
            <a:xfrm flipV="1">
              <a:off x="2027274" y="2483519"/>
              <a:ext cx="0" cy="2081393"/>
            </a:xfrm>
            <a:prstGeom prst="straightConnector1">
              <a:avLst/>
            </a:prstGeom>
            <a:ln w="57150">
              <a:headEnd type="none" w="med" len="med"/>
              <a:tailEnd type="triangle"/>
            </a:ln>
          </p:spPr>
          <p:style>
            <a:lnRef idx="1">
              <a:schemeClr val="accent1"/>
            </a:lnRef>
            <a:fillRef idx="0">
              <a:schemeClr val="accent1"/>
            </a:fillRef>
            <a:effectRef idx="0">
              <a:schemeClr val="accent1"/>
            </a:effectRef>
            <a:fontRef idx="minor">
              <a:schemeClr val="tx1"/>
            </a:fontRef>
          </p:style>
        </p:cxnSp>
      </p:grpSp>
      <p:cxnSp>
        <p:nvCxnSpPr>
          <p:cNvPr id="1105" name="直線コネクタ 1104">
            <a:extLst>
              <a:ext uri="{FF2B5EF4-FFF2-40B4-BE49-F238E27FC236}">
                <a16:creationId xmlns:a16="http://schemas.microsoft.com/office/drawing/2014/main" id="{7BAB3236-C653-112D-C77A-137B7FC540E7}"/>
              </a:ext>
            </a:extLst>
          </p:cNvPr>
          <p:cNvCxnSpPr>
            <a:cxnSpLocks/>
          </p:cNvCxnSpPr>
          <p:nvPr/>
        </p:nvCxnSpPr>
        <p:spPr>
          <a:xfrm rot="10800000">
            <a:off x="10339459" y="4120852"/>
            <a:ext cx="0" cy="620376"/>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6" name="直線コネクタ 1105">
            <a:extLst>
              <a:ext uri="{FF2B5EF4-FFF2-40B4-BE49-F238E27FC236}">
                <a16:creationId xmlns:a16="http://schemas.microsoft.com/office/drawing/2014/main" id="{12EC67A4-9C90-9813-82C6-DC291AA53AAC}"/>
              </a:ext>
            </a:extLst>
          </p:cNvPr>
          <p:cNvCxnSpPr>
            <a:cxnSpLocks/>
          </p:cNvCxnSpPr>
          <p:nvPr/>
        </p:nvCxnSpPr>
        <p:spPr>
          <a:xfrm rot="10800000">
            <a:off x="10515588" y="4120852"/>
            <a:ext cx="0" cy="620165"/>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8" name="直線コネクタ 1107">
            <a:extLst>
              <a:ext uri="{FF2B5EF4-FFF2-40B4-BE49-F238E27FC236}">
                <a16:creationId xmlns:a16="http://schemas.microsoft.com/office/drawing/2014/main" id="{04357377-3E2F-3F6E-4D27-318528993FD8}"/>
              </a:ext>
            </a:extLst>
          </p:cNvPr>
          <p:cNvCxnSpPr>
            <a:cxnSpLocks/>
          </p:cNvCxnSpPr>
          <p:nvPr/>
        </p:nvCxnSpPr>
        <p:spPr>
          <a:xfrm rot="10800000">
            <a:off x="10332316" y="4124423"/>
            <a:ext cx="176129" cy="0"/>
          </a:xfrm>
          <a:prstGeom prst="line">
            <a:avLst/>
          </a:prstGeom>
          <a:ln w="28575">
            <a:solidFill>
              <a:srgbClr val="FF000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4" name="直線コネクタ 1113">
            <a:extLst>
              <a:ext uri="{FF2B5EF4-FFF2-40B4-BE49-F238E27FC236}">
                <a16:creationId xmlns:a16="http://schemas.microsoft.com/office/drawing/2014/main" id="{819295A4-C472-2DB9-CA93-C572305B459D}"/>
              </a:ext>
            </a:extLst>
          </p:cNvPr>
          <p:cNvCxnSpPr/>
          <p:nvPr/>
        </p:nvCxnSpPr>
        <p:spPr>
          <a:xfrm flipV="1">
            <a:off x="10522732" y="4527759"/>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5" name="直線コネクタ 1114">
            <a:extLst>
              <a:ext uri="{FF2B5EF4-FFF2-40B4-BE49-F238E27FC236}">
                <a16:creationId xmlns:a16="http://schemas.microsoft.com/office/drawing/2014/main" id="{2DA5260F-A8E1-4430-54FE-3E4D2DC219C5}"/>
              </a:ext>
            </a:extLst>
          </p:cNvPr>
          <p:cNvCxnSpPr>
            <a:cxnSpLocks/>
          </p:cNvCxnSpPr>
          <p:nvPr/>
        </p:nvCxnSpPr>
        <p:spPr>
          <a:xfrm flipH="1" flipV="1">
            <a:off x="10619424" y="4540197"/>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7" name="直線コネクタ 1116">
            <a:extLst>
              <a:ext uri="{FF2B5EF4-FFF2-40B4-BE49-F238E27FC236}">
                <a16:creationId xmlns:a16="http://schemas.microsoft.com/office/drawing/2014/main" id="{AFB5A748-477A-EFEB-0B97-B396B78B0760}"/>
              </a:ext>
            </a:extLst>
          </p:cNvPr>
          <p:cNvCxnSpPr/>
          <p:nvPr/>
        </p:nvCxnSpPr>
        <p:spPr>
          <a:xfrm flipV="1">
            <a:off x="10700962" y="4512374"/>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8" name="直線コネクタ 1117">
            <a:extLst>
              <a:ext uri="{FF2B5EF4-FFF2-40B4-BE49-F238E27FC236}">
                <a16:creationId xmlns:a16="http://schemas.microsoft.com/office/drawing/2014/main" id="{3E8388FC-EC33-F99F-8953-37A6F6FA6193}"/>
              </a:ext>
            </a:extLst>
          </p:cNvPr>
          <p:cNvCxnSpPr>
            <a:cxnSpLocks/>
          </p:cNvCxnSpPr>
          <p:nvPr/>
        </p:nvCxnSpPr>
        <p:spPr>
          <a:xfrm flipH="1" flipV="1">
            <a:off x="10797654" y="4524812"/>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21" name="グループ化 1120">
            <a:extLst>
              <a:ext uri="{FF2B5EF4-FFF2-40B4-BE49-F238E27FC236}">
                <a16:creationId xmlns:a16="http://schemas.microsoft.com/office/drawing/2014/main" id="{08B448A0-A1CE-D819-BB14-2317B45CF0B3}"/>
              </a:ext>
            </a:extLst>
          </p:cNvPr>
          <p:cNvGrpSpPr/>
          <p:nvPr/>
        </p:nvGrpSpPr>
        <p:grpSpPr>
          <a:xfrm flipV="1">
            <a:off x="10891020" y="4480652"/>
            <a:ext cx="184013" cy="201109"/>
            <a:chOff x="11169638" y="4550283"/>
            <a:chExt cx="184013" cy="201109"/>
          </a:xfrm>
        </p:grpSpPr>
        <p:cxnSp>
          <p:nvCxnSpPr>
            <p:cNvPr id="1119" name="直線コネクタ 1118">
              <a:extLst>
                <a:ext uri="{FF2B5EF4-FFF2-40B4-BE49-F238E27FC236}">
                  <a16:creationId xmlns:a16="http://schemas.microsoft.com/office/drawing/2014/main" id="{EE94E577-9D8D-4010-FEB8-78F05147D73A}"/>
                </a:ext>
              </a:extLst>
            </p:cNvPr>
            <p:cNvCxnSpPr>
              <a:cxnSpLocks/>
            </p:cNvCxnSpPr>
            <p:nvPr/>
          </p:nvCxnSpPr>
          <p:spPr>
            <a:xfrm>
              <a:off x="11169638" y="4550283"/>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0" name="直線コネクタ 1119">
              <a:extLst>
                <a:ext uri="{FF2B5EF4-FFF2-40B4-BE49-F238E27FC236}">
                  <a16:creationId xmlns:a16="http://schemas.microsoft.com/office/drawing/2014/main" id="{D52DF700-56E0-5E4B-DF29-CD6946537ED7}"/>
                </a:ext>
              </a:extLst>
            </p:cNvPr>
            <p:cNvCxnSpPr>
              <a:cxnSpLocks/>
            </p:cNvCxnSpPr>
            <p:nvPr/>
          </p:nvCxnSpPr>
          <p:spPr>
            <a:xfrm flipH="1">
              <a:off x="11266330" y="4562721"/>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22" name="グループ化 1121">
            <a:extLst>
              <a:ext uri="{FF2B5EF4-FFF2-40B4-BE49-F238E27FC236}">
                <a16:creationId xmlns:a16="http://schemas.microsoft.com/office/drawing/2014/main" id="{2F18400D-A220-84F7-5287-A4F506884279}"/>
              </a:ext>
            </a:extLst>
          </p:cNvPr>
          <p:cNvGrpSpPr/>
          <p:nvPr/>
        </p:nvGrpSpPr>
        <p:grpSpPr>
          <a:xfrm flipH="1" flipV="1">
            <a:off x="11066377" y="4488364"/>
            <a:ext cx="184013" cy="201109"/>
            <a:chOff x="11169638" y="4550283"/>
            <a:chExt cx="184013" cy="201109"/>
          </a:xfrm>
        </p:grpSpPr>
        <p:cxnSp>
          <p:nvCxnSpPr>
            <p:cNvPr id="1123" name="直線コネクタ 1122">
              <a:extLst>
                <a:ext uri="{FF2B5EF4-FFF2-40B4-BE49-F238E27FC236}">
                  <a16:creationId xmlns:a16="http://schemas.microsoft.com/office/drawing/2014/main" id="{0B2EC97D-6B37-E64B-CD45-DAB22660A61A}"/>
                </a:ext>
              </a:extLst>
            </p:cNvPr>
            <p:cNvCxnSpPr>
              <a:cxnSpLocks/>
            </p:cNvCxnSpPr>
            <p:nvPr/>
          </p:nvCxnSpPr>
          <p:spPr>
            <a:xfrm>
              <a:off x="11169638" y="4550283"/>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4" name="直線コネクタ 1123">
              <a:extLst>
                <a:ext uri="{FF2B5EF4-FFF2-40B4-BE49-F238E27FC236}">
                  <a16:creationId xmlns:a16="http://schemas.microsoft.com/office/drawing/2014/main" id="{85F1766C-6FEE-3370-9B75-AF1F348CB1DC}"/>
                </a:ext>
              </a:extLst>
            </p:cNvPr>
            <p:cNvCxnSpPr>
              <a:cxnSpLocks/>
            </p:cNvCxnSpPr>
            <p:nvPr/>
          </p:nvCxnSpPr>
          <p:spPr>
            <a:xfrm flipH="1">
              <a:off x="11266330" y="4562721"/>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29" name="グループ化 1128">
            <a:extLst>
              <a:ext uri="{FF2B5EF4-FFF2-40B4-BE49-F238E27FC236}">
                <a16:creationId xmlns:a16="http://schemas.microsoft.com/office/drawing/2014/main" id="{5FEF1628-B89A-9284-81C8-ABCD29EEA7A3}"/>
              </a:ext>
            </a:extLst>
          </p:cNvPr>
          <p:cNvGrpSpPr/>
          <p:nvPr/>
        </p:nvGrpSpPr>
        <p:grpSpPr>
          <a:xfrm flipV="1">
            <a:off x="9972358" y="4524171"/>
            <a:ext cx="184013" cy="201109"/>
            <a:chOff x="11169638" y="4550283"/>
            <a:chExt cx="184013" cy="201109"/>
          </a:xfrm>
        </p:grpSpPr>
        <p:cxnSp>
          <p:nvCxnSpPr>
            <p:cNvPr id="1130" name="直線コネクタ 1129">
              <a:extLst>
                <a:ext uri="{FF2B5EF4-FFF2-40B4-BE49-F238E27FC236}">
                  <a16:creationId xmlns:a16="http://schemas.microsoft.com/office/drawing/2014/main" id="{B8B699CA-BF04-F26E-28E2-F66B353CA9E4}"/>
                </a:ext>
              </a:extLst>
            </p:cNvPr>
            <p:cNvCxnSpPr>
              <a:cxnSpLocks/>
            </p:cNvCxnSpPr>
            <p:nvPr/>
          </p:nvCxnSpPr>
          <p:spPr>
            <a:xfrm>
              <a:off x="11169638" y="4550283"/>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1" name="直線コネクタ 1130">
              <a:extLst>
                <a:ext uri="{FF2B5EF4-FFF2-40B4-BE49-F238E27FC236}">
                  <a16:creationId xmlns:a16="http://schemas.microsoft.com/office/drawing/2014/main" id="{8B52089B-DAE5-CA4F-4F55-7AA5D9A02F96}"/>
                </a:ext>
              </a:extLst>
            </p:cNvPr>
            <p:cNvCxnSpPr>
              <a:cxnSpLocks/>
            </p:cNvCxnSpPr>
            <p:nvPr/>
          </p:nvCxnSpPr>
          <p:spPr>
            <a:xfrm flipH="1">
              <a:off x="11266330" y="4562721"/>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32" name="グループ化 1131">
            <a:extLst>
              <a:ext uri="{FF2B5EF4-FFF2-40B4-BE49-F238E27FC236}">
                <a16:creationId xmlns:a16="http://schemas.microsoft.com/office/drawing/2014/main" id="{D64F8550-7E7F-14AF-E99C-BF3545D48666}"/>
              </a:ext>
            </a:extLst>
          </p:cNvPr>
          <p:cNvGrpSpPr/>
          <p:nvPr/>
        </p:nvGrpSpPr>
        <p:grpSpPr>
          <a:xfrm flipH="1" flipV="1">
            <a:off x="10147715" y="4531883"/>
            <a:ext cx="184013" cy="201109"/>
            <a:chOff x="11169638" y="4550283"/>
            <a:chExt cx="184013" cy="201109"/>
          </a:xfrm>
        </p:grpSpPr>
        <p:cxnSp>
          <p:nvCxnSpPr>
            <p:cNvPr id="1133" name="直線コネクタ 1132">
              <a:extLst>
                <a:ext uri="{FF2B5EF4-FFF2-40B4-BE49-F238E27FC236}">
                  <a16:creationId xmlns:a16="http://schemas.microsoft.com/office/drawing/2014/main" id="{8256A321-8303-3249-83E2-DB7EAA9E5A88}"/>
                </a:ext>
              </a:extLst>
            </p:cNvPr>
            <p:cNvCxnSpPr>
              <a:cxnSpLocks/>
            </p:cNvCxnSpPr>
            <p:nvPr/>
          </p:nvCxnSpPr>
          <p:spPr>
            <a:xfrm>
              <a:off x="11169638" y="4550283"/>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4" name="直線コネクタ 1133">
              <a:extLst>
                <a:ext uri="{FF2B5EF4-FFF2-40B4-BE49-F238E27FC236}">
                  <a16:creationId xmlns:a16="http://schemas.microsoft.com/office/drawing/2014/main" id="{65EDA812-B999-D4BE-2AE3-ABA3EB0F89BD}"/>
                </a:ext>
              </a:extLst>
            </p:cNvPr>
            <p:cNvCxnSpPr>
              <a:cxnSpLocks/>
            </p:cNvCxnSpPr>
            <p:nvPr/>
          </p:nvCxnSpPr>
          <p:spPr>
            <a:xfrm flipH="1">
              <a:off x="11266330" y="4562721"/>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35" name="グループ化 1134">
            <a:extLst>
              <a:ext uri="{FF2B5EF4-FFF2-40B4-BE49-F238E27FC236}">
                <a16:creationId xmlns:a16="http://schemas.microsoft.com/office/drawing/2014/main" id="{3C217E30-FC4E-3AD7-E7EC-9127885CB83A}"/>
              </a:ext>
            </a:extLst>
          </p:cNvPr>
          <p:cNvGrpSpPr/>
          <p:nvPr/>
        </p:nvGrpSpPr>
        <p:grpSpPr>
          <a:xfrm flipV="1">
            <a:off x="11349808" y="3054295"/>
            <a:ext cx="184013" cy="201109"/>
            <a:chOff x="11169638" y="4550283"/>
            <a:chExt cx="184013" cy="201109"/>
          </a:xfrm>
        </p:grpSpPr>
        <p:cxnSp>
          <p:nvCxnSpPr>
            <p:cNvPr id="1136" name="直線コネクタ 1135">
              <a:extLst>
                <a:ext uri="{FF2B5EF4-FFF2-40B4-BE49-F238E27FC236}">
                  <a16:creationId xmlns:a16="http://schemas.microsoft.com/office/drawing/2014/main" id="{2D5E0B04-9309-9977-D89D-B4A177AD14C1}"/>
                </a:ext>
              </a:extLst>
            </p:cNvPr>
            <p:cNvCxnSpPr>
              <a:cxnSpLocks/>
            </p:cNvCxnSpPr>
            <p:nvPr/>
          </p:nvCxnSpPr>
          <p:spPr>
            <a:xfrm>
              <a:off x="11169638" y="4550283"/>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7" name="直線コネクタ 1136">
              <a:extLst>
                <a:ext uri="{FF2B5EF4-FFF2-40B4-BE49-F238E27FC236}">
                  <a16:creationId xmlns:a16="http://schemas.microsoft.com/office/drawing/2014/main" id="{C7AD10B9-C8E8-D8EC-1FCA-E66971229B48}"/>
                </a:ext>
              </a:extLst>
            </p:cNvPr>
            <p:cNvCxnSpPr>
              <a:cxnSpLocks/>
            </p:cNvCxnSpPr>
            <p:nvPr/>
          </p:nvCxnSpPr>
          <p:spPr>
            <a:xfrm flipH="1">
              <a:off x="11266330" y="4562721"/>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38" name="グループ化 1137">
            <a:extLst>
              <a:ext uri="{FF2B5EF4-FFF2-40B4-BE49-F238E27FC236}">
                <a16:creationId xmlns:a16="http://schemas.microsoft.com/office/drawing/2014/main" id="{3B5A56AD-D59E-7653-DBCA-C008DAAC76FB}"/>
              </a:ext>
            </a:extLst>
          </p:cNvPr>
          <p:cNvGrpSpPr/>
          <p:nvPr/>
        </p:nvGrpSpPr>
        <p:grpSpPr>
          <a:xfrm flipH="1" flipV="1">
            <a:off x="11525165" y="3062007"/>
            <a:ext cx="184013" cy="201109"/>
            <a:chOff x="11169638" y="4550283"/>
            <a:chExt cx="184013" cy="201109"/>
          </a:xfrm>
        </p:grpSpPr>
        <p:cxnSp>
          <p:nvCxnSpPr>
            <p:cNvPr id="1139" name="直線コネクタ 1138">
              <a:extLst>
                <a:ext uri="{FF2B5EF4-FFF2-40B4-BE49-F238E27FC236}">
                  <a16:creationId xmlns:a16="http://schemas.microsoft.com/office/drawing/2014/main" id="{5C106023-3A0A-CF51-C5B2-556451C4A476}"/>
                </a:ext>
              </a:extLst>
            </p:cNvPr>
            <p:cNvCxnSpPr>
              <a:cxnSpLocks/>
            </p:cNvCxnSpPr>
            <p:nvPr/>
          </p:nvCxnSpPr>
          <p:spPr>
            <a:xfrm>
              <a:off x="11169638" y="4550283"/>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0" name="直線コネクタ 1139">
              <a:extLst>
                <a:ext uri="{FF2B5EF4-FFF2-40B4-BE49-F238E27FC236}">
                  <a16:creationId xmlns:a16="http://schemas.microsoft.com/office/drawing/2014/main" id="{FE8D5023-7413-3FB8-B4FA-3BFAFFFD7362}"/>
                </a:ext>
              </a:extLst>
            </p:cNvPr>
            <p:cNvCxnSpPr>
              <a:cxnSpLocks/>
            </p:cNvCxnSpPr>
            <p:nvPr/>
          </p:nvCxnSpPr>
          <p:spPr>
            <a:xfrm flipH="1">
              <a:off x="11266330" y="4562721"/>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41" name="グループ化 1140">
            <a:extLst>
              <a:ext uri="{FF2B5EF4-FFF2-40B4-BE49-F238E27FC236}">
                <a16:creationId xmlns:a16="http://schemas.microsoft.com/office/drawing/2014/main" id="{8CFC7585-78CD-93F7-D0A8-5F602282F3F9}"/>
              </a:ext>
            </a:extLst>
          </p:cNvPr>
          <p:cNvGrpSpPr/>
          <p:nvPr/>
        </p:nvGrpSpPr>
        <p:grpSpPr>
          <a:xfrm flipV="1">
            <a:off x="9949373" y="3043460"/>
            <a:ext cx="184013" cy="201109"/>
            <a:chOff x="11169638" y="4550283"/>
            <a:chExt cx="184013" cy="201109"/>
          </a:xfrm>
        </p:grpSpPr>
        <p:cxnSp>
          <p:nvCxnSpPr>
            <p:cNvPr id="1142" name="直線コネクタ 1141">
              <a:extLst>
                <a:ext uri="{FF2B5EF4-FFF2-40B4-BE49-F238E27FC236}">
                  <a16:creationId xmlns:a16="http://schemas.microsoft.com/office/drawing/2014/main" id="{30A6D480-B624-209B-328E-D3A91BD24377}"/>
                </a:ext>
              </a:extLst>
            </p:cNvPr>
            <p:cNvCxnSpPr>
              <a:cxnSpLocks/>
            </p:cNvCxnSpPr>
            <p:nvPr/>
          </p:nvCxnSpPr>
          <p:spPr>
            <a:xfrm>
              <a:off x="11169638" y="4550283"/>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3" name="直線コネクタ 1142">
              <a:extLst>
                <a:ext uri="{FF2B5EF4-FFF2-40B4-BE49-F238E27FC236}">
                  <a16:creationId xmlns:a16="http://schemas.microsoft.com/office/drawing/2014/main" id="{DD8BC413-881B-893E-42DE-085E163FE4E0}"/>
                </a:ext>
              </a:extLst>
            </p:cNvPr>
            <p:cNvCxnSpPr>
              <a:cxnSpLocks/>
            </p:cNvCxnSpPr>
            <p:nvPr/>
          </p:nvCxnSpPr>
          <p:spPr>
            <a:xfrm flipH="1">
              <a:off x="11266330" y="4562721"/>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44" name="グループ化 1143">
            <a:extLst>
              <a:ext uri="{FF2B5EF4-FFF2-40B4-BE49-F238E27FC236}">
                <a16:creationId xmlns:a16="http://schemas.microsoft.com/office/drawing/2014/main" id="{3A9DE1C0-6B99-636E-F988-84ED60441834}"/>
              </a:ext>
            </a:extLst>
          </p:cNvPr>
          <p:cNvGrpSpPr/>
          <p:nvPr/>
        </p:nvGrpSpPr>
        <p:grpSpPr>
          <a:xfrm flipH="1" flipV="1">
            <a:off x="10124730" y="3051172"/>
            <a:ext cx="184013" cy="201109"/>
            <a:chOff x="11169638" y="4550283"/>
            <a:chExt cx="184013" cy="201109"/>
          </a:xfrm>
        </p:grpSpPr>
        <p:cxnSp>
          <p:nvCxnSpPr>
            <p:cNvPr id="1145" name="直線コネクタ 1144">
              <a:extLst>
                <a:ext uri="{FF2B5EF4-FFF2-40B4-BE49-F238E27FC236}">
                  <a16:creationId xmlns:a16="http://schemas.microsoft.com/office/drawing/2014/main" id="{587C8F2F-56DC-6B9A-4852-9BD2BEE98704}"/>
                </a:ext>
              </a:extLst>
            </p:cNvPr>
            <p:cNvCxnSpPr>
              <a:cxnSpLocks/>
            </p:cNvCxnSpPr>
            <p:nvPr/>
          </p:nvCxnSpPr>
          <p:spPr>
            <a:xfrm>
              <a:off x="11169638" y="4550283"/>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6" name="直線コネクタ 1145">
              <a:extLst>
                <a:ext uri="{FF2B5EF4-FFF2-40B4-BE49-F238E27FC236}">
                  <a16:creationId xmlns:a16="http://schemas.microsoft.com/office/drawing/2014/main" id="{98ECD8C6-231B-4E75-85E8-19E9EA3656BC}"/>
                </a:ext>
              </a:extLst>
            </p:cNvPr>
            <p:cNvCxnSpPr>
              <a:cxnSpLocks/>
            </p:cNvCxnSpPr>
            <p:nvPr/>
          </p:nvCxnSpPr>
          <p:spPr>
            <a:xfrm flipH="1">
              <a:off x="11266330" y="4562721"/>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102" name="直線コネクタ 1101">
            <a:extLst>
              <a:ext uri="{FF2B5EF4-FFF2-40B4-BE49-F238E27FC236}">
                <a16:creationId xmlns:a16="http://schemas.microsoft.com/office/drawing/2014/main" id="{9000E159-2117-ABA9-B7B0-BE0EA87DA839}"/>
              </a:ext>
            </a:extLst>
          </p:cNvPr>
          <p:cNvCxnSpPr/>
          <p:nvPr/>
        </p:nvCxnSpPr>
        <p:spPr>
          <a:xfrm>
            <a:off x="10284380" y="3243758"/>
            <a:ext cx="1080000" cy="0"/>
          </a:xfrm>
          <a:prstGeom prst="line">
            <a:avLst/>
          </a:prstGeom>
          <a:ln w="28575">
            <a:solidFill>
              <a:srgbClr val="FF0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47" name="左中かっこ 1146">
            <a:extLst>
              <a:ext uri="{FF2B5EF4-FFF2-40B4-BE49-F238E27FC236}">
                <a16:creationId xmlns:a16="http://schemas.microsoft.com/office/drawing/2014/main" id="{6F7D0D6D-FEFE-CDC2-0EAE-0BF5B4B91C5C}"/>
              </a:ext>
            </a:extLst>
          </p:cNvPr>
          <p:cNvSpPr/>
          <p:nvPr/>
        </p:nvSpPr>
        <p:spPr>
          <a:xfrm rot="5400000">
            <a:off x="10708195" y="2599311"/>
            <a:ext cx="227091" cy="1055637"/>
          </a:xfrm>
          <a:prstGeom prst="leftBrace">
            <a:avLst>
              <a:gd name="adj1" fmla="val 35455"/>
              <a:gd name="adj2" fmla="val 50000"/>
            </a:avLst>
          </a:prstGeom>
          <a:ln>
            <a:solidFill>
              <a:srgbClr val="FF0000"/>
            </a:solidFill>
            <a:headEnd type="none" w="med" len="med"/>
            <a:tailEnd type="none" w="med" len="med"/>
          </a:ln>
        </p:spPr>
        <p:style>
          <a:lnRef idx="1">
            <a:schemeClr val="accent4"/>
          </a:lnRef>
          <a:fillRef idx="0">
            <a:schemeClr val="accent4"/>
          </a:fillRef>
          <a:effectRef idx="0">
            <a:schemeClr val="accent4"/>
          </a:effectRef>
          <a:fontRef idx="minor">
            <a:schemeClr val="tx1"/>
          </a:fontRef>
        </p:style>
        <p:txBody>
          <a:bodyPr rtlCol="0" anchor="ctr"/>
          <a:lstStyle/>
          <a:p>
            <a:pPr algn="ctr"/>
            <a:endParaRPr kumimoji="1" lang="ja-JP" altLang="en-US"/>
          </a:p>
        </p:txBody>
      </p:sp>
      <p:sp>
        <p:nvSpPr>
          <p:cNvPr id="1148" name="テキスト ボックス 1147">
            <a:extLst>
              <a:ext uri="{FF2B5EF4-FFF2-40B4-BE49-F238E27FC236}">
                <a16:creationId xmlns:a16="http://schemas.microsoft.com/office/drawing/2014/main" id="{87A9D392-B90B-9B72-0E46-4E766FF6846B}"/>
              </a:ext>
            </a:extLst>
          </p:cNvPr>
          <p:cNvSpPr txBox="1"/>
          <p:nvPr/>
        </p:nvSpPr>
        <p:spPr>
          <a:xfrm>
            <a:off x="10204959" y="2811698"/>
            <a:ext cx="1279517" cy="261610"/>
          </a:xfrm>
          <a:prstGeom prst="rect">
            <a:avLst/>
          </a:prstGeom>
          <a:noFill/>
        </p:spPr>
        <p:txBody>
          <a:bodyPr wrap="none" rtlCol="0">
            <a:spAutoFit/>
          </a:bodyPr>
          <a:lstStyle/>
          <a:p>
            <a:r>
              <a:rPr kumimoji="1" lang="en-US" altLang="ja-JP" sz="1100" dirty="0"/>
              <a:t>More than 10 min</a:t>
            </a:r>
            <a:endParaRPr kumimoji="1" lang="ja-JP" altLang="en-US" sz="1100" dirty="0"/>
          </a:p>
        </p:txBody>
      </p:sp>
      <p:sp>
        <p:nvSpPr>
          <p:cNvPr id="1149" name="左中かっこ 1148">
            <a:extLst>
              <a:ext uri="{FF2B5EF4-FFF2-40B4-BE49-F238E27FC236}">
                <a16:creationId xmlns:a16="http://schemas.microsoft.com/office/drawing/2014/main" id="{F7999B40-5381-16C3-1B18-546C33F61EF7}"/>
              </a:ext>
            </a:extLst>
          </p:cNvPr>
          <p:cNvSpPr/>
          <p:nvPr/>
        </p:nvSpPr>
        <p:spPr>
          <a:xfrm flipH="1">
            <a:off x="10505925" y="4112768"/>
            <a:ext cx="243383" cy="564267"/>
          </a:xfrm>
          <a:prstGeom prst="leftBrace">
            <a:avLst>
              <a:gd name="adj1" fmla="val 17726"/>
              <a:gd name="adj2" fmla="val 33795"/>
            </a:avLst>
          </a:prstGeom>
          <a:ln>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50" name="テキスト ボックス 1149">
            <a:extLst>
              <a:ext uri="{FF2B5EF4-FFF2-40B4-BE49-F238E27FC236}">
                <a16:creationId xmlns:a16="http://schemas.microsoft.com/office/drawing/2014/main" id="{28794CE6-9434-F183-2436-77BBA212F722}"/>
              </a:ext>
            </a:extLst>
          </p:cNvPr>
          <p:cNvSpPr txBox="1"/>
          <p:nvPr/>
        </p:nvSpPr>
        <p:spPr>
          <a:xfrm>
            <a:off x="10676046" y="4064852"/>
            <a:ext cx="1138453" cy="430887"/>
          </a:xfrm>
          <a:prstGeom prst="rect">
            <a:avLst/>
          </a:prstGeom>
          <a:noFill/>
        </p:spPr>
        <p:txBody>
          <a:bodyPr wrap="square" rtlCol="0">
            <a:spAutoFit/>
          </a:bodyPr>
          <a:lstStyle/>
          <a:p>
            <a:r>
              <a:rPr kumimoji="1" lang="en-US" altLang="ja-JP" sz="1100" dirty="0"/>
              <a:t>Changing rate</a:t>
            </a:r>
          </a:p>
          <a:p>
            <a:r>
              <a:rPr kumimoji="1" lang="en-US" altLang="ja-JP" sz="1100" dirty="0"/>
              <a:t>More than 20%</a:t>
            </a:r>
            <a:endParaRPr kumimoji="1" lang="ja-JP" altLang="en-US" sz="1100" dirty="0"/>
          </a:p>
        </p:txBody>
      </p:sp>
      <p:grpSp>
        <p:nvGrpSpPr>
          <p:cNvPr id="1151" name="グループ化 1150">
            <a:extLst>
              <a:ext uri="{FF2B5EF4-FFF2-40B4-BE49-F238E27FC236}">
                <a16:creationId xmlns:a16="http://schemas.microsoft.com/office/drawing/2014/main" id="{7191FE0F-E144-6783-0589-F29889F56EC4}"/>
              </a:ext>
            </a:extLst>
          </p:cNvPr>
          <p:cNvGrpSpPr/>
          <p:nvPr/>
        </p:nvGrpSpPr>
        <p:grpSpPr>
          <a:xfrm flipH="1" flipV="1">
            <a:off x="11241677" y="4480651"/>
            <a:ext cx="184013" cy="201109"/>
            <a:chOff x="11169638" y="4550283"/>
            <a:chExt cx="184013" cy="201109"/>
          </a:xfrm>
        </p:grpSpPr>
        <p:cxnSp>
          <p:nvCxnSpPr>
            <p:cNvPr id="1152" name="直線コネクタ 1151">
              <a:extLst>
                <a:ext uri="{FF2B5EF4-FFF2-40B4-BE49-F238E27FC236}">
                  <a16:creationId xmlns:a16="http://schemas.microsoft.com/office/drawing/2014/main" id="{3289A037-E254-43D6-06F1-2E46E54AFF44}"/>
                </a:ext>
              </a:extLst>
            </p:cNvPr>
            <p:cNvCxnSpPr>
              <a:cxnSpLocks/>
            </p:cNvCxnSpPr>
            <p:nvPr/>
          </p:nvCxnSpPr>
          <p:spPr>
            <a:xfrm>
              <a:off x="11169638" y="4550283"/>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53" name="直線コネクタ 1152">
              <a:extLst>
                <a:ext uri="{FF2B5EF4-FFF2-40B4-BE49-F238E27FC236}">
                  <a16:creationId xmlns:a16="http://schemas.microsoft.com/office/drawing/2014/main" id="{B2E2B386-0D9A-F42E-F1B1-5510ACCD9AA1}"/>
                </a:ext>
              </a:extLst>
            </p:cNvPr>
            <p:cNvCxnSpPr>
              <a:cxnSpLocks/>
            </p:cNvCxnSpPr>
            <p:nvPr/>
          </p:nvCxnSpPr>
          <p:spPr>
            <a:xfrm flipH="1">
              <a:off x="11266330" y="4562721"/>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 name="吹き出し: 四角形 10">
            <a:extLst>
              <a:ext uri="{FF2B5EF4-FFF2-40B4-BE49-F238E27FC236}">
                <a16:creationId xmlns:a16="http://schemas.microsoft.com/office/drawing/2014/main" id="{BBEC1740-268F-28E0-519D-39FFE628D144}"/>
              </a:ext>
            </a:extLst>
          </p:cNvPr>
          <p:cNvSpPr/>
          <p:nvPr/>
        </p:nvSpPr>
        <p:spPr>
          <a:xfrm>
            <a:off x="9303658" y="1060949"/>
            <a:ext cx="2704124" cy="4098138"/>
          </a:xfrm>
          <a:prstGeom prst="wedgeRectCallout">
            <a:avLst>
              <a:gd name="adj1" fmla="val -137744"/>
              <a:gd name="adj2" fmla="val 1452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2" name="楕円 11">
            <a:extLst>
              <a:ext uri="{FF2B5EF4-FFF2-40B4-BE49-F238E27FC236}">
                <a16:creationId xmlns:a16="http://schemas.microsoft.com/office/drawing/2014/main" id="{0FB21D89-C7DF-C7E3-FA4F-03C400A156D8}"/>
              </a:ext>
            </a:extLst>
          </p:cNvPr>
          <p:cNvSpPr/>
          <p:nvPr/>
        </p:nvSpPr>
        <p:spPr>
          <a:xfrm>
            <a:off x="6611257" y="3508046"/>
            <a:ext cx="580572" cy="580572"/>
          </a:xfrm>
          <a:prstGeom prst="ellipse">
            <a:avLst/>
          </a:prstGeom>
          <a:noFill/>
          <a:ln w="7620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solidFill>
                <a:schemeClr val="tx1"/>
              </a:solidFill>
            </a:endParaRPr>
          </a:p>
        </p:txBody>
      </p:sp>
      <p:cxnSp>
        <p:nvCxnSpPr>
          <p:cNvPr id="17" name="直線矢印コネクタ 16">
            <a:extLst>
              <a:ext uri="{FF2B5EF4-FFF2-40B4-BE49-F238E27FC236}">
                <a16:creationId xmlns:a16="http://schemas.microsoft.com/office/drawing/2014/main" id="{6EFD6853-B6C4-C212-F7FE-34D7819EAAE3}"/>
              </a:ext>
            </a:extLst>
          </p:cNvPr>
          <p:cNvCxnSpPr>
            <a:cxnSpLocks/>
            <a:stCxn id="1071" idx="2"/>
          </p:cNvCxnSpPr>
          <p:nvPr/>
        </p:nvCxnSpPr>
        <p:spPr>
          <a:xfrm flipH="1">
            <a:off x="10517406" y="1430281"/>
            <a:ext cx="231902" cy="698636"/>
          </a:xfrm>
          <a:prstGeom prst="straightConnector1">
            <a:avLst/>
          </a:prstGeom>
          <a:ln>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BC50E89E-D027-7EFD-9F3F-1C61F953D4DA}"/>
              </a:ext>
            </a:extLst>
          </p:cNvPr>
          <p:cNvCxnSpPr>
            <a:cxnSpLocks/>
            <a:stCxn id="1071" idx="2"/>
          </p:cNvCxnSpPr>
          <p:nvPr/>
        </p:nvCxnSpPr>
        <p:spPr>
          <a:xfrm>
            <a:off x="10749308" y="1430281"/>
            <a:ext cx="172502" cy="692198"/>
          </a:xfrm>
          <a:prstGeom prst="straightConnector1">
            <a:avLst/>
          </a:prstGeom>
          <a:ln>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38467AEA-9D4E-F7B9-B3C8-322CC67CC86F}"/>
              </a:ext>
            </a:extLst>
          </p:cNvPr>
          <p:cNvSpPr txBox="1"/>
          <p:nvPr/>
        </p:nvSpPr>
        <p:spPr>
          <a:xfrm>
            <a:off x="9598886" y="1650658"/>
            <a:ext cx="338554" cy="369332"/>
          </a:xfrm>
          <a:prstGeom prst="rect">
            <a:avLst/>
          </a:prstGeom>
          <a:noFill/>
        </p:spPr>
        <p:txBody>
          <a:bodyPr wrap="none" rtlCol="0">
            <a:spAutoFit/>
          </a:bodyPr>
          <a:lstStyle/>
          <a:p>
            <a:r>
              <a:rPr kumimoji="1" lang="en-US" altLang="ja-JP" dirty="0"/>
              <a:t>Y</a:t>
            </a:r>
          </a:p>
        </p:txBody>
      </p:sp>
      <p:cxnSp>
        <p:nvCxnSpPr>
          <p:cNvPr id="23" name="直線矢印コネクタ 22">
            <a:extLst>
              <a:ext uri="{FF2B5EF4-FFF2-40B4-BE49-F238E27FC236}">
                <a16:creationId xmlns:a16="http://schemas.microsoft.com/office/drawing/2014/main" id="{47CE5B38-941A-943F-86B0-48621D0E8A5E}"/>
              </a:ext>
            </a:extLst>
          </p:cNvPr>
          <p:cNvCxnSpPr>
            <a:cxnSpLocks/>
            <a:stCxn id="1071" idx="2"/>
          </p:cNvCxnSpPr>
          <p:nvPr/>
        </p:nvCxnSpPr>
        <p:spPr>
          <a:xfrm flipH="1">
            <a:off x="10174523" y="1430281"/>
            <a:ext cx="574785" cy="691816"/>
          </a:xfrm>
          <a:prstGeom prst="straightConnector1">
            <a:avLst/>
          </a:prstGeom>
          <a:ln>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54" name="直線矢印コネクタ 1153">
            <a:extLst>
              <a:ext uri="{FF2B5EF4-FFF2-40B4-BE49-F238E27FC236}">
                <a16:creationId xmlns:a16="http://schemas.microsoft.com/office/drawing/2014/main" id="{A49C4197-D83A-C95D-7B24-F92B8EB9F0F5}"/>
              </a:ext>
            </a:extLst>
          </p:cNvPr>
          <p:cNvCxnSpPr>
            <a:cxnSpLocks/>
            <a:stCxn id="1071" idx="2"/>
          </p:cNvCxnSpPr>
          <p:nvPr/>
        </p:nvCxnSpPr>
        <p:spPr>
          <a:xfrm>
            <a:off x="10749308" y="1430281"/>
            <a:ext cx="514474" cy="673060"/>
          </a:xfrm>
          <a:prstGeom prst="straightConnector1">
            <a:avLst/>
          </a:prstGeom>
          <a:ln>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57" name="テキスト ボックス 1156">
            <a:extLst>
              <a:ext uri="{FF2B5EF4-FFF2-40B4-BE49-F238E27FC236}">
                <a16:creationId xmlns:a16="http://schemas.microsoft.com/office/drawing/2014/main" id="{C7A5B22C-9A50-B222-5536-484253F6361D}"/>
              </a:ext>
            </a:extLst>
          </p:cNvPr>
          <p:cNvSpPr txBox="1"/>
          <p:nvPr/>
        </p:nvSpPr>
        <p:spPr>
          <a:xfrm>
            <a:off x="9594571" y="2961660"/>
            <a:ext cx="338554" cy="369332"/>
          </a:xfrm>
          <a:prstGeom prst="rect">
            <a:avLst/>
          </a:prstGeom>
          <a:noFill/>
        </p:spPr>
        <p:txBody>
          <a:bodyPr wrap="none" rtlCol="0">
            <a:spAutoFit/>
          </a:bodyPr>
          <a:lstStyle/>
          <a:p>
            <a:r>
              <a:rPr kumimoji="1" lang="en-US" altLang="ja-JP" dirty="0"/>
              <a:t>Y</a:t>
            </a:r>
          </a:p>
        </p:txBody>
      </p:sp>
      <p:sp>
        <p:nvSpPr>
          <p:cNvPr id="1158" name="テキスト ボックス 1157">
            <a:extLst>
              <a:ext uri="{FF2B5EF4-FFF2-40B4-BE49-F238E27FC236}">
                <a16:creationId xmlns:a16="http://schemas.microsoft.com/office/drawing/2014/main" id="{0A442CF6-A287-C389-21EB-4D0AF96947FF}"/>
              </a:ext>
            </a:extLst>
          </p:cNvPr>
          <p:cNvSpPr txBox="1"/>
          <p:nvPr/>
        </p:nvSpPr>
        <p:spPr>
          <a:xfrm>
            <a:off x="9589571" y="4265739"/>
            <a:ext cx="338554" cy="369332"/>
          </a:xfrm>
          <a:prstGeom prst="rect">
            <a:avLst/>
          </a:prstGeom>
          <a:noFill/>
        </p:spPr>
        <p:txBody>
          <a:bodyPr wrap="none" rtlCol="0">
            <a:spAutoFit/>
          </a:bodyPr>
          <a:lstStyle/>
          <a:p>
            <a:r>
              <a:rPr kumimoji="1" lang="en-US" altLang="ja-JP" dirty="0"/>
              <a:t>Y</a:t>
            </a:r>
          </a:p>
        </p:txBody>
      </p:sp>
    </p:spTree>
    <p:extLst>
      <p:ext uri="{BB962C8B-B14F-4D97-AF65-F5344CB8AC3E}">
        <p14:creationId xmlns:p14="http://schemas.microsoft.com/office/powerpoint/2010/main" val="32096436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正方形/長方形 32">
            <a:extLst>
              <a:ext uri="{FF2B5EF4-FFF2-40B4-BE49-F238E27FC236}">
                <a16:creationId xmlns:a16="http://schemas.microsoft.com/office/drawing/2014/main" id="{AE9617CF-5543-24BD-5B9D-1BF9498F705D}"/>
              </a:ext>
            </a:extLst>
          </p:cNvPr>
          <p:cNvSpPr/>
          <p:nvPr/>
        </p:nvSpPr>
        <p:spPr>
          <a:xfrm>
            <a:off x="116114" y="6159950"/>
            <a:ext cx="11891667" cy="663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C92A8C16-1BBD-7384-1E6D-FB5F3E21D5AA}"/>
              </a:ext>
            </a:extLst>
          </p:cNvPr>
          <p:cNvSpPr>
            <a:spLocks noGrp="1"/>
          </p:cNvSpPr>
          <p:nvPr>
            <p:ph type="title"/>
          </p:nvPr>
        </p:nvSpPr>
        <p:spPr>
          <a:xfrm>
            <a:off x="517055" y="220172"/>
            <a:ext cx="11400125" cy="518094"/>
          </a:xfrm>
        </p:spPr>
        <p:txBody>
          <a:bodyPr>
            <a:normAutofit/>
          </a:bodyPr>
          <a:lstStyle/>
          <a:p>
            <a:r>
              <a:rPr lang="en-US" altLang="ja-JP" dirty="0"/>
              <a:t>Overview of the water quality prediction model</a:t>
            </a:r>
            <a:endParaRPr kumimoji="1" lang="ja-JP" altLang="en-US" dirty="0"/>
          </a:p>
        </p:txBody>
      </p:sp>
      <p:sp>
        <p:nvSpPr>
          <p:cNvPr id="3" name="スライド番号プレースホルダー 2">
            <a:extLst>
              <a:ext uri="{FF2B5EF4-FFF2-40B4-BE49-F238E27FC236}">
                <a16:creationId xmlns:a16="http://schemas.microsoft.com/office/drawing/2014/main" id="{F46C80BF-0E93-4F08-138D-1506BD6BB205}"/>
              </a:ext>
            </a:extLst>
          </p:cNvPr>
          <p:cNvSpPr>
            <a:spLocks noGrp="1"/>
          </p:cNvSpPr>
          <p:nvPr>
            <p:ph type="sldNum" sz="quarter" idx="10"/>
          </p:nvPr>
        </p:nvSpPr>
        <p:spPr/>
        <p:txBody>
          <a:bodyPr/>
          <a:lstStyle/>
          <a:p>
            <a:fld id="{584EAAFE-CFE5-40AD-8E95-5BFF290DC5CF}" type="slidenum">
              <a:rPr kumimoji="1" lang="ja-JP" altLang="en-US" smtClean="0"/>
              <a:pPr/>
              <a:t>49</a:t>
            </a:fld>
            <a:endParaRPr kumimoji="1" lang="ja-JP" altLang="en-US"/>
          </a:p>
        </p:txBody>
      </p:sp>
      <p:sp>
        <p:nvSpPr>
          <p:cNvPr id="5" name="テキスト ボックス 4">
            <a:extLst>
              <a:ext uri="{FF2B5EF4-FFF2-40B4-BE49-F238E27FC236}">
                <a16:creationId xmlns:a16="http://schemas.microsoft.com/office/drawing/2014/main" id="{57C5CFB2-9F10-9EEA-B1F5-4DB80EF7DF81}"/>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 RO Permeate Water Quality Prediction</a:t>
            </a:r>
          </a:p>
        </p:txBody>
      </p:sp>
      <p:grpSp>
        <p:nvGrpSpPr>
          <p:cNvPr id="37" name="グループ化 36">
            <a:extLst>
              <a:ext uri="{FF2B5EF4-FFF2-40B4-BE49-F238E27FC236}">
                <a16:creationId xmlns:a16="http://schemas.microsoft.com/office/drawing/2014/main" id="{9BCB41DF-7CC4-28B1-F981-3DAAE7FC303B}"/>
              </a:ext>
            </a:extLst>
          </p:cNvPr>
          <p:cNvGrpSpPr/>
          <p:nvPr/>
        </p:nvGrpSpPr>
        <p:grpSpPr>
          <a:xfrm>
            <a:off x="1066801" y="2594949"/>
            <a:ext cx="10058398" cy="3798594"/>
            <a:chOff x="517055" y="3018795"/>
            <a:chExt cx="10445864" cy="3702680"/>
          </a:xfrm>
        </p:grpSpPr>
        <p:grpSp>
          <p:nvGrpSpPr>
            <p:cNvPr id="7" name="グループ化 6">
              <a:extLst>
                <a:ext uri="{FF2B5EF4-FFF2-40B4-BE49-F238E27FC236}">
                  <a16:creationId xmlns:a16="http://schemas.microsoft.com/office/drawing/2014/main" id="{C0ACDE70-1715-932A-419E-4C9EA241D0DE}"/>
                </a:ext>
              </a:extLst>
            </p:cNvPr>
            <p:cNvGrpSpPr/>
            <p:nvPr/>
          </p:nvGrpSpPr>
          <p:grpSpPr>
            <a:xfrm>
              <a:off x="517055" y="3018795"/>
              <a:ext cx="10445864" cy="3702680"/>
              <a:chOff x="35515" y="3454546"/>
              <a:chExt cx="11034949" cy="3911489"/>
            </a:xfrm>
          </p:grpSpPr>
          <p:grpSp>
            <p:nvGrpSpPr>
              <p:cNvPr id="8" name="グループ化 7">
                <a:extLst>
                  <a:ext uri="{FF2B5EF4-FFF2-40B4-BE49-F238E27FC236}">
                    <a16:creationId xmlns:a16="http://schemas.microsoft.com/office/drawing/2014/main" id="{F3212B89-7E93-0D33-C9EB-F97433A0F0F6}"/>
                  </a:ext>
                </a:extLst>
              </p:cNvPr>
              <p:cNvGrpSpPr/>
              <p:nvPr/>
            </p:nvGrpSpPr>
            <p:grpSpPr>
              <a:xfrm>
                <a:off x="35515" y="3465371"/>
                <a:ext cx="10290063" cy="3900664"/>
                <a:chOff x="517055" y="2768650"/>
                <a:chExt cx="10290063" cy="3900664"/>
              </a:xfrm>
            </p:grpSpPr>
            <p:grpSp>
              <p:nvGrpSpPr>
                <p:cNvPr id="24" name="グループ化 23">
                  <a:extLst>
                    <a:ext uri="{FF2B5EF4-FFF2-40B4-BE49-F238E27FC236}">
                      <a16:creationId xmlns:a16="http://schemas.microsoft.com/office/drawing/2014/main" id="{3D0C5B1B-5951-959E-05D8-D1985F2D2229}"/>
                    </a:ext>
                  </a:extLst>
                </p:cNvPr>
                <p:cNvGrpSpPr/>
                <p:nvPr/>
              </p:nvGrpSpPr>
              <p:grpSpPr>
                <a:xfrm>
                  <a:off x="517055" y="2768650"/>
                  <a:ext cx="10290063" cy="3900664"/>
                  <a:chOff x="1672346" y="3581401"/>
                  <a:chExt cx="8451479" cy="3203710"/>
                </a:xfrm>
              </p:grpSpPr>
              <p:grpSp>
                <p:nvGrpSpPr>
                  <p:cNvPr id="26" name="グループ化 25">
                    <a:extLst>
                      <a:ext uri="{FF2B5EF4-FFF2-40B4-BE49-F238E27FC236}">
                        <a16:creationId xmlns:a16="http://schemas.microsoft.com/office/drawing/2014/main" id="{8E466255-8FD4-E226-3E9F-7A109180B78D}"/>
                      </a:ext>
                    </a:extLst>
                  </p:cNvPr>
                  <p:cNvGrpSpPr/>
                  <p:nvPr/>
                </p:nvGrpSpPr>
                <p:grpSpPr>
                  <a:xfrm>
                    <a:off x="1672346" y="3581401"/>
                    <a:ext cx="8451479" cy="3203710"/>
                    <a:chOff x="1178861" y="3591533"/>
                    <a:chExt cx="8451479" cy="3203710"/>
                  </a:xfrm>
                </p:grpSpPr>
                <p:pic>
                  <p:nvPicPr>
                    <p:cNvPr id="29" name="図 28">
                      <a:extLst>
                        <a:ext uri="{FF2B5EF4-FFF2-40B4-BE49-F238E27FC236}">
                          <a16:creationId xmlns:a16="http://schemas.microsoft.com/office/drawing/2014/main" id="{54FD5A69-49BA-7978-CEE1-EF6E9959FB3C}"/>
                        </a:ext>
                      </a:extLst>
                    </p:cNvPr>
                    <p:cNvPicPr/>
                    <p:nvPr/>
                  </p:nvPicPr>
                  <p:blipFill rotWithShape="1">
                    <a:blip r:embed="rId2">
                      <a:extLst>
                        <a:ext uri="{28A0092B-C50C-407E-A947-70E740481C1C}">
                          <a14:useLocalDpi xmlns:a14="http://schemas.microsoft.com/office/drawing/2010/main" val="0"/>
                        </a:ext>
                      </a:extLst>
                    </a:blip>
                    <a:srcRect r="11369"/>
                    <a:stretch/>
                  </p:blipFill>
                  <p:spPr bwMode="auto">
                    <a:xfrm>
                      <a:off x="1180184" y="3591533"/>
                      <a:ext cx="8450156" cy="3203710"/>
                    </a:xfrm>
                    <a:prstGeom prst="rect">
                      <a:avLst/>
                    </a:prstGeom>
                    <a:noFill/>
                    <a:ln>
                      <a:noFill/>
                    </a:ln>
                  </p:spPr>
                </p:pic>
                <p:sp>
                  <p:nvSpPr>
                    <p:cNvPr id="30" name="フローチャート: 処理 29">
                      <a:extLst>
                        <a:ext uri="{FF2B5EF4-FFF2-40B4-BE49-F238E27FC236}">
                          <a16:creationId xmlns:a16="http://schemas.microsoft.com/office/drawing/2014/main" id="{BC483108-8D45-3D1A-8975-20038A2EDE63}"/>
                        </a:ext>
                      </a:extLst>
                    </p:cNvPr>
                    <p:cNvSpPr/>
                    <p:nvPr/>
                  </p:nvSpPr>
                  <p:spPr>
                    <a:xfrm>
                      <a:off x="1178861" y="3836186"/>
                      <a:ext cx="1009642" cy="999863"/>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pic>
                <p:nvPicPr>
                  <p:cNvPr id="27" name="図 26">
                    <a:extLst>
                      <a:ext uri="{FF2B5EF4-FFF2-40B4-BE49-F238E27FC236}">
                        <a16:creationId xmlns:a16="http://schemas.microsoft.com/office/drawing/2014/main" id="{756FCD58-1EA1-0B82-AECA-CB0C32AD1F13}"/>
                      </a:ext>
                    </a:extLst>
                  </p:cNvPr>
                  <p:cNvPicPr/>
                  <p:nvPr/>
                </p:nvPicPr>
                <p:blipFill rotWithShape="1">
                  <a:blip r:embed="rId2">
                    <a:extLst>
                      <a:ext uri="{28A0092B-C50C-407E-A947-70E740481C1C}">
                        <a14:useLocalDpi xmlns:a14="http://schemas.microsoft.com/office/drawing/2010/main" val="0"/>
                      </a:ext>
                    </a:extLst>
                  </a:blip>
                  <a:srcRect l="2540" t="51081" r="91399" b="31098"/>
                  <a:stretch/>
                </p:blipFill>
                <p:spPr bwMode="auto">
                  <a:xfrm>
                    <a:off x="3302322" y="4856245"/>
                    <a:ext cx="566623" cy="570937"/>
                  </a:xfrm>
                  <a:prstGeom prst="rect">
                    <a:avLst/>
                  </a:prstGeom>
                  <a:noFill/>
                  <a:ln>
                    <a:noFill/>
                  </a:ln>
                </p:spPr>
              </p:pic>
              <p:sp>
                <p:nvSpPr>
                  <p:cNvPr id="28" name="フローチャート: 処理 27">
                    <a:extLst>
                      <a:ext uri="{FF2B5EF4-FFF2-40B4-BE49-F238E27FC236}">
                        <a16:creationId xmlns:a16="http://schemas.microsoft.com/office/drawing/2014/main" id="{737D264E-1528-92C2-49C6-7A762A9375D9}"/>
                      </a:ext>
                    </a:extLst>
                  </p:cNvPr>
                  <p:cNvSpPr/>
                  <p:nvPr/>
                </p:nvSpPr>
                <p:spPr>
                  <a:xfrm>
                    <a:off x="2505335" y="5296541"/>
                    <a:ext cx="1454146" cy="667038"/>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5" name="フローチャート: 処理 24">
                  <a:extLst>
                    <a:ext uri="{FF2B5EF4-FFF2-40B4-BE49-F238E27FC236}">
                      <a16:creationId xmlns:a16="http://schemas.microsoft.com/office/drawing/2014/main" id="{A60C2447-B3D6-AD75-B179-5EC1750FD717}"/>
                    </a:ext>
                  </a:extLst>
                </p:cNvPr>
                <p:cNvSpPr/>
                <p:nvPr/>
              </p:nvSpPr>
              <p:spPr>
                <a:xfrm>
                  <a:off x="824836" y="4797731"/>
                  <a:ext cx="689889" cy="812149"/>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9" name="フローチャート: 処理 8">
                <a:extLst>
                  <a:ext uri="{FF2B5EF4-FFF2-40B4-BE49-F238E27FC236}">
                    <a16:creationId xmlns:a16="http://schemas.microsoft.com/office/drawing/2014/main" id="{1AE6291D-C039-E0F2-3C92-6898626ECAFC}"/>
                  </a:ext>
                </a:extLst>
              </p:cNvPr>
              <p:cNvSpPr/>
              <p:nvPr/>
            </p:nvSpPr>
            <p:spPr>
              <a:xfrm>
                <a:off x="405200" y="3454546"/>
                <a:ext cx="10665264" cy="3911489"/>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正方形/長方形 9">
                <a:extLst>
                  <a:ext uri="{FF2B5EF4-FFF2-40B4-BE49-F238E27FC236}">
                    <a16:creationId xmlns:a16="http://schemas.microsoft.com/office/drawing/2014/main" id="{C5548561-7F48-DD68-B973-7781A6B58F21}"/>
                  </a:ext>
                </a:extLst>
              </p:cNvPr>
              <p:cNvSpPr/>
              <p:nvPr/>
            </p:nvSpPr>
            <p:spPr>
              <a:xfrm>
                <a:off x="405200" y="3462765"/>
                <a:ext cx="1652042" cy="402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1"/>
                    </a:solidFill>
                  </a:rPr>
                  <a:t>RO system</a:t>
                </a:r>
                <a:endParaRPr kumimoji="1" lang="ja-JP" altLang="en-US" dirty="0">
                  <a:solidFill>
                    <a:schemeClr val="bg1"/>
                  </a:solidFill>
                </a:endParaRPr>
              </a:p>
            </p:txBody>
          </p:sp>
          <p:grpSp>
            <p:nvGrpSpPr>
              <p:cNvPr id="11" name="グループ化 10">
                <a:extLst>
                  <a:ext uri="{FF2B5EF4-FFF2-40B4-BE49-F238E27FC236}">
                    <a16:creationId xmlns:a16="http://schemas.microsoft.com/office/drawing/2014/main" id="{7C0BEFD2-1090-491F-B96A-AF9AF9955EA4}"/>
                  </a:ext>
                </a:extLst>
              </p:cNvPr>
              <p:cNvGrpSpPr/>
              <p:nvPr/>
            </p:nvGrpSpPr>
            <p:grpSpPr>
              <a:xfrm>
                <a:off x="8930035" y="5441079"/>
                <a:ext cx="1908108" cy="674203"/>
                <a:chOff x="9178873" y="5267578"/>
                <a:chExt cx="1908108" cy="674203"/>
              </a:xfrm>
            </p:grpSpPr>
            <p:sp>
              <p:nvSpPr>
                <p:cNvPr id="20" name="テキスト ボックス 19">
                  <a:extLst>
                    <a:ext uri="{FF2B5EF4-FFF2-40B4-BE49-F238E27FC236}">
                      <a16:creationId xmlns:a16="http://schemas.microsoft.com/office/drawing/2014/main" id="{CBB93D76-C8BF-F8FD-D25A-33FED22F8407}"/>
                    </a:ext>
                  </a:extLst>
                </p:cNvPr>
                <p:cNvSpPr txBox="1"/>
                <p:nvPr/>
              </p:nvSpPr>
              <p:spPr>
                <a:xfrm>
                  <a:off x="9443582" y="5267578"/>
                  <a:ext cx="1643399" cy="338554"/>
                </a:xfrm>
                <a:prstGeom prst="rect">
                  <a:avLst/>
                </a:prstGeom>
                <a:noFill/>
              </p:spPr>
              <p:txBody>
                <a:bodyPr wrap="none" rtlCol="0">
                  <a:spAutoFit/>
                </a:bodyPr>
                <a:lstStyle/>
                <a:p>
                  <a:r>
                    <a:rPr kumimoji="1" lang="en-US" altLang="ja-JP" sz="1600" dirty="0"/>
                    <a:t>measuring point</a:t>
                  </a:r>
                  <a:endParaRPr kumimoji="1" lang="ja-JP" altLang="en-US" sz="1600" dirty="0"/>
                </a:p>
              </p:txBody>
            </p:sp>
            <p:sp>
              <p:nvSpPr>
                <p:cNvPr id="21" name="フローチャート: 和接合 20">
                  <a:extLst>
                    <a:ext uri="{FF2B5EF4-FFF2-40B4-BE49-F238E27FC236}">
                      <a16:creationId xmlns:a16="http://schemas.microsoft.com/office/drawing/2014/main" id="{816860BD-7B21-4B11-A72F-B820ABBC8969}"/>
                    </a:ext>
                  </a:extLst>
                </p:cNvPr>
                <p:cNvSpPr/>
                <p:nvPr/>
              </p:nvSpPr>
              <p:spPr>
                <a:xfrm>
                  <a:off x="9178873" y="5319891"/>
                  <a:ext cx="264707" cy="264707"/>
                </a:xfrm>
                <a:prstGeom prst="flowChartSummingJunction">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674FF237-5586-67FC-B935-FA3B5E16D6CF}"/>
                    </a:ext>
                  </a:extLst>
                </p:cNvPr>
                <p:cNvSpPr/>
                <p:nvPr/>
              </p:nvSpPr>
              <p:spPr>
                <a:xfrm>
                  <a:off x="9190058" y="5684737"/>
                  <a:ext cx="242339" cy="242339"/>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accent1"/>
                      </a:solidFill>
                    </a:rPr>
                    <a:t>P</a:t>
                  </a:r>
                  <a:endParaRPr kumimoji="1" lang="ja-JP" altLang="en-US" sz="1400" dirty="0">
                    <a:solidFill>
                      <a:schemeClr val="accent1"/>
                    </a:solidFill>
                  </a:endParaRPr>
                </a:p>
              </p:txBody>
            </p:sp>
            <p:sp>
              <p:nvSpPr>
                <p:cNvPr id="23" name="テキスト ボックス 22">
                  <a:extLst>
                    <a:ext uri="{FF2B5EF4-FFF2-40B4-BE49-F238E27FC236}">
                      <a16:creationId xmlns:a16="http://schemas.microsoft.com/office/drawing/2014/main" id="{48DC655C-D48E-331B-A897-49C47BD8633E}"/>
                    </a:ext>
                  </a:extLst>
                </p:cNvPr>
                <p:cNvSpPr txBox="1"/>
                <p:nvPr/>
              </p:nvSpPr>
              <p:spPr>
                <a:xfrm>
                  <a:off x="9448930" y="5603227"/>
                  <a:ext cx="697627" cy="338554"/>
                </a:xfrm>
                <a:prstGeom prst="rect">
                  <a:avLst/>
                </a:prstGeom>
                <a:noFill/>
              </p:spPr>
              <p:txBody>
                <a:bodyPr wrap="none" rtlCol="0">
                  <a:spAutoFit/>
                </a:bodyPr>
                <a:lstStyle/>
                <a:p>
                  <a:r>
                    <a:rPr kumimoji="1" lang="en-US" altLang="ja-JP" sz="1600" dirty="0"/>
                    <a:t>pump</a:t>
                  </a:r>
                  <a:endParaRPr kumimoji="1" lang="ja-JP" altLang="en-US" sz="1600" dirty="0"/>
                </a:p>
              </p:txBody>
            </p:sp>
          </p:grpSp>
          <p:sp>
            <p:nvSpPr>
              <p:cNvPr id="12" name="正方形/長方形 11">
                <a:extLst>
                  <a:ext uri="{FF2B5EF4-FFF2-40B4-BE49-F238E27FC236}">
                    <a16:creationId xmlns:a16="http://schemas.microsoft.com/office/drawing/2014/main" id="{639F6A37-C63E-737D-C367-6C5D84CE7EF4}"/>
                  </a:ext>
                </a:extLst>
              </p:cNvPr>
              <p:cNvSpPr/>
              <p:nvPr/>
            </p:nvSpPr>
            <p:spPr>
              <a:xfrm>
                <a:off x="5788308" y="4022427"/>
                <a:ext cx="1579807" cy="174171"/>
              </a:xfrm>
              <a:prstGeom prst="rect">
                <a:avLst/>
              </a:prstGeom>
              <a:noFill/>
              <a:ln w="127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正方形/長方形 12">
                <a:extLst>
                  <a:ext uri="{FF2B5EF4-FFF2-40B4-BE49-F238E27FC236}">
                    <a16:creationId xmlns:a16="http://schemas.microsoft.com/office/drawing/2014/main" id="{EA4D341A-3C69-086B-45EE-FA31F00DBBA1}"/>
                  </a:ext>
                </a:extLst>
              </p:cNvPr>
              <p:cNvSpPr/>
              <p:nvPr/>
            </p:nvSpPr>
            <p:spPr>
              <a:xfrm>
                <a:off x="6417268" y="4997388"/>
                <a:ext cx="1584000" cy="174171"/>
              </a:xfrm>
              <a:prstGeom prst="rect">
                <a:avLst/>
              </a:prstGeom>
              <a:noFill/>
              <a:ln w="127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正方形/長方形 13">
                <a:extLst>
                  <a:ext uri="{FF2B5EF4-FFF2-40B4-BE49-F238E27FC236}">
                    <a16:creationId xmlns:a16="http://schemas.microsoft.com/office/drawing/2014/main" id="{0E5A04FA-C211-F97F-7ADF-0D93D028C022}"/>
                  </a:ext>
                </a:extLst>
              </p:cNvPr>
              <p:cNvSpPr/>
              <p:nvPr/>
            </p:nvSpPr>
            <p:spPr>
              <a:xfrm>
                <a:off x="7080036" y="5954599"/>
                <a:ext cx="1584000" cy="174171"/>
              </a:xfrm>
              <a:prstGeom prst="rect">
                <a:avLst/>
              </a:prstGeom>
              <a:noFill/>
              <a:ln w="127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正方形/長方形 14">
                <a:extLst>
                  <a:ext uri="{FF2B5EF4-FFF2-40B4-BE49-F238E27FC236}">
                    <a16:creationId xmlns:a16="http://schemas.microsoft.com/office/drawing/2014/main" id="{B6A1D3B0-5198-C501-B8AF-8A203BF18966}"/>
                  </a:ext>
                </a:extLst>
              </p:cNvPr>
              <p:cNvSpPr/>
              <p:nvPr/>
            </p:nvSpPr>
            <p:spPr>
              <a:xfrm>
                <a:off x="7842330" y="4014724"/>
                <a:ext cx="1800000" cy="174171"/>
              </a:xfrm>
              <a:prstGeom prst="rect">
                <a:avLst/>
              </a:prstGeom>
              <a:noFill/>
              <a:ln w="127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ボックス 15">
                <a:extLst>
                  <a:ext uri="{FF2B5EF4-FFF2-40B4-BE49-F238E27FC236}">
                    <a16:creationId xmlns:a16="http://schemas.microsoft.com/office/drawing/2014/main" id="{4764D6F4-E6CE-644E-ED92-3072489CA1A7}"/>
                  </a:ext>
                </a:extLst>
              </p:cNvPr>
              <p:cNvSpPr txBox="1"/>
              <p:nvPr/>
            </p:nvSpPr>
            <p:spPr>
              <a:xfrm>
                <a:off x="4919291" y="3919599"/>
                <a:ext cx="830798" cy="294143"/>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kumimoji="1" lang="en-US" altLang="ja-JP" sz="1050" dirty="0"/>
                  <a:t>Target</a:t>
                </a:r>
                <a:r>
                  <a:rPr kumimoji="1" lang="ja-JP" altLang="en-US" sz="1050" dirty="0"/>
                  <a:t>①</a:t>
                </a:r>
              </a:p>
            </p:txBody>
          </p:sp>
          <p:sp>
            <p:nvSpPr>
              <p:cNvPr id="17" name="テキスト ボックス 16">
                <a:extLst>
                  <a:ext uri="{FF2B5EF4-FFF2-40B4-BE49-F238E27FC236}">
                    <a16:creationId xmlns:a16="http://schemas.microsoft.com/office/drawing/2014/main" id="{98998A36-B511-B980-8255-4664DD8C35D4}"/>
                  </a:ext>
                </a:extLst>
              </p:cNvPr>
              <p:cNvSpPr txBox="1"/>
              <p:nvPr/>
            </p:nvSpPr>
            <p:spPr>
              <a:xfrm>
                <a:off x="5557000" y="4894560"/>
                <a:ext cx="830797" cy="294143"/>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kumimoji="1" lang="en-US" altLang="ja-JP" sz="1050" dirty="0"/>
                  <a:t>Target</a:t>
                </a:r>
                <a:r>
                  <a:rPr kumimoji="1" lang="ja-JP" altLang="en-US" sz="1050" dirty="0"/>
                  <a:t>②</a:t>
                </a:r>
              </a:p>
            </p:txBody>
          </p:sp>
          <p:sp>
            <p:nvSpPr>
              <p:cNvPr id="18" name="テキスト ボックス 17">
                <a:extLst>
                  <a:ext uri="{FF2B5EF4-FFF2-40B4-BE49-F238E27FC236}">
                    <a16:creationId xmlns:a16="http://schemas.microsoft.com/office/drawing/2014/main" id="{82A10680-1178-47A5-A3C7-25BC28B77835}"/>
                  </a:ext>
                </a:extLst>
              </p:cNvPr>
              <p:cNvSpPr txBox="1"/>
              <p:nvPr/>
            </p:nvSpPr>
            <p:spPr>
              <a:xfrm>
                <a:off x="6220577" y="5849891"/>
                <a:ext cx="830797" cy="294143"/>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kumimoji="1" lang="en-US" altLang="ja-JP" sz="1050" dirty="0"/>
                  <a:t>Target</a:t>
                </a:r>
                <a:r>
                  <a:rPr kumimoji="1" lang="ja-JP" altLang="en-US" sz="1050" dirty="0"/>
                  <a:t>③</a:t>
                </a:r>
              </a:p>
            </p:txBody>
          </p:sp>
          <p:sp>
            <p:nvSpPr>
              <p:cNvPr id="19" name="テキスト ボックス 18">
                <a:extLst>
                  <a:ext uri="{FF2B5EF4-FFF2-40B4-BE49-F238E27FC236}">
                    <a16:creationId xmlns:a16="http://schemas.microsoft.com/office/drawing/2014/main" id="{FA03B2A0-0B78-5F5F-4A99-636325402F71}"/>
                  </a:ext>
                </a:extLst>
              </p:cNvPr>
              <p:cNvSpPr txBox="1"/>
              <p:nvPr/>
            </p:nvSpPr>
            <p:spPr>
              <a:xfrm>
                <a:off x="7851885" y="3692884"/>
                <a:ext cx="824033" cy="294143"/>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r>
                  <a:rPr kumimoji="1" lang="en-US" altLang="ja-JP" sz="1050" dirty="0"/>
                  <a:t>Target</a:t>
                </a:r>
                <a:r>
                  <a:rPr kumimoji="1" lang="ja-JP" altLang="en-US" sz="1050" dirty="0"/>
                  <a:t>④</a:t>
                </a:r>
              </a:p>
            </p:txBody>
          </p:sp>
        </p:grpSp>
        <p:sp>
          <p:nvSpPr>
            <p:cNvPr id="31" name="テキスト ボックス 30">
              <a:extLst>
                <a:ext uri="{FF2B5EF4-FFF2-40B4-BE49-F238E27FC236}">
                  <a16:creationId xmlns:a16="http://schemas.microsoft.com/office/drawing/2014/main" id="{DA276AC4-797F-51F1-7964-95CC19A02061}"/>
                </a:ext>
              </a:extLst>
            </p:cNvPr>
            <p:cNvSpPr txBox="1"/>
            <p:nvPr/>
          </p:nvSpPr>
          <p:spPr>
            <a:xfrm>
              <a:off x="923256" y="6010107"/>
              <a:ext cx="3692736" cy="57429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altLang="ja-JP" sz="1400" b="0" dirty="0"/>
                <a:t>RO Permeate Water Quality Prediction targets are </a:t>
              </a:r>
              <a:r>
                <a:rPr kumimoji="1" lang="en-US" altLang="ja-JP" sz="1400" dirty="0"/>
                <a:t>Target</a:t>
              </a:r>
              <a:r>
                <a:rPr kumimoji="1" lang="ja-JP" altLang="en-US" sz="1400" dirty="0"/>
                <a:t>①</a:t>
              </a:r>
              <a:r>
                <a:rPr kumimoji="1" lang="en-US" altLang="ja-JP" sz="1400" dirty="0"/>
                <a:t>~</a:t>
              </a:r>
              <a:r>
                <a:rPr kumimoji="1" lang="ja-JP" altLang="en-US" sz="1400" dirty="0"/>
                <a:t>④</a:t>
              </a:r>
            </a:p>
          </p:txBody>
        </p:sp>
      </p:grpSp>
      <p:sp>
        <p:nvSpPr>
          <p:cNvPr id="38" name="テキスト プレースホルダー 5">
            <a:extLst>
              <a:ext uri="{FF2B5EF4-FFF2-40B4-BE49-F238E27FC236}">
                <a16:creationId xmlns:a16="http://schemas.microsoft.com/office/drawing/2014/main" id="{C7B36315-D3EE-0467-C420-2FD3E3648FC4}"/>
              </a:ext>
            </a:extLst>
          </p:cNvPr>
          <p:cNvSpPr txBox="1">
            <a:spLocks/>
          </p:cNvSpPr>
          <p:nvPr/>
        </p:nvSpPr>
        <p:spPr>
          <a:xfrm>
            <a:off x="517054" y="802492"/>
            <a:ext cx="11312995" cy="453560"/>
          </a:xfrm>
          <a:prstGeom prst="rect">
            <a:avLst/>
          </a:prstGeom>
        </p:spPr>
        <p:txBody>
          <a:bodyPr vert="horz" lIns="91440" tIns="45720" rIns="91440" bIns="45720" rtlCol="0">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342900" lvl="1" indent="-342900">
              <a:buFont typeface="Wingdings" panose="05000000000000000000" pitchFamily="2" charset="2"/>
              <a:buChar char="n"/>
            </a:pPr>
            <a:r>
              <a:rPr lang="en-US" altLang="ja-JP" sz="2400" dirty="0"/>
              <a:t>Focused Period: July 1st, 2021 ~ July 27th, 2022</a:t>
            </a:r>
          </a:p>
          <a:p>
            <a:pPr marL="1004887" lvl="2" indent="-342900">
              <a:buFont typeface="Wingdings" panose="05000000000000000000" pitchFamily="2" charset="2"/>
              <a:buChar char="Ø"/>
            </a:pPr>
            <a:r>
              <a:rPr lang="en-US" altLang="ja-JP" sz="2000" dirty="0"/>
              <a:t>all variables are available and operational situation with RO membrane is stable.</a:t>
            </a:r>
          </a:p>
          <a:p>
            <a:pPr marL="342900" lvl="1" indent="-342900">
              <a:buFont typeface="Wingdings" panose="05000000000000000000" pitchFamily="2" charset="2"/>
              <a:buChar char="n"/>
            </a:pPr>
            <a:r>
              <a:rPr lang="en-US" altLang="ja-JP" sz="2400" dirty="0"/>
              <a:t>Target Variables: 1st to 3rd stage permeate conductivity and combined TOC</a:t>
            </a:r>
          </a:p>
          <a:p>
            <a:pPr marL="1004887" lvl="2" indent="-342900">
              <a:buFont typeface="Wingdings" panose="05000000000000000000" pitchFamily="2" charset="2"/>
              <a:buChar char="Ø"/>
            </a:pPr>
            <a:r>
              <a:rPr lang="en-US" altLang="ja-JP" sz="2000" dirty="0"/>
              <a:t>Treated water is required to satisfy the standard indicated permeate conductivity and TOC.</a:t>
            </a:r>
            <a:endParaRPr lang="en-US" altLang="ja-JP" sz="3200" dirty="0"/>
          </a:p>
        </p:txBody>
      </p:sp>
    </p:spTree>
    <p:extLst>
      <p:ext uri="{BB962C8B-B14F-4D97-AF65-F5344CB8AC3E}">
        <p14:creationId xmlns:p14="http://schemas.microsoft.com/office/powerpoint/2010/main" val="1214894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4974"/>
            <a:ext cx="11400125" cy="518094"/>
          </a:xfrm>
        </p:spPr>
        <p:txBody>
          <a:bodyPr/>
          <a:lstStyle/>
          <a:p>
            <a:r>
              <a:rPr lang="en-US" altLang="ja-JP" dirty="0"/>
              <a:t>Plant Scheduling Optimization</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5</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940286"/>
            <a:ext cx="11341887" cy="600165"/>
          </a:xfrm>
        </p:spPr>
        <p:txBody>
          <a:bodyPr/>
          <a:lstStyle/>
          <a:p>
            <a:r>
              <a:rPr lang="en-US" altLang="ja-JP" dirty="0"/>
              <a:t>RO optimization problem is formulated into a scheduling optimization.</a:t>
            </a:r>
          </a:p>
          <a:p>
            <a:r>
              <a:rPr lang="en-US" altLang="ja-JP" dirty="0"/>
              <a:t>The procedure consists of the following steps.</a:t>
            </a:r>
          </a:p>
        </p:txBody>
      </p:sp>
      <p:sp>
        <p:nvSpPr>
          <p:cNvPr id="56" name="テキスト ボックス 55">
            <a:extLst>
              <a:ext uri="{FF2B5EF4-FFF2-40B4-BE49-F238E27FC236}">
                <a16:creationId xmlns:a16="http://schemas.microsoft.com/office/drawing/2014/main" id="{0B0BEDCB-767B-479F-9A9F-C888EB94015B}"/>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1. RO</a:t>
            </a:r>
            <a:r>
              <a:rPr lang="ja-JP" altLang="en-US" sz="1600" b="1" dirty="0">
                <a:solidFill>
                  <a:schemeClr val="bg1"/>
                </a:solidFill>
              </a:rPr>
              <a:t> </a:t>
            </a:r>
            <a:r>
              <a:rPr lang="en-US" altLang="ja-JP" sz="1600" b="1" dirty="0">
                <a:solidFill>
                  <a:schemeClr val="bg1"/>
                </a:solidFill>
              </a:rPr>
              <a:t>Operation Optimization</a:t>
            </a:r>
            <a:endParaRPr kumimoji="1" lang="ja-JP" altLang="en-US" sz="1600" b="1" dirty="0">
              <a:solidFill>
                <a:schemeClr val="bg1"/>
              </a:solidFill>
            </a:endParaRPr>
          </a:p>
        </p:txBody>
      </p:sp>
      <p:sp>
        <p:nvSpPr>
          <p:cNvPr id="2" name="フローチャート: 準備 1">
            <a:extLst>
              <a:ext uri="{FF2B5EF4-FFF2-40B4-BE49-F238E27FC236}">
                <a16:creationId xmlns:a16="http://schemas.microsoft.com/office/drawing/2014/main" id="{5B82540B-B7AD-FC9E-7429-DEC7CC343C98}"/>
              </a:ext>
            </a:extLst>
          </p:cNvPr>
          <p:cNvSpPr/>
          <p:nvPr/>
        </p:nvSpPr>
        <p:spPr>
          <a:xfrm>
            <a:off x="1296316" y="3442008"/>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Times New Roman" panose="02020603050405020304" pitchFamily="18" charset="0"/>
                <a:cs typeface="Times New Roman" panose="02020603050405020304" pitchFamily="18" charset="0"/>
              </a:rPr>
              <a:t>A</a:t>
            </a:r>
            <a:endParaRPr kumimoji="1" lang="ja-JP" altLang="en-US" dirty="0">
              <a:latin typeface="Times New Roman" panose="02020603050405020304" pitchFamily="18" charset="0"/>
              <a:cs typeface="Times New Roman" panose="02020603050405020304" pitchFamily="18" charset="0"/>
            </a:endParaRPr>
          </a:p>
        </p:txBody>
      </p:sp>
      <p:sp>
        <p:nvSpPr>
          <p:cNvPr id="4" name="フローチャート: 準備 3">
            <a:extLst>
              <a:ext uri="{FF2B5EF4-FFF2-40B4-BE49-F238E27FC236}">
                <a16:creationId xmlns:a16="http://schemas.microsoft.com/office/drawing/2014/main" id="{E9A4EF13-32F1-8BB0-E90B-E75FC7BEB337}"/>
              </a:ext>
            </a:extLst>
          </p:cNvPr>
          <p:cNvSpPr/>
          <p:nvPr/>
        </p:nvSpPr>
        <p:spPr>
          <a:xfrm>
            <a:off x="1286156" y="4700404"/>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Times New Roman" panose="02020603050405020304" pitchFamily="18" charset="0"/>
                <a:cs typeface="Times New Roman" panose="02020603050405020304" pitchFamily="18" charset="0"/>
              </a:rPr>
              <a:t>B</a:t>
            </a:r>
            <a:endParaRPr kumimoji="1" lang="ja-JP" altLang="en-US" dirty="0">
              <a:latin typeface="Times New Roman" panose="02020603050405020304" pitchFamily="18" charset="0"/>
              <a:cs typeface="Times New Roman" panose="02020603050405020304" pitchFamily="18" charset="0"/>
            </a:endParaRPr>
          </a:p>
        </p:txBody>
      </p:sp>
      <p:cxnSp>
        <p:nvCxnSpPr>
          <p:cNvPr id="7" name="直線矢印コネクタ 6">
            <a:extLst>
              <a:ext uri="{FF2B5EF4-FFF2-40B4-BE49-F238E27FC236}">
                <a16:creationId xmlns:a16="http://schemas.microsoft.com/office/drawing/2014/main" id="{86621622-878B-8BDD-FAEC-8CB48AAA4AF7}"/>
              </a:ext>
            </a:extLst>
          </p:cNvPr>
          <p:cNvCxnSpPr>
            <a:cxnSpLocks/>
            <a:endCxn id="2" idx="1"/>
          </p:cNvCxnSpPr>
          <p:nvPr/>
        </p:nvCxnSpPr>
        <p:spPr>
          <a:xfrm>
            <a:off x="864824" y="3658008"/>
            <a:ext cx="43149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B5ECFAD7-D0B7-E493-8A20-7BA4A3D0DBF9}"/>
              </a:ext>
            </a:extLst>
          </p:cNvPr>
          <p:cNvCxnSpPr>
            <a:cxnSpLocks/>
            <a:endCxn id="4" idx="1"/>
          </p:cNvCxnSpPr>
          <p:nvPr/>
        </p:nvCxnSpPr>
        <p:spPr>
          <a:xfrm flipV="1">
            <a:off x="874221" y="4916404"/>
            <a:ext cx="41193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DAF2E63D-B752-8626-41FD-E14851E9F928}"/>
              </a:ext>
            </a:extLst>
          </p:cNvPr>
          <p:cNvCxnSpPr>
            <a:cxnSpLocks/>
            <a:stCxn id="16" idx="3"/>
          </p:cNvCxnSpPr>
          <p:nvPr/>
        </p:nvCxnSpPr>
        <p:spPr>
          <a:xfrm>
            <a:off x="3352438" y="4257646"/>
            <a:ext cx="41635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コネクタ: カギ線 76">
            <a:extLst>
              <a:ext uri="{FF2B5EF4-FFF2-40B4-BE49-F238E27FC236}">
                <a16:creationId xmlns:a16="http://schemas.microsoft.com/office/drawing/2014/main" id="{A98B99EF-4CA6-6550-D375-CFABD4F0D2F0}"/>
              </a:ext>
            </a:extLst>
          </p:cNvPr>
          <p:cNvCxnSpPr>
            <a:cxnSpLocks/>
            <a:stCxn id="2" idx="3"/>
            <a:endCxn id="16" idx="1"/>
          </p:cNvCxnSpPr>
          <p:nvPr/>
        </p:nvCxnSpPr>
        <p:spPr>
          <a:xfrm>
            <a:off x="1728316" y="3658008"/>
            <a:ext cx="1192122" cy="59963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コネクタ: カギ線 77">
            <a:extLst>
              <a:ext uri="{FF2B5EF4-FFF2-40B4-BE49-F238E27FC236}">
                <a16:creationId xmlns:a16="http://schemas.microsoft.com/office/drawing/2014/main" id="{14D040F9-55DF-3F8C-7807-599225D84F6F}"/>
              </a:ext>
            </a:extLst>
          </p:cNvPr>
          <p:cNvCxnSpPr>
            <a:cxnSpLocks/>
            <a:stCxn id="4" idx="3"/>
            <a:endCxn id="16" idx="2"/>
          </p:cNvCxnSpPr>
          <p:nvPr/>
        </p:nvCxnSpPr>
        <p:spPr>
          <a:xfrm flipV="1">
            <a:off x="1718156" y="4473646"/>
            <a:ext cx="1418282" cy="44275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85143667-3F1A-203B-0813-E6332C1B258B}"/>
                  </a:ext>
                </a:extLst>
              </p:cNvPr>
              <p:cNvSpPr txBox="1"/>
              <p:nvPr/>
            </p:nvSpPr>
            <p:spPr>
              <a:xfrm>
                <a:off x="184556" y="3460621"/>
                <a:ext cx="67056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1"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1" i="1">
                              <a:latin typeface="Cambria Math" panose="02040503050406030204" pitchFamily="18" charset="0"/>
                            </a:rPr>
                            <m:t>1</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15" name="テキスト ボックス 14">
                <a:extLst>
                  <a:ext uri="{FF2B5EF4-FFF2-40B4-BE49-F238E27FC236}">
                    <a16:creationId xmlns:a16="http://schemas.microsoft.com/office/drawing/2014/main" id="{85143667-3F1A-203B-0813-E6332C1B258B}"/>
                  </a:ext>
                </a:extLst>
              </p:cNvPr>
              <p:cNvSpPr txBox="1">
                <a:spLocks noRot="1" noChangeAspect="1" noMove="1" noResize="1" noEditPoints="1" noAdjustHandles="1" noChangeArrowheads="1" noChangeShapeType="1" noTextEdit="1"/>
              </p:cNvSpPr>
              <p:nvPr/>
            </p:nvSpPr>
            <p:spPr>
              <a:xfrm>
                <a:off x="184556" y="3460621"/>
                <a:ext cx="670568" cy="338554"/>
              </a:xfrm>
              <a:prstGeom prst="rect">
                <a:avLst/>
              </a:prstGeom>
              <a:blipFill>
                <a:blip r:embed="rId3"/>
                <a:stretch>
                  <a:fillRect b="-12727"/>
                </a:stretch>
              </a:blipFill>
            </p:spPr>
            <p:txBody>
              <a:bodyPr/>
              <a:lstStyle/>
              <a:p>
                <a:r>
                  <a:rPr lang="ja-JP" altLang="en-US">
                    <a:noFill/>
                  </a:rPr>
                  <a:t> </a:t>
                </a:r>
              </a:p>
            </p:txBody>
          </p:sp>
        </mc:Fallback>
      </mc:AlternateContent>
      <p:sp>
        <p:nvSpPr>
          <p:cNvPr id="16" name="フローチャート: 準備 15">
            <a:extLst>
              <a:ext uri="{FF2B5EF4-FFF2-40B4-BE49-F238E27FC236}">
                <a16:creationId xmlns:a16="http://schemas.microsoft.com/office/drawing/2014/main" id="{82D1E2EA-D8B7-1817-E103-44CDA1786EB6}"/>
              </a:ext>
            </a:extLst>
          </p:cNvPr>
          <p:cNvSpPr/>
          <p:nvPr/>
        </p:nvSpPr>
        <p:spPr>
          <a:xfrm>
            <a:off x="2920438" y="4041646"/>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Times New Roman" panose="02020603050405020304" pitchFamily="18" charset="0"/>
                <a:cs typeface="Times New Roman" panose="02020603050405020304" pitchFamily="18" charset="0"/>
              </a:rPr>
              <a:t>C</a:t>
            </a:r>
            <a:endParaRPr kumimoji="1" lang="ja-JP" altLang="en-US" dirty="0">
              <a:latin typeface="Times New Roman" panose="02020603050405020304" pitchFamily="18" charset="0"/>
              <a:cs typeface="Times New Roman" panose="02020603050405020304" pitchFamily="18" charset="0"/>
            </a:endParaRPr>
          </a:p>
        </p:txBody>
      </p:sp>
      <p:sp>
        <p:nvSpPr>
          <p:cNvPr id="17" name="テキスト ボックス 16">
            <a:extLst>
              <a:ext uri="{FF2B5EF4-FFF2-40B4-BE49-F238E27FC236}">
                <a16:creationId xmlns:a16="http://schemas.microsoft.com/office/drawing/2014/main" id="{6A210021-4A1B-F4C9-496A-0D1298933949}"/>
              </a:ext>
            </a:extLst>
          </p:cNvPr>
          <p:cNvSpPr txBox="1"/>
          <p:nvPr/>
        </p:nvSpPr>
        <p:spPr>
          <a:xfrm>
            <a:off x="595778" y="5411776"/>
            <a:ext cx="1279517" cy="307777"/>
          </a:xfrm>
          <a:prstGeom prst="rect">
            <a:avLst/>
          </a:prstGeom>
          <a:noFill/>
        </p:spPr>
        <p:txBody>
          <a:bodyPr wrap="none" rtlCol="0">
            <a:spAutoFit/>
          </a:bodyPr>
          <a:lstStyle/>
          <a:p>
            <a:r>
              <a:rPr lang="en-US" altLang="ja-JP" sz="1400" dirty="0">
                <a:latin typeface="Times New Roman" panose="02020603050405020304" pitchFamily="18" charset="0"/>
                <a:cs typeface="Times New Roman" panose="02020603050405020304" pitchFamily="18" charset="0"/>
              </a:rPr>
              <a:t>Facility Model</a:t>
            </a:r>
            <a:endParaRPr kumimoji="1" lang="ja-JP"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005C471B-8FF3-FEE2-1621-3F00CCD1C0A8}"/>
                  </a:ext>
                </a:extLst>
              </p:cNvPr>
              <p:cNvSpPr txBox="1"/>
              <p:nvPr/>
            </p:nvSpPr>
            <p:spPr>
              <a:xfrm>
                <a:off x="174778" y="4727009"/>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2</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18" name="テキスト ボックス 17">
                <a:extLst>
                  <a:ext uri="{FF2B5EF4-FFF2-40B4-BE49-F238E27FC236}">
                    <a16:creationId xmlns:a16="http://schemas.microsoft.com/office/drawing/2014/main" id="{005C471B-8FF3-FEE2-1621-3F00CCD1C0A8}"/>
                  </a:ext>
                </a:extLst>
              </p:cNvPr>
              <p:cNvSpPr txBox="1">
                <a:spLocks noRot="1" noChangeAspect="1" noMove="1" noResize="1" noEditPoints="1" noAdjustHandles="1" noChangeArrowheads="1" noChangeShapeType="1" noTextEdit="1"/>
              </p:cNvSpPr>
              <p:nvPr/>
            </p:nvSpPr>
            <p:spPr>
              <a:xfrm>
                <a:off x="174778" y="4727009"/>
                <a:ext cx="690125" cy="338554"/>
              </a:xfrm>
              <a:prstGeom prst="rect">
                <a:avLst/>
              </a:prstGeom>
              <a:blipFill>
                <a:blip r:embed="rId4"/>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D2D0163B-C3A8-C98C-BF1C-F4A57F60A544}"/>
                  </a:ext>
                </a:extLst>
              </p:cNvPr>
              <p:cNvSpPr txBox="1"/>
              <p:nvPr/>
            </p:nvSpPr>
            <p:spPr>
              <a:xfrm>
                <a:off x="3517757" y="3834995"/>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5</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19" name="テキスト ボックス 18">
                <a:extLst>
                  <a:ext uri="{FF2B5EF4-FFF2-40B4-BE49-F238E27FC236}">
                    <a16:creationId xmlns:a16="http://schemas.microsoft.com/office/drawing/2014/main" id="{D2D0163B-C3A8-C98C-BF1C-F4A57F60A544}"/>
                  </a:ext>
                </a:extLst>
              </p:cNvPr>
              <p:cNvSpPr txBox="1">
                <a:spLocks noRot="1" noChangeAspect="1" noMove="1" noResize="1" noEditPoints="1" noAdjustHandles="1" noChangeArrowheads="1" noChangeShapeType="1" noTextEdit="1"/>
              </p:cNvSpPr>
              <p:nvPr/>
            </p:nvSpPr>
            <p:spPr>
              <a:xfrm>
                <a:off x="3517757" y="3834995"/>
                <a:ext cx="690125" cy="338554"/>
              </a:xfrm>
              <a:prstGeom prst="rect">
                <a:avLst/>
              </a:prstGeom>
              <a:blipFill>
                <a:blip r:embed="rId5"/>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90E9F0CB-EA99-E37B-3CE6-D6EF3A818ABD}"/>
                  </a:ext>
                </a:extLst>
              </p:cNvPr>
              <p:cNvSpPr txBox="1"/>
              <p:nvPr/>
            </p:nvSpPr>
            <p:spPr>
              <a:xfrm>
                <a:off x="2274954" y="3465841"/>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3</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20" name="テキスト ボックス 19">
                <a:extLst>
                  <a:ext uri="{FF2B5EF4-FFF2-40B4-BE49-F238E27FC236}">
                    <a16:creationId xmlns:a16="http://schemas.microsoft.com/office/drawing/2014/main" id="{90E9F0CB-EA99-E37B-3CE6-D6EF3A818ABD}"/>
                  </a:ext>
                </a:extLst>
              </p:cNvPr>
              <p:cNvSpPr txBox="1">
                <a:spLocks noRot="1" noChangeAspect="1" noMove="1" noResize="1" noEditPoints="1" noAdjustHandles="1" noChangeArrowheads="1" noChangeShapeType="1" noTextEdit="1"/>
              </p:cNvSpPr>
              <p:nvPr/>
            </p:nvSpPr>
            <p:spPr>
              <a:xfrm>
                <a:off x="2274954" y="3465841"/>
                <a:ext cx="690125" cy="338554"/>
              </a:xfrm>
              <a:prstGeom prst="rect">
                <a:avLst/>
              </a:prstGeom>
              <a:blipFill>
                <a:blip r:embed="rId6"/>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2E8AD93A-F946-5330-5B2D-BB9BB08D2B4F}"/>
                  </a:ext>
                </a:extLst>
              </p:cNvPr>
              <p:cNvSpPr txBox="1"/>
              <p:nvPr/>
            </p:nvSpPr>
            <p:spPr>
              <a:xfrm>
                <a:off x="2052542" y="4564211"/>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4</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21" name="テキスト ボックス 20">
                <a:extLst>
                  <a:ext uri="{FF2B5EF4-FFF2-40B4-BE49-F238E27FC236}">
                    <a16:creationId xmlns:a16="http://schemas.microsoft.com/office/drawing/2014/main" id="{2E8AD93A-F946-5330-5B2D-BB9BB08D2B4F}"/>
                  </a:ext>
                </a:extLst>
              </p:cNvPr>
              <p:cNvSpPr txBox="1">
                <a:spLocks noRot="1" noChangeAspect="1" noMove="1" noResize="1" noEditPoints="1" noAdjustHandles="1" noChangeArrowheads="1" noChangeShapeType="1" noTextEdit="1"/>
              </p:cNvSpPr>
              <p:nvPr/>
            </p:nvSpPr>
            <p:spPr>
              <a:xfrm>
                <a:off x="2052542" y="4564211"/>
                <a:ext cx="690125" cy="338554"/>
              </a:xfrm>
              <a:prstGeom prst="rect">
                <a:avLst/>
              </a:prstGeom>
              <a:blipFill>
                <a:blip r:embed="rId7"/>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348144B4-F194-DE7A-B56F-C1AAAEA0897D}"/>
                  </a:ext>
                </a:extLst>
              </p:cNvPr>
              <p:cNvSpPr txBox="1"/>
              <p:nvPr/>
            </p:nvSpPr>
            <p:spPr>
              <a:xfrm>
                <a:off x="3201202" y="4355726"/>
                <a:ext cx="69102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C</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24" name="テキスト ボックス 23">
                <a:extLst>
                  <a:ext uri="{FF2B5EF4-FFF2-40B4-BE49-F238E27FC236}">
                    <a16:creationId xmlns:a16="http://schemas.microsoft.com/office/drawing/2014/main" id="{348144B4-F194-DE7A-B56F-C1AAAEA0897D}"/>
                  </a:ext>
                </a:extLst>
              </p:cNvPr>
              <p:cNvSpPr txBox="1">
                <a:spLocks noRot="1" noChangeAspect="1" noMove="1" noResize="1" noEditPoints="1" noAdjustHandles="1" noChangeArrowheads="1" noChangeShapeType="1" noTextEdit="1"/>
              </p:cNvSpPr>
              <p:nvPr/>
            </p:nvSpPr>
            <p:spPr>
              <a:xfrm>
                <a:off x="3201202" y="4355726"/>
                <a:ext cx="691022" cy="338554"/>
              </a:xfrm>
              <a:prstGeom prst="rect">
                <a:avLst/>
              </a:prstGeom>
              <a:blipFill>
                <a:blip r:embed="rId8"/>
                <a:stretch>
                  <a:fillRect b="-12727"/>
                </a:stretch>
              </a:blipFill>
            </p:spPr>
            <p:txBody>
              <a:bodyPr/>
              <a:lstStyle/>
              <a:p>
                <a:r>
                  <a:rPr lang="ja-JP" altLang="en-US">
                    <a:noFill/>
                  </a:rPr>
                  <a:t> </a:t>
                </a:r>
              </a:p>
            </p:txBody>
          </p:sp>
        </mc:Fallback>
      </mc:AlternateContent>
      <p:sp>
        <p:nvSpPr>
          <p:cNvPr id="25" name="フローチャート: 準備 24">
            <a:extLst>
              <a:ext uri="{FF2B5EF4-FFF2-40B4-BE49-F238E27FC236}">
                <a16:creationId xmlns:a16="http://schemas.microsoft.com/office/drawing/2014/main" id="{F6C81C21-7AFB-A11C-C7E4-CE4033067259}"/>
              </a:ext>
            </a:extLst>
          </p:cNvPr>
          <p:cNvSpPr/>
          <p:nvPr/>
        </p:nvSpPr>
        <p:spPr>
          <a:xfrm>
            <a:off x="164891" y="5385599"/>
            <a:ext cx="360000" cy="360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DE97752A-82CE-08DA-238F-F68C874BE674}"/>
                  </a:ext>
                </a:extLst>
              </p:cNvPr>
              <p:cNvSpPr txBox="1"/>
              <p:nvPr/>
            </p:nvSpPr>
            <p:spPr>
              <a:xfrm>
                <a:off x="1906874" y="5399429"/>
                <a:ext cx="1968744" cy="307777"/>
              </a:xfrm>
              <a:prstGeom prst="rect">
                <a:avLst/>
              </a:prstGeom>
              <a:noFill/>
            </p:spPr>
            <p:txBody>
              <a:bodyPr wrap="none" rtlCol="0">
                <a:spAutoFit/>
              </a:bodyPr>
              <a:lstStyle/>
              <a:p>
                <a14:m>
                  <m:oMath xmlns:m="http://schemas.openxmlformats.org/officeDocument/2006/math">
                    <m:r>
                      <a:rPr kumimoji="1" lang="en-US" altLang="ja-JP" sz="1400" b="0" i="1" smtClean="0">
                        <a:solidFill>
                          <a:schemeClr val="tx1"/>
                        </a:solidFill>
                        <a:latin typeface="Cambria Math" panose="02040503050406030204" pitchFamily="18" charset="0"/>
                      </a:rPr>
                      <m:t>𝑥</m:t>
                    </m:r>
                  </m:oMath>
                </a14:m>
                <a:r>
                  <a:rPr kumimoji="1" lang="en-US" altLang="ja-JP" sz="1400" dirty="0">
                    <a:solidFill>
                      <a:schemeClr val="tx1"/>
                    </a:solidFill>
                    <a:latin typeface="Times New Roman" panose="02020603050405020304" pitchFamily="18" charset="0"/>
                    <a:cs typeface="Times New Roman" panose="02020603050405020304" pitchFamily="18" charset="0"/>
                  </a:rPr>
                  <a:t>:</a:t>
                </a:r>
                <a:r>
                  <a:rPr kumimoji="1" lang="ja-JP" altLang="en-US" sz="1400" dirty="0">
                    <a:solidFill>
                      <a:schemeClr val="tx1"/>
                    </a:solidFill>
                    <a:latin typeface="Times New Roman" panose="02020603050405020304" pitchFamily="18" charset="0"/>
                    <a:cs typeface="Times New Roman" panose="02020603050405020304" pitchFamily="18" charset="0"/>
                  </a:rPr>
                  <a:t> </a:t>
                </a:r>
                <a:r>
                  <a:rPr kumimoji="1" lang="en-US" altLang="ja-JP" sz="1400" dirty="0">
                    <a:solidFill>
                      <a:schemeClr val="tx1"/>
                    </a:solidFill>
                    <a:latin typeface="Times New Roman" panose="02020603050405020304" pitchFamily="18" charset="0"/>
                    <a:cs typeface="Times New Roman" panose="02020603050405020304" pitchFamily="18" charset="0"/>
                  </a:rPr>
                  <a:t>Optimization Variable</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2" name="テキスト ボックス 31">
                <a:extLst>
                  <a:ext uri="{FF2B5EF4-FFF2-40B4-BE49-F238E27FC236}">
                    <a16:creationId xmlns:a16="http://schemas.microsoft.com/office/drawing/2014/main" id="{DE97752A-82CE-08DA-238F-F68C874BE674}"/>
                  </a:ext>
                </a:extLst>
              </p:cNvPr>
              <p:cNvSpPr txBox="1">
                <a:spLocks noRot="1" noChangeAspect="1" noMove="1" noResize="1" noEditPoints="1" noAdjustHandles="1" noChangeArrowheads="1" noChangeShapeType="1" noTextEdit="1"/>
              </p:cNvSpPr>
              <p:nvPr/>
            </p:nvSpPr>
            <p:spPr>
              <a:xfrm>
                <a:off x="1906874" y="5399429"/>
                <a:ext cx="1968744" cy="307777"/>
              </a:xfrm>
              <a:prstGeom prst="rect">
                <a:avLst/>
              </a:prstGeom>
              <a:blipFill>
                <a:blip r:embed="rId9"/>
                <a:stretch>
                  <a:fillRect t="-4000" b="-20000"/>
                </a:stretch>
              </a:blipFill>
            </p:spPr>
            <p:txBody>
              <a:bodyPr/>
              <a:lstStyle/>
              <a:p>
                <a:r>
                  <a:rPr lang="ja-JP" altLang="en-US">
                    <a:noFill/>
                  </a:rPr>
                  <a:t> </a:t>
                </a:r>
              </a:p>
            </p:txBody>
          </p:sp>
        </mc:Fallback>
      </mc:AlternateContent>
      <p:sp>
        <p:nvSpPr>
          <p:cNvPr id="36" name="正方形/長方形 35">
            <a:extLst>
              <a:ext uri="{FF2B5EF4-FFF2-40B4-BE49-F238E27FC236}">
                <a16:creationId xmlns:a16="http://schemas.microsoft.com/office/drawing/2014/main" id="{91A0D766-C9AD-13CB-2AB7-CE505370B226}"/>
              </a:ext>
            </a:extLst>
          </p:cNvPr>
          <p:cNvSpPr/>
          <p:nvPr/>
        </p:nvSpPr>
        <p:spPr>
          <a:xfrm rot="5400000">
            <a:off x="1703528" y="661252"/>
            <a:ext cx="526629" cy="3603904"/>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dirty="0">
                <a:solidFill>
                  <a:schemeClr val="bg1"/>
                </a:solidFill>
                <a:latin typeface="Times New Roman" panose="02020603050405020304" pitchFamily="18" charset="0"/>
                <a:cs typeface="Times New Roman" panose="02020603050405020304" pitchFamily="18" charset="0"/>
              </a:rPr>
              <a:t>1. Drawing Flow Chart</a:t>
            </a:r>
            <a:endParaRPr kumimoji="1" lang="ja-JP" altLang="en-US" dirty="0">
              <a:solidFill>
                <a:schemeClr val="bg1"/>
              </a:solidFill>
              <a:latin typeface="Times New Roman" panose="02020603050405020304" pitchFamily="18" charset="0"/>
              <a:cs typeface="Times New Roman" panose="02020603050405020304" pitchFamily="18" charset="0"/>
            </a:endParaRPr>
          </a:p>
        </p:txBody>
      </p:sp>
      <p:sp>
        <p:nvSpPr>
          <p:cNvPr id="37" name="二等辺三角形 36">
            <a:extLst>
              <a:ext uri="{FF2B5EF4-FFF2-40B4-BE49-F238E27FC236}">
                <a16:creationId xmlns:a16="http://schemas.microsoft.com/office/drawing/2014/main" id="{9D23F366-A670-8ECF-0E63-C8317D95FC45}"/>
              </a:ext>
            </a:extLst>
          </p:cNvPr>
          <p:cNvSpPr/>
          <p:nvPr/>
        </p:nvSpPr>
        <p:spPr>
          <a:xfrm rot="5400000">
            <a:off x="3858972" y="4309971"/>
            <a:ext cx="889493" cy="22824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952DE8E1-E62D-1407-58C0-78B30F66D7F5}"/>
                  </a:ext>
                </a:extLst>
              </p:cNvPr>
              <p:cNvSpPr txBox="1"/>
              <p:nvPr/>
            </p:nvSpPr>
            <p:spPr>
              <a:xfrm>
                <a:off x="5411969" y="2982973"/>
                <a:ext cx="71533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1" i="1" smtClean="0">
                          <a:solidFill>
                            <a:schemeClr val="accent1"/>
                          </a:solidFill>
                          <a:latin typeface="Cambria Math" panose="02040503050406030204" pitchFamily="18" charset="0"/>
                        </a:rPr>
                        <m:t>𝒙</m:t>
                      </m:r>
                      <m:r>
                        <a:rPr kumimoji="1" lang="en-US" altLang="ja-JP" sz="1400" b="0" i="1" smtClean="0">
                          <a:latin typeface="Cambria Math" panose="02040503050406030204" pitchFamily="18" charset="0"/>
                        </a:rPr>
                        <m:t>)</m:t>
                      </m:r>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38" name="テキスト ボックス 37">
                <a:extLst>
                  <a:ext uri="{FF2B5EF4-FFF2-40B4-BE49-F238E27FC236}">
                    <a16:creationId xmlns:a16="http://schemas.microsoft.com/office/drawing/2014/main" id="{952DE8E1-E62D-1407-58C0-78B30F66D7F5}"/>
                  </a:ext>
                </a:extLst>
              </p:cNvPr>
              <p:cNvSpPr txBox="1">
                <a:spLocks noRot="1" noChangeAspect="1" noMove="1" noResize="1" noEditPoints="1" noAdjustHandles="1" noChangeArrowheads="1" noChangeShapeType="1" noTextEdit="1"/>
              </p:cNvSpPr>
              <p:nvPr/>
            </p:nvSpPr>
            <p:spPr>
              <a:xfrm>
                <a:off x="5411969" y="2982973"/>
                <a:ext cx="715330" cy="307777"/>
              </a:xfrm>
              <a:prstGeom prst="rect">
                <a:avLst/>
              </a:prstGeom>
              <a:blipFill>
                <a:blip r:embed="rId10"/>
                <a:stretch>
                  <a:fillRect b="-78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52E442D0-980F-6FDA-F223-C52C546F81A9}"/>
                  </a:ext>
                </a:extLst>
              </p:cNvPr>
              <p:cNvSpPr txBox="1"/>
              <p:nvPr/>
            </p:nvSpPr>
            <p:spPr>
              <a:xfrm>
                <a:off x="4490297" y="2983380"/>
                <a:ext cx="8467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400" b="0" i="0" smtClean="0">
                          <a:latin typeface="Cambria Math" panose="02040503050406030204" pitchFamily="18" charset="0"/>
                        </a:rPr>
                        <m:t>minimize</m:t>
                      </m:r>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39" name="テキスト ボックス 38">
                <a:extLst>
                  <a:ext uri="{FF2B5EF4-FFF2-40B4-BE49-F238E27FC236}">
                    <a16:creationId xmlns:a16="http://schemas.microsoft.com/office/drawing/2014/main" id="{52E442D0-980F-6FDA-F223-C52C546F81A9}"/>
                  </a:ext>
                </a:extLst>
              </p:cNvPr>
              <p:cNvSpPr txBox="1">
                <a:spLocks noRot="1" noChangeAspect="1" noMove="1" noResize="1" noEditPoints="1" noAdjustHandles="1" noChangeArrowheads="1" noChangeShapeType="1" noTextEdit="1"/>
              </p:cNvSpPr>
              <p:nvPr/>
            </p:nvSpPr>
            <p:spPr>
              <a:xfrm>
                <a:off x="4490297" y="2983380"/>
                <a:ext cx="846706" cy="307777"/>
              </a:xfrm>
              <a:prstGeom prst="rect">
                <a:avLst/>
              </a:prstGeom>
              <a:blipFill>
                <a:blip r:embed="rId11"/>
                <a:stretch>
                  <a:fillRect r="-2174"/>
                </a:stretch>
              </a:blipFill>
            </p:spPr>
            <p:txBody>
              <a:bodyPr/>
              <a:lstStyle/>
              <a:p>
                <a:r>
                  <a:rPr lang="ja-JP" altLang="en-US">
                    <a:noFill/>
                  </a:rPr>
                  <a:t> </a:t>
                </a:r>
              </a:p>
            </p:txBody>
          </p:sp>
        </mc:Fallback>
      </mc:AlternateContent>
      <p:sp>
        <p:nvSpPr>
          <p:cNvPr id="40" name="テキスト ボックス 39">
            <a:extLst>
              <a:ext uri="{FF2B5EF4-FFF2-40B4-BE49-F238E27FC236}">
                <a16:creationId xmlns:a16="http://schemas.microsoft.com/office/drawing/2014/main" id="{D0E57AD5-8E49-9FE9-90C9-D2E44370F25F}"/>
              </a:ext>
            </a:extLst>
          </p:cNvPr>
          <p:cNvSpPr txBox="1"/>
          <p:nvPr/>
        </p:nvSpPr>
        <p:spPr>
          <a:xfrm>
            <a:off x="6342248" y="2982973"/>
            <a:ext cx="1526380" cy="307777"/>
          </a:xfrm>
          <a:prstGeom prst="rect">
            <a:avLst/>
          </a:prstGeom>
          <a:noFill/>
        </p:spPr>
        <p:txBody>
          <a:bodyPr wrap="none" rtlCol="0">
            <a:spAutoFit/>
          </a:bodyPr>
          <a:lstStyle/>
          <a:p>
            <a:r>
              <a:rPr kumimoji="1" lang="en-US" altLang="ja-JP" sz="1400" dirty="0">
                <a:latin typeface="Times New Roman" panose="02020603050405020304" pitchFamily="18" charset="0"/>
                <a:cs typeface="Times New Roman" panose="02020603050405020304" pitchFamily="18" charset="0"/>
              </a:rPr>
              <a:t>(Operational Cost)</a:t>
            </a:r>
            <a:endParaRPr kumimoji="1" lang="ja-JP"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EC72AE8B-BE88-0B1D-983E-518E66C5D937}"/>
                  </a:ext>
                </a:extLst>
              </p:cNvPr>
              <p:cNvSpPr txBox="1"/>
              <p:nvPr/>
            </p:nvSpPr>
            <p:spPr>
              <a:xfrm>
                <a:off x="4435613" y="3273899"/>
                <a:ext cx="8467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400" b="0" i="0" smtClean="0">
                          <a:latin typeface="Cambria Math" panose="02040503050406030204" pitchFamily="18" charset="0"/>
                        </a:rPr>
                        <m:t>subj</m:t>
                      </m:r>
                      <m:r>
                        <a:rPr kumimoji="1" lang="en-US" altLang="ja-JP" sz="1400" b="0" i="0" smtClean="0">
                          <a:latin typeface="Cambria Math" panose="02040503050406030204" pitchFamily="18" charset="0"/>
                        </a:rPr>
                        <m:t>.</m:t>
                      </m:r>
                      <m:r>
                        <m:rPr>
                          <m:sty m:val="p"/>
                        </m:rPr>
                        <a:rPr kumimoji="1" lang="en-US" altLang="ja-JP" sz="1400" b="0" i="0" smtClean="0">
                          <a:latin typeface="Cambria Math" panose="02040503050406030204" pitchFamily="18" charset="0"/>
                        </a:rPr>
                        <m:t>to</m:t>
                      </m:r>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41" name="テキスト ボックス 40">
                <a:extLst>
                  <a:ext uri="{FF2B5EF4-FFF2-40B4-BE49-F238E27FC236}">
                    <a16:creationId xmlns:a16="http://schemas.microsoft.com/office/drawing/2014/main" id="{EC72AE8B-BE88-0B1D-983E-518E66C5D937}"/>
                  </a:ext>
                </a:extLst>
              </p:cNvPr>
              <p:cNvSpPr txBox="1">
                <a:spLocks noRot="1" noChangeAspect="1" noMove="1" noResize="1" noEditPoints="1" noAdjustHandles="1" noChangeArrowheads="1" noChangeShapeType="1" noTextEdit="1"/>
              </p:cNvSpPr>
              <p:nvPr/>
            </p:nvSpPr>
            <p:spPr>
              <a:xfrm>
                <a:off x="4435613" y="3273899"/>
                <a:ext cx="846706" cy="307777"/>
              </a:xfrm>
              <a:prstGeom prst="rect">
                <a:avLst/>
              </a:prstGeom>
              <a:blipFill>
                <a:blip r:embed="rId12"/>
                <a:stretch>
                  <a:fillRect b="-78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799B4D32-F825-F84F-222A-D2F3C1EDD95C}"/>
                  </a:ext>
                </a:extLst>
              </p:cNvPr>
              <p:cNvSpPr txBox="1"/>
              <p:nvPr/>
            </p:nvSpPr>
            <p:spPr>
              <a:xfrm>
                <a:off x="4765496" y="3621517"/>
                <a:ext cx="184614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𝐿</m:t>
                          </m:r>
                        </m:e>
                        <m:sub>
                          <m:r>
                            <a:rPr kumimoji="1" lang="en-US" altLang="ja-JP" sz="1400" i="1">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b="0" i="1" smtClean="0">
                              <a:solidFill>
                                <a:schemeClr val="accent1"/>
                              </a:solidFill>
                              <a:latin typeface="Cambria Math" panose="02040503050406030204" pitchFamily="18" charset="0"/>
                            </a:rPr>
                            <m:t>𝑛</m:t>
                          </m:r>
                        </m:sub>
                      </m:sSub>
                      <m:d>
                        <m:dPr>
                          <m:begChr m:val="["/>
                          <m:endChr m:val="]"/>
                          <m:ctrlPr>
                            <a:rPr kumimoji="1" lang="en-US" altLang="ja-JP" sz="1400" i="1" smtClean="0">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𝑈</m:t>
                          </m:r>
                        </m:e>
                        <m:sub>
                          <m:r>
                            <a:rPr kumimoji="1" lang="en-US" altLang="ja-JP" sz="1400" i="1">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42" name="テキスト ボックス 41">
                <a:extLst>
                  <a:ext uri="{FF2B5EF4-FFF2-40B4-BE49-F238E27FC236}">
                    <a16:creationId xmlns:a16="http://schemas.microsoft.com/office/drawing/2014/main" id="{799B4D32-F825-F84F-222A-D2F3C1EDD95C}"/>
                  </a:ext>
                </a:extLst>
              </p:cNvPr>
              <p:cNvSpPr txBox="1">
                <a:spLocks noRot="1" noChangeAspect="1" noMove="1" noResize="1" noEditPoints="1" noAdjustHandles="1" noChangeArrowheads="1" noChangeShapeType="1" noTextEdit="1"/>
              </p:cNvSpPr>
              <p:nvPr/>
            </p:nvSpPr>
            <p:spPr>
              <a:xfrm>
                <a:off x="4765496" y="3621517"/>
                <a:ext cx="1846149" cy="307777"/>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1F972B0F-6D50-FB71-59A6-957BD85FB279}"/>
                  </a:ext>
                </a:extLst>
              </p:cNvPr>
              <p:cNvSpPr txBox="1"/>
              <p:nvPr/>
            </p:nvSpPr>
            <p:spPr>
              <a:xfrm>
                <a:off x="4592347" y="4433237"/>
                <a:ext cx="212432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400" i="1" smtClean="0">
                              <a:solidFill>
                                <a:schemeClr val="tx1"/>
                              </a:solidFill>
                              <a:latin typeface="Cambria Math" panose="02040503050406030204" pitchFamily="18" charset="0"/>
                            </a:rPr>
                          </m:ctrlPr>
                        </m:dPr>
                        <m:e>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i="1">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i="1" smtClean="0">
                              <a:solidFill>
                                <a:schemeClr val="tx1"/>
                              </a:solidFill>
                              <a:latin typeface="Cambria Math" panose="02040503050406030204" pitchFamily="18" charset="0"/>
                            </a:rPr>
                            <m:t>−</m:t>
                          </m:r>
                          <m:sSub>
                            <m:sSubPr>
                              <m:ctrlPr>
                                <a:rPr kumimoji="1" lang="en-US" altLang="ja-JP" sz="1400" i="1">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i="1">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r>
                                <a:rPr kumimoji="1" lang="en-US" altLang="ja-JP" sz="1400" i="1">
                                  <a:solidFill>
                                    <a:schemeClr val="accent1"/>
                                  </a:solidFill>
                                  <a:latin typeface="Cambria Math" panose="02040503050406030204" pitchFamily="18" charset="0"/>
                                </a:rPr>
                                <m:t>−1</m:t>
                              </m:r>
                            </m:e>
                          </m:d>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ea typeface="Cambria Math" panose="02040503050406030204" pitchFamily="18" charset="0"/>
                            </a:rPr>
                            <m:t>∆</m:t>
                          </m:r>
                        </m:e>
                        <m:sub>
                          <m:r>
                            <a:rPr kumimoji="1" lang="en-US" altLang="ja-JP" sz="1400" i="1">
                              <a:latin typeface="Cambria Math" panose="02040503050406030204" pitchFamily="18" charset="0"/>
                            </a:rPr>
                            <m:t>𝑛</m:t>
                          </m:r>
                        </m:sub>
                      </m:sSub>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43" name="テキスト ボックス 42">
                <a:extLst>
                  <a:ext uri="{FF2B5EF4-FFF2-40B4-BE49-F238E27FC236}">
                    <a16:creationId xmlns:a16="http://schemas.microsoft.com/office/drawing/2014/main" id="{1F972B0F-6D50-FB71-59A6-957BD85FB279}"/>
                  </a:ext>
                </a:extLst>
              </p:cNvPr>
              <p:cNvSpPr txBox="1">
                <a:spLocks noRot="1" noChangeAspect="1" noMove="1" noResize="1" noEditPoints="1" noAdjustHandles="1" noChangeArrowheads="1" noChangeShapeType="1" noTextEdit="1"/>
              </p:cNvSpPr>
              <p:nvPr/>
            </p:nvSpPr>
            <p:spPr>
              <a:xfrm>
                <a:off x="4592347" y="4433237"/>
                <a:ext cx="2124324" cy="307777"/>
              </a:xfrm>
              <a:prstGeom prst="rect">
                <a:avLst/>
              </a:prstGeom>
              <a:blipFill>
                <a:blip r:embed="rId14"/>
                <a:stretch>
                  <a:fillRect/>
                </a:stretch>
              </a:blipFill>
            </p:spPr>
            <p:txBody>
              <a:bodyPr/>
              <a:lstStyle/>
              <a:p>
                <a:r>
                  <a:rPr lang="ja-JP" altLang="en-US">
                    <a:noFill/>
                  </a:rPr>
                  <a:t> </a:t>
                </a:r>
              </a:p>
            </p:txBody>
          </p:sp>
        </mc:Fallback>
      </mc:AlternateContent>
      <p:sp>
        <p:nvSpPr>
          <p:cNvPr id="44" name="テキスト ボックス 43">
            <a:extLst>
              <a:ext uri="{FF2B5EF4-FFF2-40B4-BE49-F238E27FC236}">
                <a16:creationId xmlns:a16="http://schemas.microsoft.com/office/drawing/2014/main" id="{72B7499E-5B98-44C2-880A-1B4CFE56EB0F}"/>
              </a:ext>
            </a:extLst>
          </p:cNvPr>
          <p:cNvSpPr txBox="1"/>
          <p:nvPr/>
        </p:nvSpPr>
        <p:spPr>
          <a:xfrm>
            <a:off x="6338793" y="5130984"/>
            <a:ext cx="1965603" cy="307777"/>
          </a:xfrm>
          <a:prstGeom prst="rect">
            <a:avLst/>
          </a:prstGeom>
          <a:noFill/>
        </p:spPr>
        <p:txBody>
          <a:bodyPr wrap="none" rtlCol="0">
            <a:spAutoFit/>
          </a:bodyPr>
          <a:lstStyle/>
          <a:p>
            <a:r>
              <a:rPr kumimoji="1" lang="en-US" altLang="ja-JP" sz="1400" dirty="0">
                <a:latin typeface="Times New Roman" panose="02020603050405020304" pitchFamily="18" charset="0"/>
                <a:cs typeface="Times New Roman" panose="02020603050405020304" pitchFamily="18" charset="0"/>
              </a:rPr>
              <a:t>(Facility Characteristics)</a:t>
            </a:r>
            <a:endParaRPr kumimoji="1" lang="ja-JP"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D440DB90-7364-6A98-8F66-E7FF95A90C32}"/>
                  </a:ext>
                </a:extLst>
              </p:cNvPr>
              <p:cNvSpPr txBox="1"/>
              <p:nvPr/>
            </p:nvSpPr>
            <p:spPr>
              <a:xfrm>
                <a:off x="5174410" y="4815522"/>
                <a:ext cx="102831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A</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45" name="テキスト ボックス 44">
                <a:extLst>
                  <a:ext uri="{FF2B5EF4-FFF2-40B4-BE49-F238E27FC236}">
                    <a16:creationId xmlns:a16="http://schemas.microsoft.com/office/drawing/2014/main" id="{D440DB90-7364-6A98-8F66-E7FF95A90C32}"/>
                  </a:ext>
                </a:extLst>
              </p:cNvPr>
              <p:cNvSpPr txBox="1">
                <a:spLocks noRot="1" noChangeAspect="1" noMove="1" noResize="1" noEditPoints="1" noAdjustHandles="1" noChangeArrowheads="1" noChangeShapeType="1" noTextEdit="1"/>
              </p:cNvSpPr>
              <p:nvPr/>
            </p:nvSpPr>
            <p:spPr>
              <a:xfrm>
                <a:off x="5174410" y="4815522"/>
                <a:ext cx="1028318" cy="307777"/>
              </a:xfrm>
              <a:prstGeom prst="rect">
                <a:avLst/>
              </a:prstGeom>
              <a:blipFill>
                <a:blip r:embed="rId15"/>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09A25C94-06FD-EE0C-9330-2269A1B239B7}"/>
                  </a:ext>
                </a:extLst>
              </p:cNvPr>
              <p:cNvSpPr txBox="1"/>
              <p:nvPr/>
            </p:nvSpPr>
            <p:spPr>
              <a:xfrm>
                <a:off x="5224016" y="5132839"/>
                <a:ext cx="9395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B</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46" name="テキスト ボックス 45">
                <a:extLst>
                  <a:ext uri="{FF2B5EF4-FFF2-40B4-BE49-F238E27FC236}">
                    <a16:creationId xmlns:a16="http://schemas.microsoft.com/office/drawing/2014/main" id="{09A25C94-06FD-EE0C-9330-2269A1B239B7}"/>
                  </a:ext>
                </a:extLst>
              </p:cNvPr>
              <p:cNvSpPr txBox="1">
                <a:spLocks noRot="1" noChangeAspect="1" noMove="1" noResize="1" noEditPoints="1" noAdjustHandles="1" noChangeArrowheads="1" noChangeShapeType="1" noTextEdit="1"/>
              </p:cNvSpPr>
              <p:nvPr/>
            </p:nvSpPr>
            <p:spPr>
              <a:xfrm>
                <a:off x="5224016" y="5132839"/>
                <a:ext cx="939576" cy="307777"/>
              </a:xfrm>
              <a:prstGeom prst="rect">
                <a:avLst/>
              </a:prstGeom>
              <a:blipFill>
                <a:blip r:embed="rId16"/>
                <a:stretch>
                  <a:fillRect b="-1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82609CA7-176E-371F-461D-531E10B186C2}"/>
                  </a:ext>
                </a:extLst>
              </p:cNvPr>
              <p:cNvSpPr txBox="1"/>
              <p:nvPr/>
            </p:nvSpPr>
            <p:spPr>
              <a:xfrm>
                <a:off x="5222435" y="5460029"/>
                <a:ext cx="9395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C</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48" name="テキスト ボックス 47">
                <a:extLst>
                  <a:ext uri="{FF2B5EF4-FFF2-40B4-BE49-F238E27FC236}">
                    <a16:creationId xmlns:a16="http://schemas.microsoft.com/office/drawing/2014/main" id="{82609CA7-176E-371F-461D-531E10B186C2}"/>
                  </a:ext>
                </a:extLst>
              </p:cNvPr>
              <p:cNvSpPr txBox="1">
                <a:spLocks noRot="1" noChangeAspect="1" noMove="1" noResize="1" noEditPoints="1" noAdjustHandles="1" noChangeArrowheads="1" noChangeShapeType="1" noTextEdit="1"/>
              </p:cNvSpPr>
              <p:nvPr/>
            </p:nvSpPr>
            <p:spPr>
              <a:xfrm>
                <a:off x="5222435" y="5460029"/>
                <a:ext cx="939576" cy="307777"/>
              </a:xfrm>
              <a:prstGeom prst="rect">
                <a:avLst/>
              </a:prstGeom>
              <a:blipFill>
                <a:blip r:embed="rId17"/>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0E7EA628-127C-FD89-E650-5DDB3818FF3F}"/>
                  </a:ext>
                </a:extLst>
              </p:cNvPr>
              <p:cNvSpPr txBox="1"/>
              <p:nvPr/>
            </p:nvSpPr>
            <p:spPr>
              <a:xfrm>
                <a:off x="4417841" y="3564313"/>
                <a:ext cx="452566" cy="2353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400" i="1" smtClean="0">
                              <a:latin typeface="Cambria Math" panose="02040503050406030204" pitchFamily="18" charset="0"/>
                            </a:rPr>
                          </m:ctrlPr>
                        </m:dP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r>
                                                  </m:m>
                                                </m:e>
                                              </m:mr>
                                            </m:m>
                                          </m:e>
                                        </m:mr>
                                      </m:m>
                                    </m:e>
                                  </m:mr>
                                </m:m>
                              </m:e>
                            </m:mr>
                          </m:m>
                        </m:e>
                      </m:d>
                    </m:oMath>
                  </m:oMathPara>
                </a14:m>
                <a:endParaRPr kumimoji="1" lang="ja-JP" altLang="en-US" sz="1400" dirty="0">
                  <a:latin typeface="Times New Roman" panose="02020603050405020304" pitchFamily="18" charset="0"/>
                  <a:cs typeface="Times New Roman" panose="02020603050405020304" pitchFamily="18" charset="0"/>
                </a:endParaRPr>
              </a:p>
            </p:txBody>
          </p:sp>
        </mc:Choice>
        <mc:Fallback xmlns="">
          <p:sp>
            <p:nvSpPr>
              <p:cNvPr id="49" name="テキスト ボックス 48">
                <a:extLst>
                  <a:ext uri="{FF2B5EF4-FFF2-40B4-BE49-F238E27FC236}">
                    <a16:creationId xmlns:a16="http://schemas.microsoft.com/office/drawing/2014/main" id="{0E7EA628-127C-FD89-E650-5DDB3818FF3F}"/>
                  </a:ext>
                </a:extLst>
              </p:cNvPr>
              <p:cNvSpPr txBox="1">
                <a:spLocks noRot="1" noChangeAspect="1" noMove="1" noResize="1" noEditPoints="1" noAdjustHandles="1" noChangeArrowheads="1" noChangeShapeType="1" noTextEdit="1"/>
              </p:cNvSpPr>
              <p:nvPr/>
            </p:nvSpPr>
            <p:spPr>
              <a:xfrm>
                <a:off x="4417841" y="3564313"/>
                <a:ext cx="452566" cy="2353401"/>
              </a:xfrm>
              <a:prstGeom prst="rect">
                <a:avLst/>
              </a:prstGeom>
              <a:blipFill>
                <a:blip r:embed="rId18"/>
                <a:stretch>
                  <a:fillRect/>
                </a:stretch>
              </a:blipFill>
            </p:spPr>
            <p:txBody>
              <a:bodyPr/>
              <a:lstStyle/>
              <a:p>
                <a:r>
                  <a:rPr lang="ja-JP" altLang="en-US">
                    <a:noFill/>
                  </a:rPr>
                  <a:t> </a:t>
                </a:r>
              </a:p>
            </p:txBody>
          </p:sp>
        </mc:Fallback>
      </mc:AlternateContent>
      <p:sp>
        <p:nvSpPr>
          <p:cNvPr id="50" name="正方形/長方形 49">
            <a:extLst>
              <a:ext uri="{FF2B5EF4-FFF2-40B4-BE49-F238E27FC236}">
                <a16:creationId xmlns:a16="http://schemas.microsoft.com/office/drawing/2014/main" id="{A3160D51-5B96-3A63-D5FA-89B4E565376D}"/>
              </a:ext>
            </a:extLst>
          </p:cNvPr>
          <p:cNvSpPr/>
          <p:nvPr/>
        </p:nvSpPr>
        <p:spPr>
          <a:xfrm rot="5400000">
            <a:off x="6032866" y="608151"/>
            <a:ext cx="515590" cy="371009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dirty="0">
                <a:solidFill>
                  <a:schemeClr val="bg1"/>
                </a:solidFill>
                <a:latin typeface="Times New Roman" panose="02020603050405020304" pitchFamily="18" charset="0"/>
                <a:cs typeface="Times New Roman" panose="02020603050405020304" pitchFamily="18" charset="0"/>
              </a:rPr>
              <a:t>2. Formulation </a:t>
            </a:r>
          </a:p>
          <a:p>
            <a:pPr algn="ctr"/>
            <a:r>
              <a:rPr kumimoji="1" lang="en-US" altLang="ja-JP" dirty="0">
                <a:solidFill>
                  <a:schemeClr val="bg1"/>
                </a:solidFill>
                <a:latin typeface="Times New Roman" panose="02020603050405020304" pitchFamily="18" charset="0"/>
                <a:cs typeface="Times New Roman" panose="02020603050405020304" pitchFamily="18" charset="0"/>
              </a:rPr>
              <a:t>Optimization Problem</a:t>
            </a:r>
            <a:endParaRPr kumimoji="1" lang="ja-JP" altLang="en-US" dirty="0">
              <a:solidFill>
                <a:schemeClr val="bg1"/>
              </a:solidFill>
              <a:latin typeface="Times New Roman" panose="02020603050405020304" pitchFamily="18" charset="0"/>
              <a:cs typeface="Times New Roman" panose="02020603050405020304" pitchFamily="18" charset="0"/>
            </a:endParaRPr>
          </a:p>
        </p:txBody>
      </p:sp>
      <p:cxnSp>
        <p:nvCxnSpPr>
          <p:cNvPr id="51" name="直線矢印コネクタ 50">
            <a:extLst>
              <a:ext uri="{FF2B5EF4-FFF2-40B4-BE49-F238E27FC236}">
                <a16:creationId xmlns:a16="http://schemas.microsoft.com/office/drawing/2014/main" id="{99139ADD-1D60-90BA-3F4A-0A402D09A919}"/>
              </a:ext>
            </a:extLst>
          </p:cNvPr>
          <p:cNvCxnSpPr>
            <a:cxnSpLocks/>
          </p:cNvCxnSpPr>
          <p:nvPr/>
        </p:nvCxnSpPr>
        <p:spPr>
          <a:xfrm flipV="1">
            <a:off x="9128597" y="2932551"/>
            <a:ext cx="0" cy="2142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CA3302CE-A8EC-5E99-02EF-7D5C575A4503}"/>
                  </a:ext>
                </a:extLst>
              </p:cNvPr>
              <p:cNvSpPr txBox="1"/>
              <p:nvPr/>
            </p:nvSpPr>
            <p:spPr>
              <a:xfrm>
                <a:off x="10164038" y="5089617"/>
                <a:ext cx="776751" cy="338554"/>
              </a:xfrm>
              <a:prstGeom prst="rect">
                <a:avLst/>
              </a:prstGeom>
              <a:noFill/>
            </p:spPr>
            <p:txBody>
              <a:bodyPr wrap="none" rtlCol="0">
                <a:spAutoFit/>
              </a:bodyPr>
              <a:lstStyle/>
              <a:p>
                <a:r>
                  <a:rPr kumimoji="1" lang="en-US" altLang="ja-JP" sz="1600" dirty="0">
                    <a:latin typeface="Times New Roman" panose="02020603050405020304" pitchFamily="18" charset="0"/>
                    <a:cs typeface="Times New Roman" panose="02020603050405020304" pitchFamily="18" charset="0"/>
                  </a:rPr>
                  <a:t>Time </a:t>
                </a:r>
                <a14:m>
                  <m:oMath xmlns:m="http://schemas.openxmlformats.org/officeDocument/2006/math">
                    <m:r>
                      <a:rPr kumimoji="1" lang="en-US" altLang="ja-JP" sz="1600" i="1" smtClean="0">
                        <a:latin typeface="Cambria Math" panose="02040503050406030204" pitchFamily="18" charset="0"/>
                      </a:rPr>
                      <m:t>𝑡</m:t>
                    </m:r>
                  </m:oMath>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57" name="テキスト ボックス 56">
                <a:extLst>
                  <a:ext uri="{FF2B5EF4-FFF2-40B4-BE49-F238E27FC236}">
                    <a16:creationId xmlns:a16="http://schemas.microsoft.com/office/drawing/2014/main" id="{CA3302CE-A8EC-5E99-02EF-7D5C575A4503}"/>
                  </a:ext>
                </a:extLst>
              </p:cNvPr>
              <p:cNvSpPr txBox="1">
                <a:spLocks noRot="1" noChangeAspect="1" noMove="1" noResize="1" noEditPoints="1" noAdjustHandles="1" noChangeArrowheads="1" noChangeShapeType="1" noTextEdit="1"/>
              </p:cNvSpPr>
              <p:nvPr/>
            </p:nvSpPr>
            <p:spPr>
              <a:xfrm>
                <a:off x="10164038" y="5089617"/>
                <a:ext cx="776751" cy="338554"/>
              </a:xfrm>
              <a:prstGeom prst="rect">
                <a:avLst/>
              </a:prstGeom>
              <a:blipFill>
                <a:blip r:embed="rId19"/>
                <a:stretch>
                  <a:fillRect l="-3906"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19639332-5C09-588D-62A8-852A28B1E750}"/>
                  </a:ext>
                </a:extLst>
              </p:cNvPr>
              <p:cNvSpPr txBox="1"/>
              <p:nvPr/>
            </p:nvSpPr>
            <p:spPr>
              <a:xfrm>
                <a:off x="8668025" y="3279514"/>
                <a:ext cx="439736"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1</m:t>
                          </m:r>
                        </m:sub>
                      </m:sSub>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58" name="テキスト ボックス 57">
                <a:extLst>
                  <a:ext uri="{FF2B5EF4-FFF2-40B4-BE49-F238E27FC236}">
                    <a16:creationId xmlns:a16="http://schemas.microsoft.com/office/drawing/2014/main" id="{19639332-5C09-588D-62A8-852A28B1E750}"/>
                  </a:ext>
                </a:extLst>
              </p:cNvPr>
              <p:cNvSpPr txBox="1">
                <a:spLocks noRot="1" noChangeAspect="1" noMove="1" noResize="1" noEditPoints="1" noAdjustHandles="1" noChangeArrowheads="1" noChangeShapeType="1" noTextEdit="1"/>
              </p:cNvSpPr>
              <p:nvPr/>
            </p:nvSpPr>
            <p:spPr>
              <a:xfrm>
                <a:off x="8668025" y="3279514"/>
                <a:ext cx="439736" cy="338554"/>
              </a:xfrm>
              <a:prstGeom prst="rect">
                <a:avLst/>
              </a:prstGeom>
              <a:blipFill>
                <a:blip r:embed="rId20"/>
                <a:stretch>
                  <a:fillRect/>
                </a:stretch>
              </a:blipFill>
            </p:spPr>
            <p:txBody>
              <a:bodyPr/>
              <a:lstStyle/>
              <a:p>
                <a:r>
                  <a:rPr lang="ja-JP" altLang="en-US">
                    <a:noFill/>
                  </a:rPr>
                  <a:t> </a:t>
                </a:r>
              </a:p>
            </p:txBody>
          </p:sp>
        </mc:Fallback>
      </mc:AlternateContent>
      <p:cxnSp>
        <p:nvCxnSpPr>
          <p:cNvPr id="63" name="直線矢印コネクタ 62">
            <a:extLst>
              <a:ext uri="{FF2B5EF4-FFF2-40B4-BE49-F238E27FC236}">
                <a16:creationId xmlns:a16="http://schemas.microsoft.com/office/drawing/2014/main" id="{1BDB9956-B11B-86ED-AC15-778407D8A467}"/>
              </a:ext>
            </a:extLst>
          </p:cNvPr>
          <p:cNvCxnSpPr>
            <a:cxnSpLocks/>
          </p:cNvCxnSpPr>
          <p:nvPr/>
        </p:nvCxnSpPr>
        <p:spPr>
          <a:xfrm flipV="1">
            <a:off x="9128597" y="3968072"/>
            <a:ext cx="28022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73EE2E1A-9472-1B5A-E35D-C86760201E61}"/>
                  </a:ext>
                </a:extLst>
              </p:cNvPr>
              <p:cNvSpPr txBox="1"/>
              <p:nvPr/>
            </p:nvSpPr>
            <p:spPr>
              <a:xfrm>
                <a:off x="8672285" y="4430028"/>
                <a:ext cx="44448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i="1">
                              <a:latin typeface="Cambria Math" panose="02040503050406030204" pitchFamily="18" charset="0"/>
                            </a:rPr>
                            <m:t>𝑥</m:t>
                          </m:r>
                        </m:e>
                        <m:sub>
                          <m:r>
                            <a:rPr kumimoji="1" lang="en-US" altLang="ja-JP" sz="1600" b="0" i="1" smtClean="0">
                              <a:latin typeface="Cambria Math" panose="02040503050406030204" pitchFamily="18" charset="0"/>
                            </a:rPr>
                            <m:t>2</m:t>
                          </m:r>
                        </m:sub>
                      </m:sSub>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64" name="テキスト ボックス 63">
                <a:extLst>
                  <a:ext uri="{FF2B5EF4-FFF2-40B4-BE49-F238E27FC236}">
                    <a16:creationId xmlns:a16="http://schemas.microsoft.com/office/drawing/2014/main" id="{73EE2E1A-9472-1B5A-E35D-C86760201E61}"/>
                  </a:ext>
                </a:extLst>
              </p:cNvPr>
              <p:cNvSpPr txBox="1">
                <a:spLocks noRot="1" noChangeAspect="1" noMove="1" noResize="1" noEditPoints="1" noAdjustHandles="1" noChangeArrowheads="1" noChangeShapeType="1" noTextEdit="1"/>
              </p:cNvSpPr>
              <p:nvPr/>
            </p:nvSpPr>
            <p:spPr>
              <a:xfrm>
                <a:off x="8672285" y="4430028"/>
                <a:ext cx="444481" cy="338554"/>
              </a:xfrm>
              <a:prstGeom prst="rect">
                <a:avLst/>
              </a:prstGeom>
              <a:blipFill>
                <a:blip r:embed="rId21"/>
                <a:stretch>
                  <a:fillRect/>
                </a:stretch>
              </a:blipFill>
            </p:spPr>
            <p:txBody>
              <a:bodyPr/>
              <a:lstStyle/>
              <a:p>
                <a:r>
                  <a:rPr lang="ja-JP" altLang="en-US">
                    <a:noFill/>
                  </a:rPr>
                  <a:t> </a:t>
                </a:r>
              </a:p>
            </p:txBody>
          </p:sp>
        </mc:Fallback>
      </mc:AlternateContent>
      <p:cxnSp>
        <p:nvCxnSpPr>
          <p:cNvPr id="65" name="直線矢印コネクタ 64">
            <a:extLst>
              <a:ext uri="{FF2B5EF4-FFF2-40B4-BE49-F238E27FC236}">
                <a16:creationId xmlns:a16="http://schemas.microsoft.com/office/drawing/2014/main" id="{C8188BF9-DED1-2EF6-C3E9-D3479A6CEE2B}"/>
              </a:ext>
            </a:extLst>
          </p:cNvPr>
          <p:cNvCxnSpPr>
            <a:cxnSpLocks/>
          </p:cNvCxnSpPr>
          <p:nvPr/>
        </p:nvCxnSpPr>
        <p:spPr>
          <a:xfrm flipV="1">
            <a:off x="9128597" y="5090799"/>
            <a:ext cx="28022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B01356D7-DF28-B340-8367-C3CF26F7232E}"/>
              </a:ext>
            </a:extLst>
          </p:cNvPr>
          <p:cNvSpPr/>
          <p:nvPr/>
        </p:nvSpPr>
        <p:spPr>
          <a:xfrm>
            <a:off x="9220289" y="3230036"/>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67" name="正方形/長方形 66">
            <a:extLst>
              <a:ext uri="{FF2B5EF4-FFF2-40B4-BE49-F238E27FC236}">
                <a16:creationId xmlns:a16="http://schemas.microsoft.com/office/drawing/2014/main" id="{50C6C9AC-C48D-6465-EC38-DE9984BD482E}"/>
              </a:ext>
            </a:extLst>
          </p:cNvPr>
          <p:cNvSpPr/>
          <p:nvPr/>
        </p:nvSpPr>
        <p:spPr>
          <a:xfrm>
            <a:off x="9629212" y="3467925"/>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68" name="正方形/長方形 67">
            <a:extLst>
              <a:ext uri="{FF2B5EF4-FFF2-40B4-BE49-F238E27FC236}">
                <a16:creationId xmlns:a16="http://schemas.microsoft.com/office/drawing/2014/main" id="{F1157282-396F-09A5-C665-392E83F240B4}"/>
              </a:ext>
            </a:extLst>
          </p:cNvPr>
          <p:cNvSpPr/>
          <p:nvPr/>
        </p:nvSpPr>
        <p:spPr>
          <a:xfrm>
            <a:off x="10546474" y="3563054"/>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69" name="正方形/長方形 68">
            <a:extLst>
              <a:ext uri="{FF2B5EF4-FFF2-40B4-BE49-F238E27FC236}">
                <a16:creationId xmlns:a16="http://schemas.microsoft.com/office/drawing/2014/main" id="{EA4FAAE0-048A-2573-B5F6-642AF4A83362}"/>
              </a:ext>
            </a:extLst>
          </p:cNvPr>
          <p:cNvSpPr/>
          <p:nvPr/>
        </p:nvSpPr>
        <p:spPr>
          <a:xfrm>
            <a:off x="11039850" y="338201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70" name="正方形/長方形 69">
            <a:extLst>
              <a:ext uri="{FF2B5EF4-FFF2-40B4-BE49-F238E27FC236}">
                <a16:creationId xmlns:a16="http://schemas.microsoft.com/office/drawing/2014/main" id="{F61404D8-6E74-4EE0-D0E1-5D261001F6D2}"/>
              </a:ext>
            </a:extLst>
          </p:cNvPr>
          <p:cNvSpPr/>
          <p:nvPr/>
        </p:nvSpPr>
        <p:spPr>
          <a:xfrm>
            <a:off x="11526499" y="3190637"/>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71" name="正方形/長方形 70">
            <a:extLst>
              <a:ext uri="{FF2B5EF4-FFF2-40B4-BE49-F238E27FC236}">
                <a16:creationId xmlns:a16="http://schemas.microsoft.com/office/drawing/2014/main" id="{4C53F899-55F1-84CA-646D-E51E27F74321}"/>
              </a:ext>
            </a:extLst>
          </p:cNvPr>
          <p:cNvSpPr/>
          <p:nvPr/>
        </p:nvSpPr>
        <p:spPr>
          <a:xfrm>
            <a:off x="10067362" y="3734625"/>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cxnSp>
        <p:nvCxnSpPr>
          <p:cNvPr id="72" name="直線コネクタ 71">
            <a:extLst>
              <a:ext uri="{FF2B5EF4-FFF2-40B4-BE49-F238E27FC236}">
                <a16:creationId xmlns:a16="http://schemas.microsoft.com/office/drawing/2014/main" id="{7E03E781-EC6E-782E-1CD0-97F1DE6202F1}"/>
              </a:ext>
            </a:extLst>
          </p:cNvPr>
          <p:cNvCxnSpPr>
            <a:cxnSpLocks/>
            <a:stCxn id="66" idx="3"/>
            <a:endCxn id="67" idx="1"/>
          </p:cNvCxnSpPr>
          <p:nvPr/>
        </p:nvCxnSpPr>
        <p:spPr>
          <a:xfrm>
            <a:off x="9292289" y="3266036"/>
            <a:ext cx="336923" cy="23788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3706B6FE-4188-6B9C-BAAE-4929505E07E0}"/>
              </a:ext>
            </a:extLst>
          </p:cNvPr>
          <p:cNvCxnSpPr>
            <a:cxnSpLocks/>
            <a:stCxn id="67" idx="3"/>
            <a:endCxn id="71" idx="0"/>
          </p:cNvCxnSpPr>
          <p:nvPr/>
        </p:nvCxnSpPr>
        <p:spPr>
          <a:xfrm>
            <a:off x="9701212" y="3503925"/>
            <a:ext cx="402150" cy="23070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57C7F8A5-87B8-E139-5841-85FC3D6166D8}"/>
              </a:ext>
            </a:extLst>
          </p:cNvPr>
          <p:cNvCxnSpPr>
            <a:cxnSpLocks/>
            <a:stCxn id="68" idx="1"/>
            <a:endCxn id="71" idx="0"/>
          </p:cNvCxnSpPr>
          <p:nvPr/>
        </p:nvCxnSpPr>
        <p:spPr>
          <a:xfrm flipH="1">
            <a:off x="10103362" y="3599054"/>
            <a:ext cx="443112" cy="135571"/>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A5A2F15A-4D15-BDB9-FB09-571CB1B32FD5}"/>
              </a:ext>
            </a:extLst>
          </p:cNvPr>
          <p:cNvCxnSpPr>
            <a:cxnSpLocks/>
            <a:stCxn id="69" idx="1"/>
            <a:endCxn id="68" idx="3"/>
          </p:cNvCxnSpPr>
          <p:nvPr/>
        </p:nvCxnSpPr>
        <p:spPr>
          <a:xfrm flipH="1">
            <a:off x="10618474" y="3418010"/>
            <a:ext cx="421376" cy="181044"/>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397D06A6-BD4C-924A-DC29-D82148AC7660}"/>
              </a:ext>
            </a:extLst>
          </p:cNvPr>
          <p:cNvCxnSpPr>
            <a:cxnSpLocks/>
            <a:stCxn id="70" idx="1"/>
            <a:endCxn id="69" idx="3"/>
          </p:cNvCxnSpPr>
          <p:nvPr/>
        </p:nvCxnSpPr>
        <p:spPr>
          <a:xfrm flipH="1">
            <a:off x="11111850" y="3226637"/>
            <a:ext cx="414649" cy="191373"/>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7" name="テキスト ボックス 76">
            <a:extLst>
              <a:ext uri="{FF2B5EF4-FFF2-40B4-BE49-F238E27FC236}">
                <a16:creationId xmlns:a16="http://schemas.microsoft.com/office/drawing/2014/main" id="{B6783246-743A-4EEB-757B-14D03DA73E80}"/>
              </a:ext>
            </a:extLst>
          </p:cNvPr>
          <p:cNvSpPr txBox="1"/>
          <p:nvPr/>
        </p:nvSpPr>
        <p:spPr>
          <a:xfrm>
            <a:off x="9159287" y="5418460"/>
            <a:ext cx="2696902" cy="338554"/>
          </a:xfrm>
          <a:prstGeom prst="rect">
            <a:avLst/>
          </a:prstGeom>
          <a:noFill/>
        </p:spPr>
        <p:txBody>
          <a:bodyPr wrap="square" rtlCol="0">
            <a:spAutoFit/>
          </a:bodyPr>
          <a:lstStyle/>
          <a:p>
            <a:pPr algn="ctr"/>
            <a:r>
              <a:rPr kumimoji="1" lang="en-US" altLang="ja-JP" sz="1600" dirty="0">
                <a:latin typeface="Times New Roman" panose="02020603050405020304" pitchFamily="18" charset="0"/>
                <a:cs typeface="Times New Roman" panose="02020603050405020304" pitchFamily="18" charset="0"/>
              </a:rPr>
              <a:t>Operational Cost</a:t>
            </a:r>
            <a:r>
              <a:rPr kumimoji="1" lang="ja-JP" altLang="en-US" sz="1600" dirty="0">
                <a:latin typeface="Times New Roman" panose="02020603050405020304" pitchFamily="18" charset="0"/>
                <a:cs typeface="Times New Roman" panose="02020603050405020304" pitchFamily="18" charset="0"/>
              </a:rPr>
              <a:t> </a:t>
            </a:r>
            <a:r>
              <a:rPr kumimoji="1" lang="en-US" altLang="ja-JP" sz="1600" dirty="0">
                <a:latin typeface="Times New Roman" panose="02020603050405020304" pitchFamily="18" charset="0"/>
                <a:cs typeface="Times New Roman" panose="02020603050405020304" pitchFamily="18" charset="0"/>
              </a:rPr>
              <a:t>is $XX.</a:t>
            </a:r>
            <a:endParaRPr kumimoji="1" lang="ja-JP" altLang="en-US" sz="1600" dirty="0">
              <a:latin typeface="Times New Roman" panose="02020603050405020304" pitchFamily="18" charset="0"/>
              <a:cs typeface="Times New Roman" panose="02020603050405020304" pitchFamily="18" charset="0"/>
            </a:endParaRPr>
          </a:p>
        </p:txBody>
      </p:sp>
      <p:cxnSp>
        <p:nvCxnSpPr>
          <p:cNvPr id="78" name="直線コネクタ 77">
            <a:extLst>
              <a:ext uri="{FF2B5EF4-FFF2-40B4-BE49-F238E27FC236}">
                <a16:creationId xmlns:a16="http://schemas.microsoft.com/office/drawing/2014/main" id="{46FE02DC-34F8-2A40-8C47-F34A49C00120}"/>
              </a:ext>
            </a:extLst>
          </p:cNvPr>
          <p:cNvCxnSpPr/>
          <p:nvPr/>
        </p:nvCxnSpPr>
        <p:spPr>
          <a:xfrm>
            <a:off x="9128597" y="3101443"/>
            <a:ext cx="2810174" cy="0"/>
          </a:xfrm>
          <a:prstGeom prst="line">
            <a:avLst/>
          </a:prstGeom>
          <a:ln>
            <a:solidFill>
              <a:schemeClr val="accent4"/>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BE33CB50-2F21-7F24-F4EF-A6B3ABD985CA}"/>
              </a:ext>
            </a:extLst>
          </p:cNvPr>
          <p:cNvCxnSpPr/>
          <p:nvPr/>
        </p:nvCxnSpPr>
        <p:spPr>
          <a:xfrm>
            <a:off x="9128597" y="3838962"/>
            <a:ext cx="2810174" cy="0"/>
          </a:xfrm>
          <a:prstGeom prst="line">
            <a:avLst/>
          </a:prstGeom>
          <a:ln>
            <a:solidFill>
              <a:schemeClr val="accent4"/>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8FF87ABC-1E7C-7F20-CD79-6724BEAB6749}"/>
              </a:ext>
            </a:extLst>
          </p:cNvPr>
          <p:cNvCxnSpPr/>
          <p:nvPr/>
        </p:nvCxnSpPr>
        <p:spPr>
          <a:xfrm>
            <a:off x="9141387" y="4234699"/>
            <a:ext cx="2810174" cy="0"/>
          </a:xfrm>
          <a:prstGeom prst="line">
            <a:avLst/>
          </a:prstGeom>
          <a:ln>
            <a:solidFill>
              <a:schemeClr val="accent4"/>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F7E827E-C18C-6638-2A09-BAEEEABB5085}"/>
              </a:ext>
            </a:extLst>
          </p:cNvPr>
          <p:cNvCxnSpPr/>
          <p:nvPr/>
        </p:nvCxnSpPr>
        <p:spPr>
          <a:xfrm>
            <a:off x="9141387" y="4972218"/>
            <a:ext cx="2810174" cy="0"/>
          </a:xfrm>
          <a:prstGeom prst="line">
            <a:avLst/>
          </a:prstGeom>
          <a:ln>
            <a:solidFill>
              <a:schemeClr val="accent4"/>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2" name="正方形/長方形 81">
            <a:extLst>
              <a:ext uri="{FF2B5EF4-FFF2-40B4-BE49-F238E27FC236}">
                <a16:creationId xmlns:a16="http://schemas.microsoft.com/office/drawing/2014/main" id="{432B802B-35B5-6ACE-3B27-2CF5609B41CD}"/>
              </a:ext>
            </a:extLst>
          </p:cNvPr>
          <p:cNvSpPr/>
          <p:nvPr/>
        </p:nvSpPr>
        <p:spPr>
          <a:xfrm>
            <a:off x="9216704" y="470623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83" name="正方形/長方形 82">
            <a:extLst>
              <a:ext uri="{FF2B5EF4-FFF2-40B4-BE49-F238E27FC236}">
                <a16:creationId xmlns:a16="http://schemas.microsoft.com/office/drawing/2014/main" id="{F9E5B439-7CAB-5828-32A2-F57BDF7D8ACA}"/>
              </a:ext>
            </a:extLst>
          </p:cNvPr>
          <p:cNvSpPr/>
          <p:nvPr/>
        </p:nvSpPr>
        <p:spPr>
          <a:xfrm>
            <a:off x="9625627" y="4496444"/>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84" name="正方形/長方形 83">
            <a:extLst>
              <a:ext uri="{FF2B5EF4-FFF2-40B4-BE49-F238E27FC236}">
                <a16:creationId xmlns:a16="http://schemas.microsoft.com/office/drawing/2014/main" id="{F3BE5725-3C0D-FDD8-2FD3-39BF8F14E923}"/>
              </a:ext>
            </a:extLst>
          </p:cNvPr>
          <p:cNvSpPr/>
          <p:nvPr/>
        </p:nvSpPr>
        <p:spPr>
          <a:xfrm>
            <a:off x="10542889" y="4334398"/>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85" name="正方形/長方形 84">
            <a:extLst>
              <a:ext uri="{FF2B5EF4-FFF2-40B4-BE49-F238E27FC236}">
                <a16:creationId xmlns:a16="http://schemas.microsoft.com/office/drawing/2014/main" id="{952814C7-7FF5-48A4-21F5-55E9B604B406}"/>
              </a:ext>
            </a:extLst>
          </p:cNvPr>
          <p:cNvSpPr/>
          <p:nvPr/>
        </p:nvSpPr>
        <p:spPr>
          <a:xfrm>
            <a:off x="11036265" y="4305754"/>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86" name="正方形/長方形 85">
            <a:extLst>
              <a:ext uri="{FF2B5EF4-FFF2-40B4-BE49-F238E27FC236}">
                <a16:creationId xmlns:a16="http://schemas.microsoft.com/office/drawing/2014/main" id="{169F8155-32BF-307E-7331-55F1D989D042}"/>
              </a:ext>
            </a:extLst>
          </p:cNvPr>
          <p:cNvSpPr/>
          <p:nvPr/>
        </p:nvSpPr>
        <p:spPr>
          <a:xfrm>
            <a:off x="11522914" y="4371556"/>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87" name="正方形/長方形 86">
            <a:extLst>
              <a:ext uri="{FF2B5EF4-FFF2-40B4-BE49-F238E27FC236}">
                <a16:creationId xmlns:a16="http://schemas.microsoft.com/office/drawing/2014/main" id="{954AB663-007C-F084-7FC7-F5C0D29FA791}"/>
              </a:ext>
            </a:extLst>
          </p:cNvPr>
          <p:cNvSpPr/>
          <p:nvPr/>
        </p:nvSpPr>
        <p:spPr>
          <a:xfrm>
            <a:off x="10063777" y="4334519"/>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cxnSp>
        <p:nvCxnSpPr>
          <p:cNvPr id="88" name="直線コネクタ 87">
            <a:extLst>
              <a:ext uri="{FF2B5EF4-FFF2-40B4-BE49-F238E27FC236}">
                <a16:creationId xmlns:a16="http://schemas.microsoft.com/office/drawing/2014/main" id="{F0B2FB55-D3F9-DB36-39BF-147842C564F2}"/>
              </a:ext>
            </a:extLst>
          </p:cNvPr>
          <p:cNvCxnSpPr>
            <a:cxnSpLocks/>
            <a:stCxn id="82" idx="3"/>
            <a:endCxn id="83" idx="1"/>
          </p:cNvCxnSpPr>
          <p:nvPr/>
        </p:nvCxnSpPr>
        <p:spPr>
          <a:xfrm flipV="1">
            <a:off x="9288704" y="4532444"/>
            <a:ext cx="336923" cy="209786"/>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A540716C-FD95-92AF-C1DB-71967B3FDF5F}"/>
              </a:ext>
            </a:extLst>
          </p:cNvPr>
          <p:cNvCxnSpPr>
            <a:cxnSpLocks/>
            <a:stCxn id="83" idx="3"/>
            <a:endCxn id="87" idx="0"/>
          </p:cNvCxnSpPr>
          <p:nvPr/>
        </p:nvCxnSpPr>
        <p:spPr>
          <a:xfrm flipV="1">
            <a:off x="9697627" y="4334519"/>
            <a:ext cx="402150" cy="197925"/>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C0FA22BD-E8A4-EA1D-78E8-563B3AB9C896}"/>
              </a:ext>
            </a:extLst>
          </p:cNvPr>
          <p:cNvCxnSpPr>
            <a:cxnSpLocks/>
            <a:stCxn id="84" idx="1"/>
            <a:endCxn id="87" idx="0"/>
          </p:cNvCxnSpPr>
          <p:nvPr/>
        </p:nvCxnSpPr>
        <p:spPr>
          <a:xfrm flipH="1" flipV="1">
            <a:off x="10099777" y="4334519"/>
            <a:ext cx="443112" cy="3587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DF24CD2C-E755-783D-780C-EFC0B2A9989D}"/>
              </a:ext>
            </a:extLst>
          </p:cNvPr>
          <p:cNvCxnSpPr>
            <a:cxnSpLocks/>
            <a:stCxn id="85" idx="1"/>
            <a:endCxn id="84" idx="3"/>
          </p:cNvCxnSpPr>
          <p:nvPr/>
        </p:nvCxnSpPr>
        <p:spPr>
          <a:xfrm flipH="1">
            <a:off x="10614889" y="4341754"/>
            <a:ext cx="421376" cy="28644"/>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C83A4B0D-445A-E0C2-F653-DDEB9817F33B}"/>
              </a:ext>
            </a:extLst>
          </p:cNvPr>
          <p:cNvCxnSpPr>
            <a:cxnSpLocks/>
            <a:stCxn id="86" idx="1"/>
            <a:endCxn id="85" idx="3"/>
          </p:cNvCxnSpPr>
          <p:nvPr/>
        </p:nvCxnSpPr>
        <p:spPr>
          <a:xfrm flipH="1" flipV="1">
            <a:off x="11108265" y="4341754"/>
            <a:ext cx="414649" cy="65802"/>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テキスト ボックス 92">
                <a:extLst>
                  <a:ext uri="{FF2B5EF4-FFF2-40B4-BE49-F238E27FC236}">
                    <a16:creationId xmlns:a16="http://schemas.microsoft.com/office/drawing/2014/main" id="{8F4CDBBF-01F6-6393-EC1D-A02D1FD6C3FB}"/>
                  </a:ext>
                </a:extLst>
              </p:cNvPr>
              <p:cNvSpPr txBox="1"/>
              <p:nvPr/>
            </p:nvSpPr>
            <p:spPr>
              <a:xfrm>
                <a:off x="9090606" y="5088162"/>
                <a:ext cx="34977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1</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93" name="テキスト ボックス 92">
                <a:extLst>
                  <a:ext uri="{FF2B5EF4-FFF2-40B4-BE49-F238E27FC236}">
                    <a16:creationId xmlns:a16="http://schemas.microsoft.com/office/drawing/2014/main" id="{8F4CDBBF-01F6-6393-EC1D-A02D1FD6C3FB}"/>
                  </a:ext>
                </a:extLst>
              </p:cNvPr>
              <p:cNvSpPr txBox="1">
                <a:spLocks noRot="1" noChangeAspect="1" noMove="1" noResize="1" noEditPoints="1" noAdjustHandles="1" noChangeArrowheads="1" noChangeShapeType="1" noTextEdit="1"/>
              </p:cNvSpPr>
              <p:nvPr/>
            </p:nvSpPr>
            <p:spPr>
              <a:xfrm>
                <a:off x="9090606" y="5088162"/>
                <a:ext cx="349775" cy="338554"/>
              </a:xfrm>
              <a:prstGeom prst="rect">
                <a:avLst/>
              </a:prstGeom>
              <a:blipFill>
                <a:blip r:embed="rId2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4" name="テキスト ボックス 93">
                <a:extLst>
                  <a:ext uri="{FF2B5EF4-FFF2-40B4-BE49-F238E27FC236}">
                    <a16:creationId xmlns:a16="http://schemas.microsoft.com/office/drawing/2014/main" id="{44BFA009-6D63-E99A-BFAF-4437203189C9}"/>
                  </a:ext>
                </a:extLst>
              </p:cNvPr>
              <p:cNvSpPr txBox="1"/>
              <p:nvPr/>
            </p:nvSpPr>
            <p:spPr>
              <a:xfrm>
                <a:off x="11433312" y="5088162"/>
                <a:ext cx="34977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𝐿</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94" name="テキスト ボックス 93">
                <a:extLst>
                  <a:ext uri="{FF2B5EF4-FFF2-40B4-BE49-F238E27FC236}">
                    <a16:creationId xmlns:a16="http://schemas.microsoft.com/office/drawing/2014/main" id="{44BFA009-6D63-E99A-BFAF-4437203189C9}"/>
                  </a:ext>
                </a:extLst>
              </p:cNvPr>
              <p:cNvSpPr txBox="1">
                <a:spLocks noRot="1" noChangeAspect="1" noMove="1" noResize="1" noEditPoints="1" noAdjustHandles="1" noChangeArrowheads="1" noChangeShapeType="1" noTextEdit="1"/>
              </p:cNvSpPr>
              <p:nvPr/>
            </p:nvSpPr>
            <p:spPr>
              <a:xfrm>
                <a:off x="11433312" y="5088162"/>
                <a:ext cx="349775" cy="338554"/>
              </a:xfrm>
              <a:prstGeom prst="rect">
                <a:avLst/>
              </a:prstGeom>
              <a:blipFill>
                <a:blip r:embed="rId23"/>
                <a:stretch>
                  <a:fillRect/>
                </a:stretch>
              </a:blipFill>
            </p:spPr>
            <p:txBody>
              <a:bodyPr/>
              <a:lstStyle/>
              <a:p>
                <a:r>
                  <a:rPr lang="ja-JP" altLang="en-US">
                    <a:noFill/>
                  </a:rPr>
                  <a:t> </a:t>
                </a:r>
              </a:p>
            </p:txBody>
          </p:sp>
        </mc:Fallback>
      </mc:AlternateContent>
      <p:sp>
        <p:nvSpPr>
          <p:cNvPr id="95" name="正方形/長方形 94">
            <a:extLst>
              <a:ext uri="{FF2B5EF4-FFF2-40B4-BE49-F238E27FC236}">
                <a16:creationId xmlns:a16="http://schemas.microsoft.com/office/drawing/2014/main" id="{4F731A82-C168-72C8-478A-BE4D096C197A}"/>
              </a:ext>
            </a:extLst>
          </p:cNvPr>
          <p:cNvSpPr/>
          <p:nvPr/>
        </p:nvSpPr>
        <p:spPr>
          <a:xfrm rot="5400000">
            <a:off x="10096169" y="827595"/>
            <a:ext cx="515590" cy="32712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dirty="0">
                <a:solidFill>
                  <a:schemeClr val="bg1"/>
                </a:solidFill>
                <a:latin typeface="Times New Roman" panose="02020603050405020304" pitchFamily="18" charset="0"/>
                <a:cs typeface="Times New Roman" panose="02020603050405020304" pitchFamily="18" charset="0"/>
              </a:rPr>
              <a:t>3. Calculation </a:t>
            </a:r>
          </a:p>
          <a:p>
            <a:pPr algn="ctr"/>
            <a:r>
              <a:rPr kumimoji="1" lang="en-US" altLang="ja-JP" dirty="0">
                <a:solidFill>
                  <a:schemeClr val="bg1"/>
                </a:solidFill>
                <a:latin typeface="Times New Roman" panose="02020603050405020304" pitchFamily="18" charset="0"/>
                <a:cs typeface="Times New Roman" panose="02020603050405020304" pitchFamily="18" charset="0"/>
              </a:rPr>
              <a:t>Operational Schedule</a:t>
            </a:r>
            <a:endParaRPr kumimoji="1" lang="ja-JP" altLang="en-US" dirty="0">
              <a:solidFill>
                <a:schemeClr val="bg1"/>
              </a:solidFill>
              <a:latin typeface="Times New Roman" panose="02020603050405020304" pitchFamily="18" charset="0"/>
              <a:cs typeface="Times New Roman" panose="02020603050405020304" pitchFamily="18" charset="0"/>
            </a:endParaRPr>
          </a:p>
        </p:txBody>
      </p:sp>
      <p:sp>
        <p:nvSpPr>
          <p:cNvPr id="96" name="二等辺三角形 95">
            <a:extLst>
              <a:ext uri="{FF2B5EF4-FFF2-40B4-BE49-F238E27FC236}">
                <a16:creationId xmlns:a16="http://schemas.microsoft.com/office/drawing/2014/main" id="{73E4F316-9702-6E33-A89A-F174924FF885}"/>
              </a:ext>
            </a:extLst>
          </p:cNvPr>
          <p:cNvSpPr/>
          <p:nvPr/>
        </p:nvSpPr>
        <p:spPr>
          <a:xfrm rot="5400000">
            <a:off x="7922839" y="4309971"/>
            <a:ext cx="889493" cy="22824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10" name="テキスト ボックス 9">
            <a:extLst>
              <a:ext uri="{FF2B5EF4-FFF2-40B4-BE49-F238E27FC236}">
                <a16:creationId xmlns:a16="http://schemas.microsoft.com/office/drawing/2014/main" id="{F36CA0A5-2D1F-0BFB-1CAE-9E37FDA242D7}"/>
              </a:ext>
            </a:extLst>
          </p:cNvPr>
          <p:cNvSpPr txBox="1"/>
          <p:nvPr/>
        </p:nvSpPr>
        <p:spPr>
          <a:xfrm>
            <a:off x="1179871" y="2877576"/>
            <a:ext cx="1580882" cy="307777"/>
          </a:xfrm>
          <a:prstGeom prst="rect">
            <a:avLst/>
          </a:prstGeom>
          <a:noFill/>
        </p:spPr>
        <p:txBody>
          <a:bodyPr wrap="none" rtlCol="0">
            <a:spAutoFit/>
          </a:bodyPr>
          <a:lstStyle/>
          <a:p>
            <a:r>
              <a:rPr kumimoji="1" lang="en-US" altLang="ja-JP" sz="1400" dirty="0">
                <a:solidFill>
                  <a:schemeClr val="tx1"/>
                </a:solidFill>
                <a:latin typeface="Times New Roman" panose="02020603050405020304" pitchFamily="18" charset="0"/>
                <a:cs typeface="Times New Roman" panose="02020603050405020304" pitchFamily="18" charset="0"/>
              </a:rPr>
              <a:t>Sample Flow Chart</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7591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 が含まれている画像&#10;&#10;自動的に生成された説明">
            <a:extLst>
              <a:ext uri="{FF2B5EF4-FFF2-40B4-BE49-F238E27FC236}">
                <a16:creationId xmlns:a16="http://schemas.microsoft.com/office/drawing/2014/main" id="{17FDCE99-390D-73FC-87FC-1933C98BB114}"/>
              </a:ext>
            </a:extLst>
          </p:cNvPr>
          <p:cNvPicPr>
            <a:picLocks noChangeAspect="1"/>
          </p:cNvPicPr>
          <p:nvPr/>
        </p:nvPicPr>
        <p:blipFill rotWithShape="1">
          <a:blip r:embed="rId2">
            <a:extLst>
              <a:ext uri="{28A0092B-C50C-407E-A947-70E740481C1C}">
                <a14:useLocalDpi xmlns:a14="http://schemas.microsoft.com/office/drawing/2010/main" val="0"/>
              </a:ext>
            </a:extLst>
          </a:blip>
          <a:srcRect l="9068" t="9446" r="9119"/>
          <a:stretch/>
        </p:blipFill>
        <p:spPr>
          <a:xfrm>
            <a:off x="233916" y="1565534"/>
            <a:ext cx="11773865" cy="3258036"/>
          </a:xfrm>
          <a:prstGeom prst="rect">
            <a:avLst/>
          </a:prstGeom>
        </p:spPr>
      </p:pic>
      <p:sp>
        <p:nvSpPr>
          <p:cNvPr id="3" name="スライド番号プレースホルダー 2">
            <a:extLst>
              <a:ext uri="{FF2B5EF4-FFF2-40B4-BE49-F238E27FC236}">
                <a16:creationId xmlns:a16="http://schemas.microsoft.com/office/drawing/2014/main" id="{C2C27772-8A3D-CA76-55F1-E69CAF4298EA}"/>
              </a:ext>
            </a:extLst>
          </p:cNvPr>
          <p:cNvSpPr>
            <a:spLocks noGrp="1"/>
          </p:cNvSpPr>
          <p:nvPr>
            <p:ph type="sldNum" sz="quarter" idx="10"/>
          </p:nvPr>
        </p:nvSpPr>
        <p:spPr/>
        <p:txBody>
          <a:bodyPr/>
          <a:lstStyle/>
          <a:p>
            <a:fld id="{584EAAFE-CFE5-40AD-8E95-5BFF290DC5CF}" type="slidenum">
              <a:rPr kumimoji="1" lang="ja-JP" altLang="en-US" smtClean="0"/>
              <a:pPr/>
              <a:t>50</a:t>
            </a:fld>
            <a:endParaRPr kumimoji="1" lang="ja-JP" altLang="en-US"/>
          </a:p>
        </p:txBody>
      </p:sp>
      <p:graphicFrame>
        <p:nvGraphicFramePr>
          <p:cNvPr id="7" name="表 6">
            <a:extLst>
              <a:ext uri="{FF2B5EF4-FFF2-40B4-BE49-F238E27FC236}">
                <a16:creationId xmlns:a16="http://schemas.microsoft.com/office/drawing/2014/main" id="{F587BE0C-3150-0207-8CB5-69D42CEABF80}"/>
              </a:ext>
            </a:extLst>
          </p:cNvPr>
          <p:cNvGraphicFramePr>
            <a:graphicFrameLocks noGrp="1"/>
          </p:cNvGraphicFramePr>
          <p:nvPr/>
        </p:nvGraphicFramePr>
        <p:xfrm>
          <a:off x="3238883" y="5068143"/>
          <a:ext cx="5472000" cy="1066141"/>
        </p:xfrm>
        <a:graphic>
          <a:graphicData uri="http://schemas.openxmlformats.org/drawingml/2006/table">
            <a:tbl>
              <a:tblPr firstRow="1" firstCol="1" bandRow="1">
                <a:tableStyleId>{5C22544A-7EE6-4342-B048-85BDC9FD1C3A}</a:tableStyleId>
              </a:tblPr>
              <a:tblGrid>
                <a:gridCol w="2129567">
                  <a:extLst>
                    <a:ext uri="{9D8B030D-6E8A-4147-A177-3AD203B41FA5}">
                      <a16:colId xmlns:a16="http://schemas.microsoft.com/office/drawing/2014/main" val="966083028"/>
                    </a:ext>
                  </a:extLst>
                </a:gridCol>
                <a:gridCol w="3342433">
                  <a:extLst>
                    <a:ext uri="{9D8B030D-6E8A-4147-A177-3AD203B41FA5}">
                      <a16:colId xmlns:a16="http://schemas.microsoft.com/office/drawing/2014/main" val="1605405873"/>
                    </a:ext>
                  </a:extLst>
                </a:gridCol>
              </a:tblGrid>
              <a:tr h="533071">
                <a:tc>
                  <a:txBody>
                    <a:bodyPr/>
                    <a:lstStyle/>
                    <a:p>
                      <a:pPr marL="0" indent="0" algn="ctr">
                        <a:spcBef>
                          <a:spcPts val="600"/>
                        </a:spcBef>
                      </a:pPr>
                      <a:r>
                        <a:rPr lang="en-US" sz="1600" dirty="0">
                          <a:effectLst/>
                        </a:rPr>
                        <a:t>Index</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Stage2 Permeate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50341788"/>
                  </a:ext>
                </a:extLst>
              </a:tr>
              <a:tr h="266535">
                <a:tc>
                  <a:txBody>
                    <a:bodyPr/>
                    <a:lstStyle/>
                    <a:p>
                      <a:pPr marL="0" indent="0" algn="ctr">
                        <a:spcBef>
                          <a:spcPts val="600"/>
                        </a:spcBef>
                        <a:tabLst>
                          <a:tab pos="355600" algn="l"/>
                        </a:tabLst>
                      </a:pPr>
                      <a:r>
                        <a:rPr lang="en-US" sz="1600" dirty="0">
                          <a:effectLst/>
                        </a:rPr>
                        <a:t>RMSE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2.46* (</a:t>
                      </a:r>
                      <a:r>
                        <a:rPr lang="en-US" sz="1600" dirty="0" err="1">
                          <a:effectLst/>
                        </a:rPr>
                        <a:t>uS</a:t>
                      </a:r>
                      <a:r>
                        <a:rPr lang="en-US" sz="1600" dirty="0">
                          <a:effectLst/>
                        </a:rPr>
                        <a:t>/cm)</a:t>
                      </a:r>
                    </a:p>
                  </a:txBody>
                  <a:tcPr marL="68580" marR="68580" marT="0" marB="0" anchor="ctr"/>
                </a:tc>
                <a:extLst>
                  <a:ext uri="{0D108BD9-81ED-4DB2-BD59-A6C34878D82A}">
                    <a16:rowId xmlns:a16="http://schemas.microsoft.com/office/drawing/2014/main" val="1938164144"/>
                  </a:ext>
                </a:extLst>
              </a:tr>
              <a:tr h="266535">
                <a:tc>
                  <a:txBody>
                    <a:bodyPr/>
                    <a:lstStyle/>
                    <a:p>
                      <a:pPr marL="0" indent="0" algn="ctr">
                        <a:spcBef>
                          <a:spcPts val="600"/>
                        </a:spcBef>
                      </a:pPr>
                      <a:r>
                        <a:rPr lang="en-US" sz="1600" dirty="0">
                          <a:effectLst/>
                        </a:rPr>
                        <a:t>MAPE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5.59* (%)</a:t>
                      </a:r>
                    </a:p>
                  </a:txBody>
                  <a:tcPr marL="68580" marR="68580" marT="0" marB="0" anchor="ctr"/>
                </a:tc>
                <a:extLst>
                  <a:ext uri="{0D108BD9-81ED-4DB2-BD59-A6C34878D82A}">
                    <a16:rowId xmlns:a16="http://schemas.microsoft.com/office/drawing/2014/main" val="1670366935"/>
                  </a:ext>
                </a:extLst>
              </a:tr>
            </a:tbl>
          </a:graphicData>
        </a:graphic>
      </p:graphicFrame>
      <p:sp>
        <p:nvSpPr>
          <p:cNvPr id="9" name="テキスト ボックス 8">
            <a:extLst>
              <a:ext uri="{FF2B5EF4-FFF2-40B4-BE49-F238E27FC236}">
                <a16:creationId xmlns:a16="http://schemas.microsoft.com/office/drawing/2014/main" id="{82A131BB-4D37-DB85-5B6C-420F293EBA09}"/>
              </a:ext>
            </a:extLst>
          </p:cNvPr>
          <p:cNvSpPr txBox="1"/>
          <p:nvPr/>
        </p:nvSpPr>
        <p:spPr>
          <a:xfrm>
            <a:off x="3829998" y="1835738"/>
            <a:ext cx="2840160" cy="338554"/>
          </a:xfrm>
          <a:prstGeom prst="rect">
            <a:avLst/>
          </a:prstGeom>
          <a:solidFill>
            <a:schemeClr val="bg1"/>
          </a:solidFill>
        </p:spPr>
        <p:txBody>
          <a:bodyPr wrap="square" rtlCol="0">
            <a:spAutoFit/>
          </a:bodyPr>
          <a:lstStyle/>
          <a:p>
            <a:pPr algn="ctr"/>
            <a:r>
              <a:rPr lang="en-US" altLang="ja-JP" sz="1600" b="0" dirty="0">
                <a:solidFill>
                  <a:schemeClr val="accent6"/>
                </a:solidFill>
              </a:rPr>
              <a:t>Pre-processed actual data </a:t>
            </a:r>
          </a:p>
        </p:txBody>
      </p:sp>
      <p:cxnSp>
        <p:nvCxnSpPr>
          <p:cNvPr id="10" name="直線矢印コネクタ 9">
            <a:extLst>
              <a:ext uri="{FF2B5EF4-FFF2-40B4-BE49-F238E27FC236}">
                <a16:creationId xmlns:a16="http://schemas.microsoft.com/office/drawing/2014/main" id="{0D3991D4-5D7A-C2D9-53EA-E79B3A1733F8}"/>
              </a:ext>
            </a:extLst>
          </p:cNvPr>
          <p:cNvCxnSpPr>
            <a:cxnSpLocks/>
          </p:cNvCxnSpPr>
          <p:nvPr/>
        </p:nvCxnSpPr>
        <p:spPr>
          <a:xfrm>
            <a:off x="5114358" y="2174292"/>
            <a:ext cx="0" cy="760294"/>
          </a:xfrm>
          <a:prstGeom prst="straightConnector1">
            <a:avLst/>
          </a:prstGeom>
          <a:ln w="38100">
            <a:solidFill>
              <a:schemeClr val="accent6"/>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F12A7F89-600B-A172-7CE5-A0C536C0797B}"/>
              </a:ext>
            </a:extLst>
          </p:cNvPr>
          <p:cNvSpPr txBox="1"/>
          <p:nvPr/>
        </p:nvSpPr>
        <p:spPr>
          <a:xfrm>
            <a:off x="9577376" y="4056705"/>
            <a:ext cx="1718734" cy="369332"/>
          </a:xfrm>
          <a:prstGeom prst="rect">
            <a:avLst/>
          </a:prstGeom>
          <a:solidFill>
            <a:schemeClr val="bg1"/>
          </a:solidFill>
        </p:spPr>
        <p:txBody>
          <a:bodyPr wrap="square">
            <a:spAutoFit/>
          </a:bodyPr>
          <a:lstStyle/>
          <a:p>
            <a:r>
              <a:rPr kumimoji="1" lang="en-US" altLang="ja-JP" sz="1800" dirty="0">
                <a:solidFill>
                  <a:srgbClr val="FF7F0E"/>
                </a:solidFill>
              </a:rPr>
              <a:t>Predicted data</a:t>
            </a:r>
            <a:endParaRPr kumimoji="1" lang="ja-JP" altLang="en-US" sz="1800" dirty="0">
              <a:solidFill>
                <a:srgbClr val="FF7F0E"/>
              </a:solidFill>
            </a:endParaRPr>
          </a:p>
        </p:txBody>
      </p:sp>
      <p:cxnSp>
        <p:nvCxnSpPr>
          <p:cNvPr id="12" name="直線矢印コネクタ 11">
            <a:extLst>
              <a:ext uri="{FF2B5EF4-FFF2-40B4-BE49-F238E27FC236}">
                <a16:creationId xmlns:a16="http://schemas.microsoft.com/office/drawing/2014/main" id="{8F6BBFB0-BD93-CCBA-4D89-AB5E49EFBF09}"/>
              </a:ext>
            </a:extLst>
          </p:cNvPr>
          <p:cNvCxnSpPr>
            <a:cxnSpLocks/>
          </p:cNvCxnSpPr>
          <p:nvPr/>
        </p:nvCxnSpPr>
        <p:spPr>
          <a:xfrm flipH="1" flipV="1">
            <a:off x="9654363" y="3742660"/>
            <a:ext cx="544766" cy="342620"/>
          </a:xfrm>
          <a:prstGeom prst="straightConnector1">
            <a:avLst/>
          </a:prstGeom>
          <a:ln w="38100">
            <a:solidFill>
              <a:srgbClr val="FF7F0E"/>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A97A7C71-928F-E8CF-FDED-D8A4A0A187A7}"/>
              </a:ext>
            </a:extLst>
          </p:cNvPr>
          <p:cNvSpPr txBox="1"/>
          <p:nvPr/>
        </p:nvSpPr>
        <p:spPr>
          <a:xfrm>
            <a:off x="571983" y="-20412"/>
            <a:ext cx="8448645" cy="338554"/>
          </a:xfrm>
          <a:prstGeom prst="rect">
            <a:avLst/>
          </a:prstGeom>
          <a:noFill/>
        </p:spPr>
        <p:txBody>
          <a:bodyPr wrap="square" rtlCol="0">
            <a:spAutoFit/>
          </a:bodyPr>
          <a:lstStyle/>
          <a:p>
            <a:r>
              <a:rPr lang="en-US" altLang="ja-JP" sz="1600" b="1" dirty="0">
                <a:solidFill>
                  <a:schemeClr val="bg1"/>
                </a:solidFill>
              </a:rPr>
              <a:t>2. RO Permeate Water Quality Prediction &gt; Results by Multiple Linear Regression</a:t>
            </a:r>
          </a:p>
        </p:txBody>
      </p:sp>
      <p:sp>
        <p:nvSpPr>
          <p:cNvPr id="14" name="タイトル 4">
            <a:extLst>
              <a:ext uri="{FF2B5EF4-FFF2-40B4-BE49-F238E27FC236}">
                <a16:creationId xmlns:a16="http://schemas.microsoft.com/office/drawing/2014/main" id="{89A330B5-621F-FF35-AE8D-EA60AF7BE8D3}"/>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A-1</a:t>
            </a:r>
            <a:r>
              <a:rPr lang="ja-JP" altLang="en-US" dirty="0"/>
              <a:t>：</a:t>
            </a:r>
            <a:r>
              <a:rPr lang="en-US" altLang="ja-JP" sz="2800" dirty="0"/>
              <a:t>Prediction results from systematically pre-processed data</a:t>
            </a:r>
          </a:p>
        </p:txBody>
      </p:sp>
      <p:sp>
        <p:nvSpPr>
          <p:cNvPr id="15" name="テキスト ボックス 14">
            <a:extLst>
              <a:ext uri="{FF2B5EF4-FFF2-40B4-BE49-F238E27FC236}">
                <a16:creationId xmlns:a16="http://schemas.microsoft.com/office/drawing/2014/main" id="{902C79A9-9F4E-3361-1315-A64C4385DA87}"/>
              </a:ext>
            </a:extLst>
          </p:cNvPr>
          <p:cNvSpPr txBox="1"/>
          <p:nvPr/>
        </p:nvSpPr>
        <p:spPr>
          <a:xfrm>
            <a:off x="0" y="731151"/>
            <a:ext cx="12192000" cy="4001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altLang="ja-JP" dirty="0"/>
              <a:t>	        </a:t>
            </a:r>
            <a:r>
              <a:rPr lang="ja-JP" altLang="en-US" sz="2000" b="1" dirty="0"/>
              <a:t>～ </a:t>
            </a:r>
            <a:r>
              <a:rPr lang="en-US" altLang="ja-JP" sz="2000" b="1" dirty="0"/>
              <a:t>Target </a:t>
            </a:r>
            <a:r>
              <a:rPr lang="ja-JP" altLang="en-US" sz="2000" b="1" dirty="0"/>
              <a:t>② </a:t>
            </a:r>
            <a:r>
              <a:rPr lang="en-US" altLang="ja-JP" sz="2000" b="1" dirty="0"/>
              <a:t>Stage2 Permeate EC </a:t>
            </a:r>
            <a:r>
              <a:rPr lang="ja-JP" altLang="en-US" sz="2000" b="1" dirty="0"/>
              <a:t>～</a:t>
            </a:r>
            <a:endParaRPr lang="ja-JP" altLang="en-US" b="1" dirty="0"/>
          </a:p>
        </p:txBody>
      </p:sp>
    </p:spTree>
    <p:extLst>
      <p:ext uri="{BB962C8B-B14F-4D97-AF65-F5344CB8AC3E}">
        <p14:creationId xmlns:p14="http://schemas.microsoft.com/office/powerpoint/2010/main" val="35383727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グラフィカル ユーザー インターフェイス, グラフ, 散布図&#10;&#10;自動的に生成された説明">
            <a:extLst>
              <a:ext uri="{FF2B5EF4-FFF2-40B4-BE49-F238E27FC236}">
                <a16:creationId xmlns:a16="http://schemas.microsoft.com/office/drawing/2014/main" id="{3D2F23E3-A018-136E-45C9-6035F55C66AA}"/>
              </a:ext>
            </a:extLst>
          </p:cNvPr>
          <p:cNvPicPr>
            <a:picLocks noChangeAspect="1"/>
          </p:cNvPicPr>
          <p:nvPr/>
        </p:nvPicPr>
        <p:blipFill rotWithShape="1">
          <a:blip r:embed="rId2">
            <a:extLst>
              <a:ext uri="{28A0092B-C50C-407E-A947-70E740481C1C}">
                <a14:useLocalDpi xmlns:a14="http://schemas.microsoft.com/office/drawing/2010/main" val="0"/>
              </a:ext>
            </a:extLst>
          </a:blip>
          <a:srcRect l="9011" t="8835" r="9302"/>
          <a:stretch/>
        </p:blipFill>
        <p:spPr>
          <a:xfrm>
            <a:off x="248091" y="1565534"/>
            <a:ext cx="11745513" cy="3277118"/>
          </a:xfrm>
          <a:prstGeom prst="rect">
            <a:avLst/>
          </a:prstGeom>
        </p:spPr>
      </p:pic>
      <p:sp>
        <p:nvSpPr>
          <p:cNvPr id="3" name="スライド番号プレースホルダー 2">
            <a:extLst>
              <a:ext uri="{FF2B5EF4-FFF2-40B4-BE49-F238E27FC236}">
                <a16:creationId xmlns:a16="http://schemas.microsoft.com/office/drawing/2014/main" id="{C2C27772-8A3D-CA76-55F1-E69CAF4298EA}"/>
              </a:ext>
            </a:extLst>
          </p:cNvPr>
          <p:cNvSpPr>
            <a:spLocks noGrp="1"/>
          </p:cNvSpPr>
          <p:nvPr>
            <p:ph type="sldNum" sz="quarter" idx="10"/>
          </p:nvPr>
        </p:nvSpPr>
        <p:spPr/>
        <p:txBody>
          <a:bodyPr/>
          <a:lstStyle/>
          <a:p>
            <a:fld id="{584EAAFE-CFE5-40AD-8E95-5BFF290DC5CF}" type="slidenum">
              <a:rPr kumimoji="1" lang="ja-JP" altLang="en-US" smtClean="0"/>
              <a:pPr/>
              <a:t>51</a:t>
            </a:fld>
            <a:endParaRPr kumimoji="1" lang="ja-JP" altLang="en-US"/>
          </a:p>
        </p:txBody>
      </p:sp>
      <p:graphicFrame>
        <p:nvGraphicFramePr>
          <p:cNvPr id="7" name="表 6">
            <a:extLst>
              <a:ext uri="{FF2B5EF4-FFF2-40B4-BE49-F238E27FC236}">
                <a16:creationId xmlns:a16="http://schemas.microsoft.com/office/drawing/2014/main" id="{F587BE0C-3150-0207-8CB5-69D42CEABF80}"/>
              </a:ext>
            </a:extLst>
          </p:cNvPr>
          <p:cNvGraphicFramePr>
            <a:graphicFrameLocks noGrp="1"/>
          </p:cNvGraphicFramePr>
          <p:nvPr/>
        </p:nvGraphicFramePr>
        <p:xfrm>
          <a:off x="3238883" y="5068143"/>
          <a:ext cx="5472000" cy="1066141"/>
        </p:xfrm>
        <a:graphic>
          <a:graphicData uri="http://schemas.openxmlformats.org/drawingml/2006/table">
            <a:tbl>
              <a:tblPr firstRow="1" firstCol="1" bandRow="1">
                <a:tableStyleId>{5C22544A-7EE6-4342-B048-85BDC9FD1C3A}</a:tableStyleId>
              </a:tblPr>
              <a:tblGrid>
                <a:gridCol w="2129567">
                  <a:extLst>
                    <a:ext uri="{9D8B030D-6E8A-4147-A177-3AD203B41FA5}">
                      <a16:colId xmlns:a16="http://schemas.microsoft.com/office/drawing/2014/main" val="966083028"/>
                    </a:ext>
                  </a:extLst>
                </a:gridCol>
                <a:gridCol w="3342433">
                  <a:extLst>
                    <a:ext uri="{9D8B030D-6E8A-4147-A177-3AD203B41FA5}">
                      <a16:colId xmlns:a16="http://schemas.microsoft.com/office/drawing/2014/main" val="1605405873"/>
                    </a:ext>
                  </a:extLst>
                </a:gridCol>
              </a:tblGrid>
              <a:tr h="533071">
                <a:tc>
                  <a:txBody>
                    <a:bodyPr/>
                    <a:lstStyle/>
                    <a:p>
                      <a:pPr marL="0" indent="0" algn="ctr">
                        <a:spcBef>
                          <a:spcPts val="600"/>
                        </a:spcBef>
                      </a:pPr>
                      <a:r>
                        <a:rPr lang="en-US" sz="1600" dirty="0">
                          <a:effectLst/>
                        </a:rPr>
                        <a:t>Index</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Stage3 Permeate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50341788"/>
                  </a:ext>
                </a:extLst>
              </a:tr>
              <a:tr h="266535">
                <a:tc>
                  <a:txBody>
                    <a:bodyPr/>
                    <a:lstStyle/>
                    <a:p>
                      <a:pPr marL="0" indent="0" algn="ctr">
                        <a:spcBef>
                          <a:spcPts val="600"/>
                        </a:spcBef>
                        <a:tabLst>
                          <a:tab pos="355600" algn="l"/>
                        </a:tabLst>
                      </a:pPr>
                      <a:r>
                        <a:rPr lang="en-US" sz="1600" dirty="0">
                          <a:effectLst/>
                        </a:rPr>
                        <a:t>RMSE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2.30* (</a:t>
                      </a:r>
                      <a:r>
                        <a:rPr lang="en-US" sz="1600" dirty="0" err="1">
                          <a:effectLst/>
                        </a:rPr>
                        <a:t>uS</a:t>
                      </a:r>
                      <a:r>
                        <a:rPr lang="en-US" sz="1600" dirty="0">
                          <a:effectLst/>
                        </a:rPr>
                        <a:t>/cm)</a:t>
                      </a:r>
                    </a:p>
                  </a:txBody>
                  <a:tcPr marL="68580" marR="68580" marT="0" marB="0" anchor="ctr"/>
                </a:tc>
                <a:extLst>
                  <a:ext uri="{0D108BD9-81ED-4DB2-BD59-A6C34878D82A}">
                    <a16:rowId xmlns:a16="http://schemas.microsoft.com/office/drawing/2014/main" val="1938164144"/>
                  </a:ext>
                </a:extLst>
              </a:tr>
              <a:tr h="266535">
                <a:tc>
                  <a:txBody>
                    <a:bodyPr/>
                    <a:lstStyle/>
                    <a:p>
                      <a:pPr marL="0" indent="0" algn="ctr">
                        <a:spcBef>
                          <a:spcPts val="600"/>
                        </a:spcBef>
                      </a:pPr>
                      <a:r>
                        <a:rPr lang="en-US" sz="1600" dirty="0">
                          <a:effectLst/>
                        </a:rPr>
                        <a:t>MAPE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4.70* (%)</a:t>
                      </a:r>
                    </a:p>
                  </a:txBody>
                  <a:tcPr marL="68580" marR="68580" marT="0" marB="0" anchor="ctr"/>
                </a:tc>
                <a:extLst>
                  <a:ext uri="{0D108BD9-81ED-4DB2-BD59-A6C34878D82A}">
                    <a16:rowId xmlns:a16="http://schemas.microsoft.com/office/drawing/2014/main" val="1670366935"/>
                  </a:ext>
                </a:extLst>
              </a:tr>
            </a:tbl>
          </a:graphicData>
        </a:graphic>
      </p:graphicFrame>
      <p:sp>
        <p:nvSpPr>
          <p:cNvPr id="9" name="テキスト ボックス 8">
            <a:extLst>
              <a:ext uri="{FF2B5EF4-FFF2-40B4-BE49-F238E27FC236}">
                <a16:creationId xmlns:a16="http://schemas.microsoft.com/office/drawing/2014/main" id="{82A131BB-4D37-DB85-5B6C-420F293EBA09}"/>
              </a:ext>
            </a:extLst>
          </p:cNvPr>
          <p:cNvSpPr txBox="1"/>
          <p:nvPr/>
        </p:nvSpPr>
        <p:spPr>
          <a:xfrm>
            <a:off x="5488678" y="1718833"/>
            <a:ext cx="2840160" cy="338554"/>
          </a:xfrm>
          <a:prstGeom prst="rect">
            <a:avLst/>
          </a:prstGeom>
          <a:solidFill>
            <a:schemeClr val="bg1"/>
          </a:solidFill>
        </p:spPr>
        <p:txBody>
          <a:bodyPr wrap="square" rtlCol="0">
            <a:spAutoFit/>
          </a:bodyPr>
          <a:lstStyle/>
          <a:p>
            <a:pPr algn="ctr"/>
            <a:r>
              <a:rPr lang="en-US" altLang="ja-JP" sz="1600" b="0" dirty="0">
                <a:solidFill>
                  <a:schemeClr val="accent6"/>
                </a:solidFill>
              </a:rPr>
              <a:t>Pre-processed actual data </a:t>
            </a:r>
          </a:p>
        </p:txBody>
      </p:sp>
      <p:cxnSp>
        <p:nvCxnSpPr>
          <p:cNvPr id="10" name="直線矢印コネクタ 9">
            <a:extLst>
              <a:ext uri="{FF2B5EF4-FFF2-40B4-BE49-F238E27FC236}">
                <a16:creationId xmlns:a16="http://schemas.microsoft.com/office/drawing/2014/main" id="{0D3991D4-5D7A-C2D9-53EA-E79B3A1733F8}"/>
              </a:ext>
            </a:extLst>
          </p:cNvPr>
          <p:cNvCxnSpPr>
            <a:cxnSpLocks/>
          </p:cNvCxnSpPr>
          <p:nvPr/>
        </p:nvCxnSpPr>
        <p:spPr>
          <a:xfrm>
            <a:off x="6780127" y="2057387"/>
            <a:ext cx="0" cy="345571"/>
          </a:xfrm>
          <a:prstGeom prst="straightConnector1">
            <a:avLst/>
          </a:prstGeom>
          <a:ln w="38100">
            <a:solidFill>
              <a:schemeClr val="accent6"/>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F12A7F89-600B-A172-7CE5-A0C536C0797B}"/>
              </a:ext>
            </a:extLst>
          </p:cNvPr>
          <p:cNvSpPr txBox="1"/>
          <p:nvPr/>
        </p:nvSpPr>
        <p:spPr>
          <a:xfrm>
            <a:off x="9648260" y="3886584"/>
            <a:ext cx="1718734" cy="369332"/>
          </a:xfrm>
          <a:prstGeom prst="rect">
            <a:avLst/>
          </a:prstGeom>
          <a:solidFill>
            <a:schemeClr val="bg1"/>
          </a:solidFill>
        </p:spPr>
        <p:txBody>
          <a:bodyPr wrap="square">
            <a:spAutoFit/>
          </a:bodyPr>
          <a:lstStyle/>
          <a:p>
            <a:r>
              <a:rPr kumimoji="1" lang="en-US" altLang="ja-JP" sz="1800" dirty="0">
                <a:solidFill>
                  <a:srgbClr val="FF7F0E"/>
                </a:solidFill>
              </a:rPr>
              <a:t>Predicted data</a:t>
            </a:r>
            <a:endParaRPr kumimoji="1" lang="ja-JP" altLang="en-US" sz="1800" dirty="0">
              <a:solidFill>
                <a:srgbClr val="FF7F0E"/>
              </a:solidFill>
            </a:endParaRPr>
          </a:p>
        </p:txBody>
      </p:sp>
      <p:cxnSp>
        <p:nvCxnSpPr>
          <p:cNvPr id="12" name="直線矢印コネクタ 11">
            <a:extLst>
              <a:ext uri="{FF2B5EF4-FFF2-40B4-BE49-F238E27FC236}">
                <a16:creationId xmlns:a16="http://schemas.microsoft.com/office/drawing/2014/main" id="{8F6BBFB0-BD93-CCBA-4D89-AB5E49EFBF09}"/>
              </a:ext>
            </a:extLst>
          </p:cNvPr>
          <p:cNvCxnSpPr>
            <a:cxnSpLocks/>
          </p:cNvCxnSpPr>
          <p:nvPr/>
        </p:nvCxnSpPr>
        <p:spPr>
          <a:xfrm flipH="1" flipV="1">
            <a:off x="9916633" y="3089969"/>
            <a:ext cx="353380" cy="825190"/>
          </a:xfrm>
          <a:prstGeom prst="straightConnector1">
            <a:avLst/>
          </a:prstGeom>
          <a:ln w="38100">
            <a:solidFill>
              <a:srgbClr val="FF7F0E"/>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A97A7C71-928F-E8CF-FDED-D8A4A0A187A7}"/>
              </a:ext>
            </a:extLst>
          </p:cNvPr>
          <p:cNvSpPr txBox="1"/>
          <p:nvPr/>
        </p:nvSpPr>
        <p:spPr>
          <a:xfrm>
            <a:off x="571983" y="-20412"/>
            <a:ext cx="8448645" cy="338554"/>
          </a:xfrm>
          <a:prstGeom prst="rect">
            <a:avLst/>
          </a:prstGeom>
          <a:noFill/>
        </p:spPr>
        <p:txBody>
          <a:bodyPr wrap="square" rtlCol="0">
            <a:spAutoFit/>
          </a:bodyPr>
          <a:lstStyle/>
          <a:p>
            <a:r>
              <a:rPr lang="en-US" altLang="ja-JP" sz="1600" b="1" dirty="0">
                <a:solidFill>
                  <a:schemeClr val="bg1"/>
                </a:solidFill>
              </a:rPr>
              <a:t>2. RO Permeate Water Quality Prediction &gt; Results by Multiple Linear Regression</a:t>
            </a:r>
          </a:p>
        </p:txBody>
      </p:sp>
      <p:sp>
        <p:nvSpPr>
          <p:cNvPr id="14" name="タイトル 4">
            <a:extLst>
              <a:ext uri="{FF2B5EF4-FFF2-40B4-BE49-F238E27FC236}">
                <a16:creationId xmlns:a16="http://schemas.microsoft.com/office/drawing/2014/main" id="{89A330B5-621F-FF35-AE8D-EA60AF7BE8D3}"/>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A-1</a:t>
            </a:r>
            <a:r>
              <a:rPr lang="ja-JP" altLang="en-US" dirty="0"/>
              <a:t>：</a:t>
            </a:r>
            <a:r>
              <a:rPr lang="en-US" altLang="ja-JP" sz="2800" dirty="0"/>
              <a:t>Prediction results from systematically pre-processed data</a:t>
            </a:r>
          </a:p>
        </p:txBody>
      </p:sp>
      <p:sp>
        <p:nvSpPr>
          <p:cNvPr id="15" name="テキスト ボックス 14">
            <a:extLst>
              <a:ext uri="{FF2B5EF4-FFF2-40B4-BE49-F238E27FC236}">
                <a16:creationId xmlns:a16="http://schemas.microsoft.com/office/drawing/2014/main" id="{902C79A9-9F4E-3361-1315-A64C4385DA87}"/>
              </a:ext>
            </a:extLst>
          </p:cNvPr>
          <p:cNvSpPr txBox="1"/>
          <p:nvPr/>
        </p:nvSpPr>
        <p:spPr>
          <a:xfrm>
            <a:off x="0" y="731151"/>
            <a:ext cx="12192000" cy="4001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altLang="ja-JP" dirty="0"/>
              <a:t>	        </a:t>
            </a:r>
            <a:r>
              <a:rPr lang="ja-JP" altLang="en-US" sz="2000" b="1" dirty="0"/>
              <a:t>～ </a:t>
            </a:r>
            <a:r>
              <a:rPr lang="en-US" altLang="ja-JP" sz="2000" b="1" dirty="0"/>
              <a:t>Target </a:t>
            </a:r>
            <a:r>
              <a:rPr lang="ja-JP" altLang="en-US" sz="2000" b="1" dirty="0"/>
              <a:t>③ </a:t>
            </a:r>
            <a:r>
              <a:rPr lang="en-US" altLang="ja-JP" sz="2000" b="1" dirty="0"/>
              <a:t>Stage3 Permeate EC </a:t>
            </a:r>
            <a:r>
              <a:rPr lang="ja-JP" altLang="en-US" sz="2000" b="1" dirty="0"/>
              <a:t>～</a:t>
            </a:r>
            <a:endParaRPr lang="ja-JP" altLang="en-US" b="1" dirty="0"/>
          </a:p>
        </p:txBody>
      </p:sp>
    </p:spTree>
    <p:extLst>
      <p:ext uri="{BB962C8B-B14F-4D97-AF65-F5344CB8AC3E}">
        <p14:creationId xmlns:p14="http://schemas.microsoft.com/office/powerpoint/2010/main" val="17051094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descr="グラフ&#10;&#10;自動的に生成された説明">
            <a:extLst>
              <a:ext uri="{FF2B5EF4-FFF2-40B4-BE49-F238E27FC236}">
                <a16:creationId xmlns:a16="http://schemas.microsoft.com/office/drawing/2014/main" id="{B4A3CA9D-91C7-5601-C15B-C1CEFA6AFFC9}"/>
              </a:ext>
            </a:extLst>
          </p:cNvPr>
          <p:cNvPicPr>
            <a:picLocks noChangeAspect="1"/>
          </p:cNvPicPr>
          <p:nvPr/>
        </p:nvPicPr>
        <p:blipFill rotWithShape="1">
          <a:blip r:embed="rId2">
            <a:extLst>
              <a:ext uri="{28A0092B-C50C-407E-A947-70E740481C1C}">
                <a14:useLocalDpi xmlns:a14="http://schemas.microsoft.com/office/drawing/2010/main" val="0"/>
              </a:ext>
            </a:extLst>
          </a:blip>
          <a:srcRect l="9186" t="8895" r="9535"/>
          <a:stretch/>
        </p:blipFill>
        <p:spPr>
          <a:xfrm>
            <a:off x="287174" y="1544270"/>
            <a:ext cx="11654496" cy="3265843"/>
          </a:xfrm>
          <a:prstGeom prst="rect">
            <a:avLst/>
          </a:prstGeom>
        </p:spPr>
      </p:pic>
      <p:sp>
        <p:nvSpPr>
          <p:cNvPr id="3" name="スライド番号プレースホルダー 2">
            <a:extLst>
              <a:ext uri="{FF2B5EF4-FFF2-40B4-BE49-F238E27FC236}">
                <a16:creationId xmlns:a16="http://schemas.microsoft.com/office/drawing/2014/main" id="{3F75731E-CAE3-C230-E286-5D308CE9A7AA}"/>
              </a:ext>
            </a:extLst>
          </p:cNvPr>
          <p:cNvSpPr>
            <a:spLocks noGrp="1"/>
          </p:cNvSpPr>
          <p:nvPr>
            <p:ph type="sldNum" sz="quarter" idx="10"/>
          </p:nvPr>
        </p:nvSpPr>
        <p:spPr/>
        <p:txBody>
          <a:bodyPr/>
          <a:lstStyle/>
          <a:p>
            <a:fld id="{584EAAFE-CFE5-40AD-8E95-5BFF290DC5CF}" type="slidenum">
              <a:rPr kumimoji="1" lang="ja-JP" altLang="en-US" smtClean="0"/>
              <a:pPr/>
              <a:t>52</a:t>
            </a:fld>
            <a:endParaRPr kumimoji="1" lang="ja-JP" altLang="en-US"/>
          </a:p>
        </p:txBody>
      </p:sp>
      <p:graphicFrame>
        <p:nvGraphicFramePr>
          <p:cNvPr id="5" name="表 4">
            <a:extLst>
              <a:ext uri="{FF2B5EF4-FFF2-40B4-BE49-F238E27FC236}">
                <a16:creationId xmlns:a16="http://schemas.microsoft.com/office/drawing/2014/main" id="{D52B6241-475E-D5EB-0535-43655607258B}"/>
              </a:ext>
            </a:extLst>
          </p:cNvPr>
          <p:cNvGraphicFramePr>
            <a:graphicFrameLocks noGrp="1"/>
          </p:cNvGraphicFramePr>
          <p:nvPr/>
        </p:nvGraphicFramePr>
        <p:xfrm>
          <a:off x="3238883" y="5068143"/>
          <a:ext cx="5472000" cy="1066141"/>
        </p:xfrm>
        <a:graphic>
          <a:graphicData uri="http://schemas.openxmlformats.org/drawingml/2006/table">
            <a:tbl>
              <a:tblPr firstRow="1" firstCol="1" bandRow="1">
                <a:tableStyleId>{5C22544A-7EE6-4342-B048-85BDC9FD1C3A}</a:tableStyleId>
              </a:tblPr>
              <a:tblGrid>
                <a:gridCol w="2129567">
                  <a:extLst>
                    <a:ext uri="{9D8B030D-6E8A-4147-A177-3AD203B41FA5}">
                      <a16:colId xmlns:a16="http://schemas.microsoft.com/office/drawing/2014/main" val="966083028"/>
                    </a:ext>
                  </a:extLst>
                </a:gridCol>
                <a:gridCol w="3342433">
                  <a:extLst>
                    <a:ext uri="{9D8B030D-6E8A-4147-A177-3AD203B41FA5}">
                      <a16:colId xmlns:a16="http://schemas.microsoft.com/office/drawing/2014/main" val="1605405873"/>
                    </a:ext>
                  </a:extLst>
                </a:gridCol>
              </a:tblGrid>
              <a:tr h="533071">
                <a:tc>
                  <a:txBody>
                    <a:bodyPr/>
                    <a:lstStyle/>
                    <a:p>
                      <a:pPr marL="0" indent="0" algn="ctr">
                        <a:spcBef>
                          <a:spcPts val="600"/>
                        </a:spcBef>
                      </a:pPr>
                      <a:r>
                        <a:rPr lang="en-US" sz="1600" dirty="0">
                          <a:effectLst/>
                        </a:rPr>
                        <a:t>Index</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Stage2 Permeate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50341788"/>
                  </a:ext>
                </a:extLst>
              </a:tr>
              <a:tr h="266535">
                <a:tc>
                  <a:txBody>
                    <a:bodyPr/>
                    <a:lstStyle/>
                    <a:p>
                      <a:pPr marL="0" indent="0" algn="ctr">
                        <a:spcBef>
                          <a:spcPts val="600"/>
                        </a:spcBef>
                        <a:tabLst>
                          <a:tab pos="355600" algn="l"/>
                        </a:tabLst>
                      </a:pPr>
                      <a:r>
                        <a:rPr lang="en-US" sz="1600" dirty="0">
                          <a:effectLst/>
                        </a:rPr>
                        <a:t>RMSE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1.40* (</a:t>
                      </a:r>
                      <a:r>
                        <a:rPr lang="en-US" sz="1600" dirty="0" err="1">
                          <a:effectLst/>
                        </a:rPr>
                        <a:t>uS</a:t>
                      </a:r>
                      <a:r>
                        <a:rPr lang="en-US" sz="1600" dirty="0">
                          <a:effectLst/>
                        </a:rPr>
                        <a:t>/cm)</a:t>
                      </a:r>
                    </a:p>
                  </a:txBody>
                  <a:tcPr marL="68580" marR="68580" marT="0" marB="0" anchor="ctr"/>
                </a:tc>
                <a:extLst>
                  <a:ext uri="{0D108BD9-81ED-4DB2-BD59-A6C34878D82A}">
                    <a16:rowId xmlns:a16="http://schemas.microsoft.com/office/drawing/2014/main" val="1938164144"/>
                  </a:ext>
                </a:extLst>
              </a:tr>
              <a:tr h="266535">
                <a:tc>
                  <a:txBody>
                    <a:bodyPr/>
                    <a:lstStyle/>
                    <a:p>
                      <a:pPr marL="0" indent="0" algn="ctr">
                        <a:spcBef>
                          <a:spcPts val="600"/>
                        </a:spcBef>
                      </a:pPr>
                      <a:r>
                        <a:rPr lang="en-US" sz="1600" dirty="0">
                          <a:effectLst/>
                        </a:rPr>
                        <a:t>MAPE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altLang="ja-JP" sz="1600" dirty="0">
                          <a:effectLst/>
                        </a:rPr>
                        <a:t>4.37* (%)</a:t>
                      </a:r>
                    </a:p>
                  </a:txBody>
                  <a:tcPr marL="68580" marR="68580" marT="0" marB="0" anchor="ctr"/>
                </a:tc>
                <a:extLst>
                  <a:ext uri="{0D108BD9-81ED-4DB2-BD59-A6C34878D82A}">
                    <a16:rowId xmlns:a16="http://schemas.microsoft.com/office/drawing/2014/main" val="1670366935"/>
                  </a:ext>
                </a:extLst>
              </a:tr>
            </a:tbl>
          </a:graphicData>
        </a:graphic>
      </p:graphicFrame>
      <p:sp>
        <p:nvSpPr>
          <p:cNvPr id="7" name="テキスト ボックス 6">
            <a:extLst>
              <a:ext uri="{FF2B5EF4-FFF2-40B4-BE49-F238E27FC236}">
                <a16:creationId xmlns:a16="http://schemas.microsoft.com/office/drawing/2014/main" id="{3B6C677E-1E27-CD02-15FE-183923176503}"/>
              </a:ext>
            </a:extLst>
          </p:cNvPr>
          <p:cNvSpPr txBox="1"/>
          <p:nvPr/>
        </p:nvSpPr>
        <p:spPr>
          <a:xfrm>
            <a:off x="3993031" y="1835738"/>
            <a:ext cx="2564146" cy="612000"/>
          </a:xfrm>
          <a:prstGeom prst="rect">
            <a:avLst/>
          </a:prstGeom>
          <a:solidFill>
            <a:schemeClr val="bg1"/>
          </a:solidFill>
        </p:spPr>
        <p:txBody>
          <a:bodyPr wrap="square" rtlCol="0">
            <a:spAutoFit/>
          </a:bodyPr>
          <a:lstStyle/>
          <a:p>
            <a:pPr algn="ctr"/>
            <a:r>
              <a:rPr lang="en-US" altLang="ja-JP" sz="1600" b="0" dirty="0">
                <a:solidFill>
                  <a:schemeClr val="accent6"/>
                </a:solidFill>
              </a:rPr>
              <a:t>Pre-processed actual data </a:t>
            </a:r>
          </a:p>
        </p:txBody>
      </p:sp>
      <p:cxnSp>
        <p:nvCxnSpPr>
          <p:cNvPr id="8" name="直線矢印コネクタ 7">
            <a:extLst>
              <a:ext uri="{FF2B5EF4-FFF2-40B4-BE49-F238E27FC236}">
                <a16:creationId xmlns:a16="http://schemas.microsoft.com/office/drawing/2014/main" id="{0A246C78-3534-BF75-DD52-5FFD2D5806AA}"/>
              </a:ext>
            </a:extLst>
          </p:cNvPr>
          <p:cNvCxnSpPr>
            <a:cxnSpLocks/>
          </p:cNvCxnSpPr>
          <p:nvPr/>
        </p:nvCxnSpPr>
        <p:spPr>
          <a:xfrm>
            <a:off x="5227772" y="2274272"/>
            <a:ext cx="0" cy="1038089"/>
          </a:xfrm>
          <a:prstGeom prst="straightConnector1">
            <a:avLst/>
          </a:prstGeom>
          <a:ln w="38100">
            <a:solidFill>
              <a:schemeClr val="accent6"/>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DD833D3F-626C-887D-72BF-B0D9F3E6EC0A}"/>
              </a:ext>
            </a:extLst>
          </p:cNvPr>
          <p:cNvSpPr txBox="1"/>
          <p:nvPr/>
        </p:nvSpPr>
        <p:spPr>
          <a:xfrm>
            <a:off x="8840185" y="3942392"/>
            <a:ext cx="1718734" cy="369332"/>
          </a:xfrm>
          <a:prstGeom prst="rect">
            <a:avLst/>
          </a:prstGeom>
          <a:solidFill>
            <a:schemeClr val="bg1"/>
          </a:solidFill>
        </p:spPr>
        <p:txBody>
          <a:bodyPr wrap="square">
            <a:spAutoFit/>
          </a:bodyPr>
          <a:lstStyle/>
          <a:p>
            <a:r>
              <a:rPr kumimoji="1" lang="en-US" altLang="ja-JP" sz="1800" dirty="0">
                <a:solidFill>
                  <a:srgbClr val="FF7F0E"/>
                </a:solidFill>
              </a:rPr>
              <a:t>Predicted data</a:t>
            </a:r>
            <a:endParaRPr kumimoji="1" lang="ja-JP" altLang="en-US" sz="1800" dirty="0">
              <a:solidFill>
                <a:srgbClr val="FF7F0E"/>
              </a:solidFill>
            </a:endParaRPr>
          </a:p>
        </p:txBody>
      </p:sp>
      <p:cxnSp>
        <p:nvCxnSpPr>
          <p:cNvPr id="10" name="直線矢印コネクタ 9">
            <a:extLst>
              <a:ext uri="{FF2B5EF4-FFF2-40B4-BE49-F238E27FC236}">
                <a16:creationId xmlns:a16="http://schemas.microsoft.com/office/drawing/2014/main" id="{4B23740A-3E1F-C9EA-7AA4-B2D4EAFCBC56}"/>
              </a:ext>
            </a:extLst>
          </p:cNvPr>
          <p:cNvCxnSpPr>
            <a:cxnSpLocks/>
          </p:cNvCxnSpPr>
          <p:nvPr/>
        </p:nvCxnSpPr>
        <p:spPr>
          <a:xfrm flipH="1" flipV="1">
            <a:off x="9314121" y="3312361"/>
            <a:ext cx="147817" cy="630031"/>
          </a:xfrm>
          <a:prstGeom prst="straightConnector1">
            <a:avLst/>
          </a:prstGeom>
          <a:ln w="38100">
            <a:solidFill>
              <a:srgbClr val="FF7F0E"/>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3803A51E-A84F-8AB9-989E-2D0F630F9CFA}"/>
              </a:ext>
            </a:extLst>
          </p:cNvPr>
          <p:cNvSpPr txBox="1"/>
          <p:nvPr/>
        </p:nvSpPr>
        <p:spPr>
          <a:xfrm>
            <a:off x="571983" y="-20412"/>
            <a:ext cx="8448645" cy="338554"/>
          </a:xfrm>
          <a:prstGeom prst="rect">
            <a:avLst/>
          </a:prstGeom>
          <a:noFill/>
        </p:spPr>
        <p:txBody>
          <a:bodyPr wrap="square" rtlCol="0">
            <a:spAutoFit/>
          </a:bodyPr>
          <a:lstStyle/>
          <a:p>
            <a:r>
              <a:rPr lang="en-US" altLang="ja-JP" sz="1600" b="1" dirty="0">
                <a:solidFill>
                  <a:schemeClr val="bg1"/>
                </a:solidFill>
              </a:rPr>
              <a:t>2. RO Permeate Water Quality Prediction &gt; Results by Random Forest</a:t>
            </a:r>
          </a:p>
        </p:txBody>
      </p:sp>
      <p:sp>
        <p:nvSpPr>
          <p:cNvPr id="14" name="タイトル 4">
            <a:extLst>
              <a:ext uri="{FF2B5EF4-FFF2-40B4-BE49-F238E27FC236}">
                <a16:creationId xmlns:a16="http://schemas.microsoft.com/office/drawing/2014/main" id="{EB80FDBA-148A-334E-2B23-12BF34545640}"/>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B-1</a:t>
            </a:r>
            <a:r>
              <a:rPr lang="ja-JP" altLang="en-US" dirty="0"/>
              <a:t>：</a:t>
            </a:r>
            <a:r>
              <a:rPr lang="en-US" altLang="ja-JP" sz="2800" dirty="0"/>
              <a:t>Prediction results from systematically pre-processed data</a:t>
            </a:r>
          </a:p>
        </p:txBody>
      </p:sp>
      <p:sp>
        <p:nvSpPr>
          <p:cNvPr id="2" name="テキスト ボックス 1">
            <a:extLst>
              <a:ext uri="{FF2B5EF4-FFF2-40B4-BE49-F238E27FC236}">
                <a16:creationId xmlns:a16="http://schemas.microsoft.com/office/drawing/2014/main" id="{2EDDBF1E-9F28-A607-FCCA-3E151BD7EBC6}"/>
              </a:ext>
            </a:extLst>
          </p:cNvPr>
          <p:cNvSpPr txBox="1"/>
          <p:nvPr/>
        </p:nvSpPr>
        <p:spPr>
          <a:xfrm>
            <a:off x="0" y="731151"/>
            <a:ext cx="12192000" cy="4001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altLang="ja-JP" dirty="0"/>
              <a:t>	        </a:t>
            </a:r>
            <a:r>
              <a:rPr lang="ja-JP" altLang="en-US" sz="2000" b="1" dirty="0"/>
              <a:t>～ </a:t>
            </a:r>
            <a:r>
              <a:rPr lang="en-US" altLang="ja-JP" sz="2000" b="1" dirty="0"/>
              <a:t>Target </a:t>
            </a:r>
            <a:r>
              <a:rPr lang="ja-JP" altLang="en-US" sz="2000" b="1" dirty="0"/>
              <a:t>② </a:t>
            </a:r>
            <a:r>
              <a:rPr lang="en-US" altLang="ja-JP" sz="2000" b="1" dirty="0"/>
              <a:t>Stage2 Permeate EC </a:t>
            </a:r>
            <a:r>
              <a:rPr lang="ja-JP" altLang="en-US" sz="2000" b="1" dirty="0"/>
              <a:t>～</a:t>
            </a:r>
            <a:endParaRPr lang="ja-JP" altLang="en-US" b="1" dirty="0"/>
          </a:p>
        </p:txBody>
      </p:sp>
    </p:spTree>
    <p:extLst>
      <p:ext uri="{BB962C8B-B14F-4D97-AF65-F5344CB8AC3E}">
        <p14:creationId xmlns:p14="http://schemas.microsoft.com/office/powerpoint/2010/main" val="37865821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ィカル ユーザー インターフェイス, グラフ&#10;&#10;自動的に生成された説明">
            <a:extLst>
              <a:ext uri="{FF2B5EF4-FFF2-40B4-BE49-F238E27FC236}">
                <a16:creationId xmlns:a16="http://schemas.microsoft.com/office/drawing/2014/main" id="{0518D482-1761-47AD-F772-18D7F51D4686}"/>
              </a:ext>
            </a:extLst>
          </p:cNvPr>
          <p:cNvPicPr>
            <a:picLocks noChangeAspect="1"/>
          </p:cNvPicPr>
          <p:nvPr/>
        </p:nvPicPr>
        <p:blipFill rotWithShape="1">
          <a:blip r:embed="rId2">
            <a:extLst>
              <a:ext uri="{28A0092B-C50C-407E-A947-70E740481C1C}">
                <a14:useLocalDpi xmlns:a14="http://schemas.microsoft.com/office/drawing/2010/main" val="0"/>
              </a:ext>
            </a:extLst>
          </a:blip>
          <a:srcRect l="9267" t="9428" r="9519"/>
          <a:stretch/>
        </p:blipFill>
        <p:spPr>
          <a:xfrm>
            <a:off x="287174" y="1574924"/>
            <a:ext cx="11654496" cy="3249365"/>
          </a:xfrm>
          <a:prstGeom prst="rect">
            <a:avLst/>
          </a:prstGeom>
        </p:spPr>
      </p:pic>
      <p:sp>
        <p:nvSpPr>
          <p:cNvPr id="3" name="スライド番号プレースホルダー 2">
            <a:extLst>
              <a:ext uri="{FF2B5EF4-FFF2-40B4-BE49-F238E27FC236}">
                <a16:creationId xmlns:a16="http://schemas.microsoft.com/office/drawing/2014/main" id="{3F75731E-CAE3-C230-E286-5D308CE9A7AA}"/>
              </a:ext>
            </a:extLst>
          </p:cNvPr>
          <p:cNvSpPr>
            <a:spLocks noGrp="1"/>
          </p:cNvSpPr>
          <p:nvPr>
            <p:ph type="sldNum" sz="quarter" idx="10"/>
          </p:nvPr>
        </p:nvSpPr>
        <p:spPr/>
        <p:txBody>
          <a:bodyPr/>
          <a:lstStyle/>
          <a:p>
            <a:fld id="{584EAAFE-CFE5-40AD-8E95-5BFF290DC5CF}" type="slidenum">
              <a:rPr kumimoji="1" lang="ja-JP" altLang="en-US" smtClean="0"/>
              <a:pPr/>
              <a:t>53</a:t>
            </a:fld>
            <a:endParaRPr kumimoji="1" lang="ja-JP" altLang="en-US"/>
          </a:p>
        </p:txBody>
      </p:sp>
      <p:graphicFrame>
        <p:nvGraphicFramePr>
          <p:cNvPr id="5" name="表 4">
            <a:extLst>
              <a:ext uri="{FF2B5EF4-FFF2-40B4-BE49-F238E27FC236}">
                <a16:creationId xmlns:a16="http://schemas.microsoft.com/office/drawing/2014/main" id="{D52B6241-475E-D5EB-0535-43655607258B}"/>
              </a:ext>
            </a:extLst>
          </p:cNvPr>
          <p:cNvGraphicFramePr>
            <a:graphicFrameLocks noGrp="1"/>
          </p:cNvGraphicFramePr>
          <p:nvPr/>
        </p:nvGraphicFramePr>
        <p:xfrm>
          <a:off x="3238883" y="5068143"/>
          <a:ext cx="5472000" cy="1066141"/>
        </p:xfrm>
        <a:graphic>
          <a:graphicData uri="http://schemas.openxmlformats.org/drawingml/2006/table">
            <a:tbl>
              <a:tblPr firstRow="1" firstCol="1" bandRow="1">
                <a:tableStyleId>{5C22544A-7EE6-4342-B048-85BDC9FD1C3A}</a:tableStyleId>
              </a:tblPr>
              <a:tblGrid>
                <a:gridCol w="2129567">
                  <a:extLst>
                    <a:ext uri="{9D8B030D-6E8A-4147-A177-3AD203B41FA5}">
                      <a16:colId xmlns:a16="http://schemas.microsoft.com/office/drawing/2014/main" val="966083028"/>
                    </a:ext>
                  </a:extLst>
                </a:gridCol>
                <a:gridCol w="3342433">
                  <a:extLst>
                    <a:ext uri="{9D8B030D-6E8A-4147-A177-3AD203B41FA5}">
                      <a16:colId xmlns:a16="http://schemas.microsoft.com/office/drawing/2014/main" val="1605405873"/>
                    </a:ext>
                  </a:extLst>
                </a:gridCol>
              </a:tblGrid>
              <a:tr h="533071">
                <a:tc>
                  <a:txBody>
                    <a:bodyPr/>
                    <a:lstStyle/>
                    <a:p>
                      <a:pPr marL="0" indent="0" algn="ctr">
                        <a:spcBef>
                          <a:spcPts val="600"/>
                        </a:spcBef>
                      </a:pPr>
                      <a:r>
                        <a:rPr lang="en-US" sz="1600" dirty="0">
                          <a:effectLst/>
                        </a:rPr>
                        <a:t>Index</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Stage</a:t>
                      </a:r>
                      <a:r>
                        <a:rPr lang="en-US" altLang="ja-JP" sz="1600" dirty="0">
                          <a:effectLst/>
                        </a:rPr>
                        <a:t>3</a:t>
                      </a:r>
                      <a:r>
                        <a:rPr lang="en-US" sz="1600" dirty="0">
                          <a:effectLst/>
                        </a:rPr>
                        <a:t> Permeate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50341788"/>
                  </a:ext>
                </a:extLst>
              </a:tr>
              <a:tr h="266535">
                <a:tc>
                  <a:txBody>
                    <a:bodyPr/>
                    <a:lstStyle/>
                    <a:p>
                      <a:pPr marL="0" indent="0" algn="ctr">
                        <a:spcBef>
                          <a:spcPts val="600"/>
                        </a:spcBef>
                        <a:tabLst>
                          <a:tab pos="355600" algn="l"/>
                        </a:tabLst>
                      </a:pPr>
                      <a:r>
                        <a:rPr lang="en-US" sz="1600" dirty="0">
                          <a:effectLst/>
                        </a:rPr>
                        <a:t>RMSE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sz="1600" dirty="0">
                          <a:effectLst/>
                        </a:rPr>
                        <a:t>2.02 (</a:t>
                      </a:r>
                      <a:r>
                        <a:rPr lang="en-US" sz="1600" dirty="0" err="1">
                          <a:effectLst/>
                        </a:rPr>
                        <a:t>uS</a:t>
                      </a:r>
                      <a:r>
                        <a:rPr lang="en-US" sz="1600" dirty="0">
                          <a:effectLst/>
                        </a:rPr>
                        <a:t>/cm)</a:t>
                      </a:r>
                    </a:p>
                  </a:txBody>
                  <a:tcPr marL="68580" marR="68580" marT="0" marB="0" anchor="ctr"/>
                </a:tc>
                <a:extLst>
                  <a:ext uri="{0D108BD9-81ED-4DB2-BD59-A6C34878D82A}">
                    <a16:rowId xmlns:a16="http://schemas.microsoft.com/office/drawing/2014/main" val="1938164144"/>
                  </a:ext>
                </a:extLst>
              </a:tr>
              <a:tr h="266535">
                <a:tc>
                  <a:txBody>
                    <a:bodyPr/>
                    <a:lstStyle/>
                    <a:p>
                      <a:pPr marL="0" indent="0" algn="ctr">
                        <a:spcBef>
                          <a:spcPts val="600"/>
                        </a:spcBef>
                      </a:pPr>
                      <a:r>
                        <a:rPr lang="en-US" sz="1600" dirty="0">
                          <a:effectLst/>
                        </a:rPr>
                        <a:t>MAPE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marL="0" indent="0" algn="ctr">
                        <a:spcBef>
                          <a:spcPts val="600"/>
                        </a:spcBef>
                      </a:pPr>
                      <a:r>
                        <a:rPr lang="en-US" altLang="ja-JP" sz="1600" dirty="0">
                          <a:effectLst/>
                        </a:rPr>
                        <a:t>4.06 (%)</a:t>
                      </a:r>
                    </a:p>
                  </a:txBody>
                  <a:tcPr marL="68580" marR="68580" marT="0" marB="0" anchor="ctr"/>
                </a:tc>
                <a:extLst>
                  <a:ext uri="{0D108BD9-81ED-4DB2-BD59-A6C34878D82A}">
                    <a16:rowId xmlns:a16="http://schemas.microsoft.com/office/drawing/2014/main" val="1670366935"/>
                  </a:ext>
                </a:extLst>
              </a:tr>
            </a:tbl>
          </a:graphicData>
        </a:graphic>
      </p:graphicFrame>
      <p:sp>
        <p:nvSpPr>
          <p:cNvPr id="7" name="テキスト ボックス 6">
            <a:extLst>
              <a:ext uri="{FF2B5EF4-FFF2-40B4-BE49-F238E27FC236}">
                <a16:creationId xmlns:a16="http://schemas.microsoft.com/office/drawing/2014/main" id="{3B6C677E-1E27-CD02-15FE-183923176503}"/>
              </a:ext>
            </a:extLst>
          </p:cNvPr>
          <p:cNvSpPr txBox="1"/>
          <p:nvPr/>
        </p:nvSpPr>
        <p:spPr>
          <a:xfrm>
            <a:off x="4668218" y="1755321"/>
            <a:ext cx="2613329" cy="338554"/>
          </a:xfrm>
          <a:prstGeom prst="rect">
            <a:avLst/>
          </a:prstGeom>
          <a:solidFill>
            <a:schemeClr val="bg1"/>
          </a:solidFill>
        </p:spPr>
        <p:txBody>
          <a:bodyPr wrap="square" rtlCol="0">
            <a:spAutoFit/>
          </a:bodyPr>
          <a:lstStyle/>
          <a:p>
            <a:pPr algn="ctr"/>
            <a:r>
              <a:rPr lang="en-US" altLang="ja-JP" sz="1600" b="0" dirty="0">
                <a:solidFill>
                  <a:schemeClr val="accent6"/>
                </a:solidFill>
              </a:rPr>
              <a:t>Pre-processed actual data </a:t>
            </a:r>
          </a:p>
        </p:txBody>
      </p:sp>
      <p:cxnSp>
        <p:nvCxnSpPr>
          <p:cNvPr id="8" name="直線矢印コネクタ 7">
            <a:extLst>
              <a:ext uri="{FF2B5EF4-FFF2-40B4-BE49-F238E27FC236}">
                <a16:creationId xmlns:a16="http://schemas.microsoft.com/office/drawing/2014/main" id="{0A246C78-3534-BF75-DD52-5FFD2D5806AA}"/>
              </a:ext>
            </a:extLst>
          </p:cNvPr>
          <p:cNvCxnSpPr>
            <a:cxnSpLocks/>
          </p:cNvCxnSpPr>
          <p:nvPr/>
        </p:nvCxnSpPr>
        <p:spPr>
          <a:xfrm flipH="1">
            <a:off x="5302102" y="2217565"/>
            <a:ext cx="379326" cy="546900"/>
          </a:xfrm>
          <a:prstGeom prst="straightConnector1">
            <a:avLst/>
          </a:prstGeom>
          <a:ln w="38100">
            <a:solidFill>
              <a:schemeClr val="accent6"/>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DD833D3F-626C-887D-72BF-B0D9F3E6EC0A}"/>
              </a:ext>
            </a:extLst>
          </p:cNvPr>
          <p:cNvSpPr txBox="1"/>
          <p:nvPr/>
        </p:nvSpPr>
        <p:spPr>
          <a:xfrm>
            <a:off x="8840185" y="3942392"/>
            <a:ext cx="1718734" cy="369332"/>
          </a:xfrm>
          <a:prstGeom prst="rect">
            <a:avLst/>
          </a:prstGeom>
          <a:solidFill>
            <a:schemeClr val="bg1"/>
          </a:solidFill>
        </p:spPr>
        <p:txBody>
          <a:bodyPr wrap="square">
            <a:spAutoFit/>
          </a:bodyPr>
          <a:lstStyle/>
          <a:p>
            <a:r>
              <a:rPr kumimoji="1" lang="en-US" altLang="ja-JP" sz="1800" dirty="0">
                <a:solidFill>
                  <a:srgbClr val="FF7F0E"/>
                </a:solidFill>
              </a:rPr>
              <a:t>Predicted data</a:t>
            </a:r>
            <a:endParaRPr kumimoji="1" lang="ja-JP" altLang="en-US" sz="1800" dirty="0">
              <a:solidFill>
                <a:srgbClr val="FF7F0E"/>
              </a:solidFill>
            </a:endParaRPr>
          </a:p>
        </p:txBody>
      </p:sp>
      <p:cxnSp>
        <p:nvCxnSpPr>
          <p:cNvPr id="10" name="直線矢印コネクタ 9">
            <a:extLst>
              <a:ext uri="{FF2B5EF4-FFF2-40B4-BE49-F238E27FC236}">
                <a16:creationId xmlns:a16="http://schemas.microsoft.com/office/drawing/2014/main" id="{4B23740A-3E1F-C9EA-7AA4-B2D4EAFCBC56}"/>
              </a:ext>
            </a:extLst>
          </p:cNvPr>
          <p:cNvCxnSpPr>
            <a:cxnSpLocks/>
          </p:cNvCxnSpPr>
          <p:nvPr/>
        </p:nvCxnSpPr>
        <p:spPr>
          <a:xfrm flipH="1" flipV="1">
            <a:off x="9314121" y="3312361"/>
            <a:ext cx="147817" cy="630031"/>
          </a:xfrm>
          <a:prstGeom prst="straightConnector1">
            <a:avLst/>
          </a:prstGeom>
          <a:ln w="38100">
            <a:solidFill>
              <a:srgbClr val="FF7F0E"/>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3803A51E-A84F-8AB9-989E-2D0F630F9CFA}"/>
              </a:ext>
            </a:extLst>
          </p:cNvPr>
          <p:cNvSpPr txBox="1"/>
          <p:nvPr/>
        </p:nvSpPr>
        <p:spPr>
          <a:xfrm>
            <a:off x="571983" y="-20412"/>
            <a:ext cx="8448645" cy="338554"/>
          </a:xfrm>
          <a:prstGeom prst="rect">
            <a:avLst/>
          </a:prstGeom>
          <a:noFill/>
        </p:spPr>
        <p:txBody>
          <a:bodyPr wrap="square" rtlCol="0">
            <a:spAutoFit/>
          </a:bodyPr>
          <a:lstStyle/>
          <a:p>
            <a:r>
              <a:rPr lang="en-US" altLang="ja-JP" sz="1600" b="1" dirty="0">
                <a:solidFill>
                  <a:schemeClr val="bg1"/>
                </a:solidFill>
              </a:rPr>
              <a:t>2. RO Permeate Water Quality Prediction &gt; Results by Random Forest</a:t>
            </a:r>
          </a:p>
        </p:txBody>
      </p:sp>
      <p:sp>
        <p:nvSpPr>
          <p:cNvPr id="14" name="タイトル 4">
            <a:extLst>
              <a:ext uri="{FF2B5EF4-FFF2-40B4-BE49-F238E27FC236}">
                <a16:creationId xmlns:a16="http://schemas.microsoft.com/office/drawing/2014/main" id="{EB80FDBA-148A-334E-2B23-12BF34545640}"/>
              </a:ext>
            </a:extLst>
          </p:cNvPr>
          <p:cNvSpPr txBox="1">
            <a:spLocks/>
          </p:cNvSpPr>
          <p:nvPr/>
        </p:nvSpPr>
        <p:spPr>
          <a:xfrm>
            <a:off x="517055" y="250825"/>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B-1</a:t>
            </a:r>
            <a:r>
              <a:rPr lang="ja-JP" altLang="en-US" dirty="0"/>
              <a:t>：</a:t>
            </a:r>
            <a:r>
              <a:rPr lang="en-US" altLang="ja-JP" sz="2800" dirty="0"/>
              <a:t>Prediction results from systematically pre-processed data</a:t>
            </a:r>
          </a:p>
        </p:txBody>
      </p:sp>
      <p:sp>
        <p:nvSpPr>
          <p:cNvPr id="2" name="テキスト ボックス 1">
            <a:extLst>
              <a:ext uri="{FF2B5EF4-FFF2-40B4-BE49-F238E27FC236}">
                <a16:creationId xmlns:a16="http://schemas.microsoft.com/office/drawing/2014/main" id="{2EDDBF1E-9F28-A607-FCCA-3E151BD7EBC6}"/>
              </a:ext>
            </a:extLst>
          </p:cNvPr>
          <p:cNvSpPr txBox="1"/>
          <p:nvPr/>
        </p:nvSpPr>
        <p:spPr>
          <a:xfrm>
            <a:off x="0" y="731151"/>
            <a:ext cx="12192000" cy="4001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altLang="ja-JP" dirty="0"/>
              <a:t>	        </a:t>
            </a:r>
            <a:r>
              <a:rPr lang="ja-JP" altLang="en-US" sz="2000" b="1" dirty="0"/>
              <a:t>～ </a:t>
            </a:r>
            <a:r>
              <a:rPr lang="en-US" altLang="ja-JP" sz="2000" b="1" dirty="0"/>
              <a:t>Target </a:t>
            </a:r>
            <a:r>
              <a:rPr lang="ja-JP" altLang="en-US" sz="2000" b="1" dirty="0"/>
              <a:t>③ </a:t>
            </a:r>
            <a:r>
              <a:rPr lang="en-US" altLang="ja-JP" sz="2000" b="1" dirty="0"/>
              <a:t>Stage3 Permeate EC </a:t>
            </a:r>
            <a:r>
              <a:rPr lang="ja-JP" altLang="en-US" sz="2000" b="1" dirty="0"/>
              <a:t>～</a:t>
            </a:r>
            <a:endParaRPr lang="ja-JP" altLang="en-US" b="1" dirty="0"/>
          </a:p>
        </p:txBody>
      </p:sp>
    </p:spTree>
    <p:extLst>
      <p:ext uri="{BB962C8B-B14F-4D97-AF65-F5344CB8AC3E}">
        <p14:creationId xmlns:p14="http://schemas.microsoft.com/office/powerpoint/2010/main" val="24748599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dirty="0"/>
              <a:t>Variable List</a:t>
            </a:r>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54</a:t>
            </a:fld>
            <a:endParaRPr kumimoji="1" lang="ja-JP" altLang="en-US"/>
          </a:p>
        </p:txBody>
      </p:sp>
      <p:sp>
        <p:nvSpPr>
          <p:cNvPr id="5" name="テキスト プレースホルダー 2">
            <a:extLst>
              <a:ext uri="{FF2B5EF4-FFF2-40B4-BE49-F238E27FC236}">
                <a16:creationId xmlns:a16="http://schemas.microsoft.com/office/drawing/2014/main" id="{17FF10F9-9DF7-EF41-43A9-02C8844C77F8}"/>
              </a:ext>
            </a:extLst>
          </p:cNvPr>
          <p:cNvSpPr txBox="1">
            <a:spLocks/>
          </p:cNvSpPr>
          <p:nvPr/>
        </p:nvSpPr>
        <p:spPr>
          <a:xfrm>
            <a:off x="517054" y="102057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endParaRPr lang="en-US" altLang="ja-JP" sz="2400" dirty="0"/>
          </a:p>
        </p:txBody>
      </p:sp>
      <p:sp>
        <p:nvSpPr>
          <p:cNvPr id="4" name="テキスト ボックス 3">
            <a:extLst>
              <a:ext uri="{FF2B5EF4-FFF2-40B4-BE49-F238E27FC236}">
                <a16:creationId xmlns:a16="http://schemas.microsoft.com/office/drawing/2014/main" id="{0B7FC5AF-B4D4-EB62-D7F9-BD1D9F8A21EF}"/>
              </a:ext>
            </a:extLst>
          </p:cNvPr>
          <p:cNvSpPr txBox="1"/>
          <p:nvPr/>
        </p:nvSpPr>
        <p:spPr>
          <a:xfrm>
            <a:off x="571984" y="-20412"/>
            <a:ext cx="3682516" cy="338554"/>
          </a:xfrm>
          <a:prstGeom prst="rect">
            <a:avLst/>
          </a:prstGeom>
          <a:noFill/>
        </p:spPr>
        <p:txBody>
          <a:bodyPr wrap="square" rtlCol="0">
            <a:spAutoFit/>
          </a:bodyPr>
          <a:lstStyle/>
          <a:p>
            <a:r>
              <a:rPr lang="en-US" altLang="ja-JP" sz="1600" b="1" dirty="0">
                <a:solidFill>
                  <a:schemeClr val="bg1"/>
                </a:solidFill>
              </a:rPr>
              <a:t>LVMWD</a:t>
            </a:r>
            <a:endParaRPr kumimoji="1" lang="ja-JP" altLang="en-US" sz="1600" b="1" dirty="0">
              <a:solidFill>
                <a:schemeClr val="bg1"/>
              </a:solidFill>
            </a:endParaRPr>
          </a:p>
        </p:txBody>
      </p:sp>
      <mc:AlternateContent xmlns:mc="http://schemas.openxmlformats.org/markup-compatibility/2006" xmlns:a14="http://schemas.microsoft.com/office/drawing/2010/main">
        <mc:Choice Requires="a14">
          <p:graphicFrame>
            <p:nvGraphicFramePr>
              <p:cNvPr id="9" name="表 8">
                <a:extLst>
                  <a:ext uri="{FF2B5EF4-FFF2-40B4-BE49-F238E27FC236}">
                    <a16:creationId xmlns:a16="http://schemas.microsoft.com/office/drawing/2014/main" id="{17074A44-230C-332A-A839-EBD82AD820C5}"/>
                  </a:ext>
                </a:extLst>
              </p:cNvPr>
              <p:cNvGraphicFramePr>
                <a:graphicFrameLocks noGrp="1"/>
              </p:cNvGraphicFramePr>
              <p:nvPr>
                <p:extLst>
                  <p:ext uri="{D42A27DB-BD31-4B8C-83A1-F6EECF244321}">
                    <p14:modId xmlns:p14="http://schemas.microsoft.com/office/powerpoint/2010/main" val="3505885615"/>
                  </p:ext>
                </p:extLst>
              </p:nvPr>
            </p:nvGraphicFramePr>
            <p:xfrm>
              <a:off x="513798" y="797228"/>
              <a:ext cx="11161148" cy="5761600"/>
            </p:xfrm>
            <a:graphic>
              <a:graphicData uri="http://schemas.openxmlformats.org/drawingml/2006/table">
                <a:tbl>
                  <a:tblPr firstRow="1" firstCol="1" bandRow="1">
                    <a:tableStyleId>{5C22544A-7EE6-4342-B048-85BDC9FD1C3A}</a:tableStyleId>
                  </a:tblPr>
                  <a:tblGrid>
                    <a:gridCol w="1393285">
                      <a:extLst>
                        <a:ext uri="{9D8B030D-6E8A-4147-A177-3AD203B41FA5}">
                          <a16:colId xmlns:a16="http://schemas.microsoft.com/office/drawing/2014/main" val="2420529299"/>
                        </a:ext>
                      </a:extLst>
                    </a:gridCol>
                    <a:gridCol w="3296716">
                      <a:extLst>
                        <a:ext uri="{9D8B030D-6E8A-4147-A177-3AD203B41FA5}">
                          <a16:colId xmlns:a16="http://schemas.microsoft.com/office/drawing/2014/main" val="1997034489"/>
                        </a:ext>
                      </a:extLst>
                    </a:gridCol>
                    <a:gridCol w="2301142">
                      <a:extLst>
                        <a:ext uri="{9D8B030D-6E8A-4147-A177-3AD203B41FA5}">
                          <a16:colId xmlns:a16="http://schemas.microsoft.com/office/drawing/2014/main" val="322932763"/>
                        </a:ext>
                      </a:extLst>
                    </a:gridCol>
                    <a:gridCol w="4170005">
                      <a:extLst>
                        <a:ext uri="{9D8B030D-6E8A-4147-A177-3AD203B41FA5}">
                          <a16:colId xmlns:a16="http://schemas.microsoft.com/office/drawing/2014/main" val="2844438294"/>
                        </a:ext>
                      </a:extLst>
                    </a:gridCol>
                  </a:tblGrid>
                  <a:tr h="288080">
                    <a:tc>
                      <a:txBody>
                        <a:bodyPr/>
                        <a:lstStyle/>
                        <a:p>
                          <a:pPr marL="0" algn="ctr">
                            <a:spcBef>
                              <a:spcPts val="600"/>
                            </a:spcBef>
                          </a:pPr>
                          <a:r>
                            <a:rPr lang="en-US" sz="1800" dirty="0">
                              <a:effectLst/>
                            </a:rPr>
                            <a:t>ID No.</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ctr">
                            <a:spcBef>
                              <a:spcPts val="600"/>
                            </a:spcBef>
                          </a:pPr>
                          <a:r>
                            <a:rPr lang="en-US" sz="1800" dirty="0">
                              <a:effectLst/>
                            </a:rPr>
                            <a:t>Description</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ctr">
                            <a:spcBef>
                              <a:spcPts val="600"/>
                            </a:spcBef>
                          </a:pPr>
                          <a:r>
                            <a:rPr lang="en-US" sz="1800" dirty="0">
                              <a:effectLst/>
                            </a:rPr>
                            <a:t>Units</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ctr">
                            <a:spcBef>
                              <a:spcPts val="600"/>
                            </a:spcBef>
                            <a:spcAft>
                              <a:spcPts val="600"/>
                            </a:spcAft>
                          </a:pPr>
                          <a:r>
                            <a:rPr lang="en-US" sz="1800" dirty="0">
                              <a:effectLst/>
                            </a:rPr>
                            <a:t>Opt. Variable / 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extLst>
                      <a:ext uri="{0D108BD9-81ED-4DB2-BD59-A6C34878D82A}">
                        <a16:rowId xmlns:a16="http://schemas.microsoft.com/office/drawing/2014/main" val="84155179"/>
                      </a:ext>
                    </a:extLst>
                  </a:tr>
                  <a:tr h="288080">
                    <a:tc>
                      <a:txBody>
                        <a:bodyPr/>
                        <a:lstStyle/>
                        <a:p>
                          <a:pPr marL="0" algn="ctr">
                            <a:spcBef>
                              <a:spcPts val="600"/>
                            </a:spcBef>
                          </a:pPr>
                          <a:r>
                            <a:rPr lang="en-US" sz="1800" dirty="0">
                              <a:effectLst/>
                            </a:rPr>
                            <a:t>ID0000</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tc>
                    <a:tc>
                      <a:txBody>
                        <a:bodyPr/>
                        <a:lstStyle/>
                        <a:p>
                          <a:pPr marL="0" algn="l">
                            <a:spcBef>
                              <a:spcPts val="600"/>
                            </a:spcBef>
                          </a:pPr>
                          <a:r>
                            <a:rPr lang="en-US" sz="1800" kern="1200" dirty="0">
                              <a:effectLst/>
                            </a:rPr>
                            <a:t>UF Filtrate Total Chlorine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B w="12700" cap="flat" cmpd="sng" algn="ctr">
                          <a:solidFill>
                            <a:schemeClr val="tx1"/>
                          </a:solidFill>
                          <a:prstDash val="solid"/>
                          <a:round/>
                          <a:headEnd type="none" w="med" len="med"/>
                          <a:tailEnd type="none" w="med" len="med"/>
                        </a:lnB>
                        <a:noFill/>
                      </a:tcPr>
                    </a:tc>
                    <a:tc>
                      <a:txBody>
                        <a:bodyPr/>
                        <a:lstStyle/>
                        <a:p>
                          <a:pPr marL="0" algn="ctr">
                            <a:spcBef>
                              <a:spcPts val="600"/>
                            </a:spcBef>
                          </a:pPr>
                          <a:r>
                            <a:rPr lang="en-US" sz="1800" kern="1200" dirty="0">
                              <a:effectLst/>
                            </a:rPr>
                            <a:t>ton/day</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B w="12700" cap="flat" cmpd="sng" algn="ctr">
                          <a:solidFill>
                            <a:schemeClr val="tx1"/>
                          </a:solidFill>
                          <a:prstDash val="solid"/>
                          <a:round/>
                          <a:headEnd type="none" w="med" len="med"/>
                          <a:tailEnd type="none" w="med" len="med"/>
                        </a:lnB>
                        <a:noFill/>
                      </a:tcPr>
                    </a:tc>
                    <a:tc>
                      <a:txBody>
                        <a:bodyPr/>
                        <a:lstStyle/>
                        <a:p>
                          <a:pPr marL="0" algn="l">
                            <a:spcBef>
                              <a:spcPts val="600"/>
                            </a:spcBef>
                            <a:spcAft>
                              <a:spcPts val="600"/>
                            </a:spcAft>
                          </a:pPr>
                          <a:r>
                            <a:rPr lang="en-US" sz="1800" kern="1200" dirty="0">
                              <a:effectLst/>
                            </a:rPr>
                            <a:t>Optimization Variable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82261909"/>
                      </a:ext>
                    </a:extLst>
                  </a:tr>
                  <a:tr h="288080">
                    <a:tc>
                      <a:txBody>
                        <a:bodyPr/>
                        <a:lstStyle/>
                        <a:p>
                          <a:pPr marL="0" algn="ctr">
                            <a:spcBef>
                              <a:spcPts val="600"/>
                            </a:spcBef>
                          </a:pPr>
                          <a:r>
                            <a:rPr lang="en-US" sz="1800">
                              <a:effectLst/>
                            </a:rPr>
                            <a:t>ID0001</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tc>
                    <a:tc>
                      <a:txBody>
                        <a:bodyPr/>
                        <a:lstStyle/>
                        <a:p>
                          <a:pPr marL="0" algn="l">
                            <a:spcBef>
                              <a:spcPts val="600"/>
                            </a:spcBef>
                          </a:pPr>
                          <a:r>
                            <a:rPr lang="en-US" sz="1800" kern="1200">
                              <a:effectLst/>
                            </a:rPr>
                            <a:t>Feed EC</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T w="12700" cap="flat" cmpd="sng" algn="ctr">
                          <a:solidFill>
                            <a:schemeClr val="tx1"/>
                          </a:solidFill>
                          <a:prstDash val="solid"/>
                          <a:round/>
                          <a:headEnd type="none" w="med" len="med"/>
                          <a:tailEnd type="none" w="med" len="med"/>
                        </a:lnT>
                        <a:noFill/>
                      </a:tcPr>
                    </a:tc>
                    <a:tc>
                      <a:txBody>
                        <a:bodyPr/>
                        <a:lstStyle/>
                        <a:p>
                          <a:pPr marL="0" algn="ctr">
                            <a:spcBef>
                              <a:spcPts val="600"/>
                            </a:spcBef>
                          </a:pPr>
                          <a14:m>
                            <m:oMathPara xmlns:m="http://schemas.openxmlformats.org/officeDocument/2006/math">
                              <m:oMathParaPr>
                                <m:jc m:val="centerGroup"/>
                              </m:oMathParaPr>
                              <m:oMath xmlns:m="http://schemas.openxmlformats.org/officeDocument/2006/math">
                                <m:r>
                                  <m:rPr>
                                    <m:sty m:val="p"/>
                                  </m:rPr>
                                  <a:rPr lang="en-US" sz="1800">
                                    <a:effectLst/>
                                    <a:latin typeface="Cambria Math" panose="02040503050406030204" pitchFamily="18" charset="0"/>
                                  </a:rPr>
                                  <m:t>μS</m:t>
                                </m:r>
                                <m:r>
                                  <a:rPr lang="en-US" sz="1800">
                                    <a:effectLst/>
                                    <a:latin typeface="Cambria Math" panose="02040503050406030204" pitchFamily="18" charset="0"/>
                                  </a:rPr>
                                  <m:t>/</m:t>
                                </m:r>
                                <m:r>
                                  <m:rPr>
                                    <m:sty m:val="p"/>
                                  </m:rPr>
                                  <a:rPr lang="en-US" sz="1800">
                                    <a:effectLst/>
                                    <a:latin typeface="Cambria Math" panose="02040503050406030204" pitchFamily="18" charset="0"/>
                                  </a:rPr>
                                  <m:t>cm</m:t>
                                </m:r>
                              </m:oMath>
                            </m:oMathPara>
                          </a14:m>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T w="12700" cap="flat" cmpd="sng" algn="ctr">
                          <a:solidFill>
                            <a:schemeClr val="tx1"/>
                          </a:solidFill>
                          <a:prstDash val="solid"/>
                          <a:round/>
                          <a:headEnd type="none" w="med" len="med"/>
                          <a:tailEnd type="none" w="med" len="med"/>
                        </a:lnT>
                        <a:no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730476632"/>
                      </a:ext>
                    </a:extLst>
                  </a:tr>
                  <a:tr h="288080">
                    <a:tc>
                      <a:txBody>
                        <a:bodyPr/>
                        <a:lstStyle/>
                        <a:p>
                          <a:pPr marL="0" algn="ctr">
                            <a:spcBef>
                              <a:spcPts val="600"/>
                            </a:spcBef>
                          </a:pPr>
                          <a:r>
                            <a:rPr lang="en-US" sz="1800">
                              <a:effectLst/>
                            </a:rPr>
                            <a:t>ID0002</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tc>
                    <a:tc>
                      <a:txBody>
                        <a:bodyPr/>
                        <a:lstStyle/>
                        <a:p>
                          <a:pPr marL="0" algn="l">
                            <a:spcBef>
                              <a:spcPts val="600"/>
                            </a:spcBef>
                          </a:pPr>
                          <a:r>
                            <a:rPr lang="en-US" sz="1800" kern="1200">
                              <a:effectLst/>
                            </a:rPr>
                            <a:t>Feed TOC</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ctr">
                            <a:spcBef>
                              <a:spcPts val="600"/>
                            </a:spcBef>
                          </a:pPr>
                          <a:r>
                            <a:rPr lang="en-US" sz="1800" kern="1200">
                              <a:effectLst/>
                            </a:rPr>
                            <a:t>mg/L</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4044499933"/>
                      </a:ext>
                    </a:extLst>
                  </a:tr>
                  <a:tr h="288080">
                    <a:tc>
                      <a:txBody>
                        <a:bodyPr/>
                        <a:lstStyle/>
                        <a:p>
                          <a:pPr marL="0" algn="ctr">
                            <a:spcBef>
                              <a:spcPts val="600"/>
                            </a:spcBef>
                          </a:pPr>
                          <a:r>
                            <a:rPr lang="en-US" sz="1800" dirty="0">
                              <a:effectLst/>
                            </a:rPr>
                            <a:t>ID0003</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tc>
                    <a:tc>
                      <a:txBody>
                        <a:bodyPr/>
                        <a:lstStyle/>
                        <a:p>
                          <a:pPr marL="0" algn="l">
                            <a:spcBef>
                              <a:spcPts val="600"/>
                            </a:spcBef>
                          </a:pPr>
                          <a:r>
                            <a:rPr lang="en-US" sz="1800" kern="1200">
                              <a:effectLst/>
                            </a:rPr>
                            <a:t>Feed Temperature</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ctr">
                            <a:spcBef>
                              <a:spcPts val="600"/>
                            </a:spcBef>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m:t>
                                </m:r>
                              </m:oMath>
                            </m:oMathPara>
                          </a14:m>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1570090320"/>
                      </a:ext>
                    </a:extLst>
                  </a:tr>
                  <a:tr h="288080">
                    <a:tc>
                      <a:txBody>
                        <a:bodyPr/>
                        <a:lstStyle/>
                        <a:p>
                          <a:pPr marL="0" algn="ctr">
                            <a:spcBef>
                              <a:spcPts val="600"/>
                            </a:spcBef>
                          </a:pPr>
                          <a:r>
                            <a:rPr lang="en-US" sz="1800" dirty="0">
                              <a:effectLst/>
                            </a:rPr>
                            <a:t>ID0004</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tc>
                    <a:tc>
                      <a:txBody>
                        <a:bodyPr/>
                        <a:lstStyle/>
                        <a:p>
                          <a:pPr marL="0" algn="l">
                            <a:spcBef>
                              <a:spcPts val="600"/>
                            </a:spcBef>
                          </a:pPr>
                          <a:r>
                            <a:rPr lang="en-US" sz="1800" kern="1200" dirty="0">
                              <a:effectLst/>
                            </a:rPr>
                            <a:t>Feed pH</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ctr">
                            <a:spcBef>
                              <a:spcPts val="600"/>
                            </a:spcBef>
                          </a:pPr>
                          <a:r>
                            <a:rPr lang="en-US" sz="1800" kern="1200">
                              <a:effectLst/>
                            </a:rPr>
                            <a:t>-</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2761265094"/>
                      </a:ext>
                    </a:extLst>
                  </a:tr>
                  <a:tr h="288080">
                    <a:tc>
                      <a:txBody>
                        <a:bodyPr/>
                        <a:lstStyle/>
                        <a:p>
                          <a:pPr marL="0" algn="ctr">
                            <a:spcBef>
                              <a:spcPts val="600"/>
                            </a:spcBef>
                          </a:pPr>
                          <a:r>
                            <a:rPr lang="en-US" sz="1800">
                              <a:effectLst/>
                            </a:rPr>
                            <a:t>ID0100</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tc>
                    <a:tc>
                      <a:txBody>
                        <a:bodyPr/>
                        <a:lstStyle/>
                        <a:p>
                          <a:pPr marL="0" algn="l">
                            <a:spcBef>
                              <a:spcPts val="600"/>
                            </a:spcBef>
                          </a:pPr>
                          <a:r>
                            <a:rPr lang="en-US" sz="1800" kern="1200">
                              <a:effectLst/>
                            </a:rPr>
                            <a:t>Stage 1 Feed Pressure</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ctr">
                            <a:spcBef>
                              <a:spcPts val="600"/>
                            </a:spcBef>
                          </a:pPr>
                          <a:r>
                            <a:rPr lang="en-US" sz="1800" kern="1200">
                              <a:effectLst/>
                            </a:rPr>
                            <a:t>psi</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4074904914"/>
                      </a:ext>
                    </a:extLst>
                  </a:tr>
                  <a:tr h="288080">
                    <a:tc>
                      <a:txBody>
                        <a:bodyPr/>
                        <a:lstStyle/>
                        <a:p>
                          <a:pPr marL="0" algn="ctr">
                            <a:spcBef>
                              <a:spcPts val="600"/>
                            </a:spcBef>
                          </a:pPr>
                          <a:r>
                            <a:rPr lang="en-US" sz="1800" dirty="0">
                              <a:effectLst/>
                            </a:rPr>
                            <a:t>ID0101</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tc>
                    <a:tc>
                      <a:txBody>
                        <a:bodyPr/>
                        <a:lstStyle/>
                        <a:p>
                          <a:pPr marL="0" algn="l">
                            <a:spcBef>
                              <a:spcPts val="600"/>
                            </a:spcBef>
                          </a:pPr>
                          <a:r>
                            <a:rPr lang="en-US" sz="1800" kern="1200">
                              <a:effectLst/>
                            </a:rPr>
                            <a:t>Stage 1 Feed Flow Rate</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ctr">
                            <a:spcBef>
                              <a:spcPts val="600"/>
                            </a:spcBef>
                          </a:pPr>
                          <a:r>
                            <a:rPr lang="en-US" sz="1800" kern="1200">
                              <a:effectLst/>
                            </a:rPr>
                            <a:t>gpm</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3994468995"/>
                      </a:ext>
                    </a:extLst>
                  </a:tr>
                  <a:tr h="288080">
                    <a:tc>
                      <a:txBody>
                        <a:bodyPr/>
                        <a:lstStyle/>
                        <a:p>
                          <a:pPr marL="0" algn="ctr">
                            <a:spcBef>
                              <a:spcPts val="600"/>
                            </a:spcBef>
                          </a:pPr>
                          <a:r>
                            <a:rPr lang="en-US" sz="1800">
                              <a:effectLst/>
                            </a:rPr>
                            <a:t>ID0102</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tc>
                    <a:tc>
                      <a:txBody>
                        <a:bodyPr/>
                        <a:lstStyle/>
                        <a:p>
                          <a:pPr marL="0" algn="l">
                            <a:spcBef>
                              <a:spcPts val="600"/>
                            </a:spcBef>
                          </a:pPr>
                          <a:r>
                            <a:rPr lang="en-US" sz="1800" kern="1200">
                              <a:effectLst/>
                            </a:rPr>
                            <a:t>Stage 1 Permeate Flow Rate</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ctr">
                            <a:spcBef>
                              <a:spcPts val="600"/>
                            </a:spcBef>
                          </a:pPr>
                          <a:r>
                            <a:rPr lang="en-US" sz="1800" kern="1200">
                              <a:effectLst/>
                            </a:rPr>
                            <a:t>gpm</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4170715654"/>
                      </a:ext>
                    </a:extLst>
                  </a:tr>
                  <a:tr h="288080">
                    <a:tc>
                      <a:txBody>
                        <a:bodyPr/>
                        <a:lstStyle/>
                        <a:p>
                          <a:pPr marL="0" algn="ctr">
                            <a:spcBef>
                              <a:spcPts val="600"/>
                            </a:spcBef>
                          </a:pPr>
                          <a:r>
                            <a:rPr lang="en-US" sz="1800" kern="1200">
                              <a:effectLst/>
                            </a:rPr>
                            <a:t>ID0200</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a:effectLst/>
                            </a:rPr>
                            <a:t>Stage 2 Feed Flow Rate</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ctr">
                            <a:spcBef>
                              <a:spcPts val="600"/>
                            </a:spcBef>
                          </a:pPr>
                          <a:r>
                            <a:rPr lang="en-US" sz="1800" kern="1200">
                              <a:effectLst/>
                            </a:rPr>
                            <a:t>gpm</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1376257878"/>
                      </a:ext>
                    </a:extLst>
                  </a:tr>
                  <a:tr h="288080">
                    <a:tc>
                      <a:txBody>
                        <a:bodyPr/>
                        <a:lstStyle/>
                        <a:p>
                          <a:pPr marL="0" algn="ctr">
                            <a:spcBef>
                              <a:spcPts val="600"/>
                            </a:spcBef>
                          </a:pPr>
                          <a:r>
                            <a:rPr lang="en-US" sz="1800" kern="1200" dirty="0">
                              <a:effectLst/>
                            </a:rPr>
                            <a:t>ID0201</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dirty="0">
                              <a:effectLst/>
                            </a:rPr>
                            <a:t>Stage 2 Permeate Flow Rate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ctr">
                            <a:spcBef>
                              <a:spcPts val="600"/>
                            </a:spcBef>
                          </a:pPr>
                          <a:r>
                            <a:rPr lang="en-US" sz="1800" kern="1200">
                              <a:effectLst/>
                            </a:rPr>
                            <a:t>gpm</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1875363484"/>
                      </a:ext>
                    </a:extLst>
                  </a:tr>
                  <a:tr h="288080">
                    <a:tc>
                      <a:txBody>
                        <a:bodyPr/>
                        <a:lstStyle/>
                        <a:p>
                          <a:pPr marL="0" algn="ctr">
                            <a:spcBef>
                              <a:spcPts val="600"/>
                            </a:spcBef>
                          </a:pPr>
                          <a:r>
                            <a:rPr lang="en-US" sz="1800" kern="1200">
                              <a:effectLst/>
                            </a:rPr>
                            <a:t>ID0300</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a:effectLst/>
                            </a:rPr>
                            <a:t>Stage 3 Feed Pressure</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ctr">
                            <a:spcBef>
                              <a:spcPts val="600"/>
                            </a:spcBef>
                          </a:pPr>
                          <a:r>
                            <a:rPr lang="en-US" sz="1800" kern="1200">
                              <a:effectLst/>
                            </a:rPr>
                            <a:t>psi</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4268452675"/>
                      </a:ext>
                    </a:extLst>
                  </a:tr>
                  <a:tr h="288080">
                    <a:tc>
                      <a:txBody>
                        <a:bodyPr/>
                        <a:lstStyle/>
                        <a:p>
                          <a:pPr marL="0" algn="ctr">
                            <a:spcBef>
                              <a:spcPts val="600"/>
                            </a:spcBef>
                          </a:pPr>
                          <a:r>
                            <a:rPr lang="en-US" sz="1800" kern="1200" dirty="0">
                              <a:effectLst/>
                            </a:rPr>
                            <a:t>ID0301</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a:effectLst/>
                            </a:rPr>
                            <a:t>Stage 3 Feed Flow Rate</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B w="12700" cap="flat" cmpd="sng" algn="ctr">
                          <a:solidFill>
                            <a:schemeClr val="tx1"/>
                          </a:solidFill>
                          <a:prstDash val="solid"/>
                          <a:round/>
                          <a:headEnd type="none" w="med" len="med"/>
                          <a:tailEnd type="none" w="med" len="med"/>
                        </a:lnB>
                        <a:noFill/>
                      </a:tcPr>
                    </a:tc>
                    <a:tc>
                      <a:txBody>
                        <a:bodyPr/>
                        <a:lstStyle/>
                        <a:p>
                          <a:pPr marL="0" algn="ctr">
                            <a:spcBef>
                              <a:spcPts val="600"/>
                            </a:spcBef>
                          </a:pPr>
                          <a:r>
                            <a:rPr lang="en-US" sz="1800" kern="1200">
                              <a:effectLst/>
                            </a:rPr>
                            <a:t>gpm</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B w="12700" cap="flat" cmpd="sng" algn="ctr">
                          <a:solidFill>
                            <a:schemeClr val="tx1"/>
                          </a:solidFill>
                          <a:prstDash val="solid"/>
                          <a:round/>
                          <a:headEnd type="none" w="med" len="med"/>
                          <a:tailEnd type="none" w="med" len="med"/>
                        </a:lnB>
                        <a:no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061605"/>
                      </a:ext>
                    </a:extLst>
                  </a:tr>
                  <a:tr h="288080">
                    <a:tc>
                      <a:txBody>
                        <a:bodyPr/>
                        <a:lstStyle/>
                        <a:p>
                          <a:pPr marL="0" algn="ctr">
                            <a:spcBef>
                              <a:spcPts val="600"/>
                            </a:spcBef>
                          </a:pPr>
                          <a:r>
                            <a:rPr lang="en-US" sz="1800" kern="1200" dirty="0">
                              <a:effectLst/>
                            </a:rPr>
                            <a:t>ID1000</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a:effectLst/>
                            </a:rPr>
                            <a:t>Stage 1 Permeate EC</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T w="12700" cap="flat" cmpd="sng" algn="ctr">
                          <a:solidFill>
                            <a:schemeClr val="tx1"/>
                          </a:solidFill>
                          <a:prstDash val="solid"/>
                          <a:round/>
                          <a:headEnd type="none" w="med" len="med"/>
                          <a:tailEnd type="none" w="med" len="med"/>
                        </a:lnT>
                        <a:noFill/>
                      </a:tcPr>
                    </a:tc>
                    <a:tc>
                      <a:txBody>
                        <a:bodyPr/>
                        <a:lstStyle/>
                        <a:p>
                          <a:pPr marL="0" algn="ctr">
                            <a:spcBef>
                              <a:spcPts val="600"/>
                            </a:spcBef>
                          </a:pPr>
                          <a14:m>
                            <m:oMathPara xmlns:m="http://schemas.openxmlformats.org/officeDocument/2006/math">
                              <m:oMathParaPr>
                                <m:jc m:val="centerGroup"/>
                              </m:oMathParaPr>
                              <m:oMath xmlns:m="http://schemas.openxmlformats.org/officeDocument/2006/math">
                                <m:r>
                                  <m:rPr>
                                    <m:sty m:val="p"/>
                                  </m:rPr>
                                  <a:rPr lang="en-US" sz="1800">
                                    <a:effectLst/>
                                    <a:latin typeface="Cambria Math" panose="02040503050406030204" pitchFamily="18" charset="0"/>
                                  </a:rPr>
                                  <m:t>μS</m:t>
                                </m:r>
                                <m:r>
                                  <a:rPr lang="en-US" sz="1800">
                                    <a:effectLst/>
                                    <a:latin typeface="Cambria Math" panose="02040503050406030204" pitchFamily="18" charset="0"/>
                                  </a:rPr>
                                  <m:t>/</m:t>
                                </m:r>
                                <m:r>
                                  <m:rPr>
                                    <m:sty m:val="p"/>
                                  </m:rPr>
                                  <a:rPr lang="en-US" sz="1800">
                                    <a:effectLst/>
                                    <a:latin typeface="Cambria Math" panose="02040503050406030204" pitchFamily="18" charset="0"/>
                                  </a:rPr>
                                  <m:t>cm</m:t>
                                </m:r>
                              </m:oMath>
                            </m:oMathPara>
                          </a14:m>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T w="12700" cap="flat" cmpd="sng" algn="ctr">
                          <a:solidFill>
                            <a:schemeClr val="tx1"/>
                          </a:solidFill>
                          <a:prstDash val="solid"/>
                          <a:round/>
                          <a:headEnd type="none" w="med" len="med"/>
                          <a:tailEnd type="none" w="med" len="med"/>
                        </a:lnT>
                        <a:noFill/>
                      </a:tcPr>
                    </a:tc>
                    <a:tc>
                      <a:txBody>
                        <a:bodyPr/>
                        <a:lstStyle/>
                        <a:p>
                          <a:pPr marL="0" algn="l">
                            <a:spcBef>
                              <a:spcPts val="600"/>
                            </a:spcBef>
                            <a:spcAft>
                              <a:spcPts val="600"/>
                            </a:spcAft>
                          </a:pPr>
                          <a:r>
                            <a:rPr lang="en-US" sz="1800" kern="1200" dirty="0">
                              <a:effectLst/>
                            </a:rPr>
                            <a:t>Intermediate Variable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142782461"/>
                      </a:ext>
                    </a:extLst>
                  </a:tr>
                  <a:tr h="288080">
                    <a:tc>
                      <a:txBody>
                        <a:bodyPr/>
                        <a:lstStyle/>
                        <a:p>
                          <a:pPr marL="0" algn="ctr">
                            <a:spcBef>
                              <a:spcPts val="600"/>
                            </a:spcBef>
                          </a:pPr>
                          <a:r>
                            <a:rPr lang="en-US" sz="1800" kern="1200" dirty="0">
                              <a:effectLst/>
                            </a:rPr>
                            <a:t>ID2000</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dirty="0">
                              <a:effectLst/>
                            </a:rPr>
                            <a:t>Stage 2 Feed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ctr">
                            <a:spcBef>
                              <a:spcPts val="600"/>
                            </a:spcBef>
                          </a:pPr>
                          <a14:m>
                            <m:oMathPara xmlns:m="http://schemas.openxmlformats.org/officeDocument/2006/math">
                              <m:oMathParaPr>
                                <m:jc m:val="centerGroup"/>
                              </m:oMathParaPr>
                              <m:oMath xmlns:m="http://schemas.openxmlformats.org/officeDocument/2006/math">
                                <m:r>
                                  <m:rPr>
                                    <m:sty m:val="p"/>
                                  </m:rPr>
                                  <a:rPr lang="en-US" sz="1800">
                                    <a:effectLst/>
                                    <a:latin typeface="Cambria Math" panose="02040503050406030204" pitchFamily="18" charset="0"/>
                                  </a:rPr>
                                  <m:t>μS</m:t>
                                </m:r>
                                <m:r>
                                  <a:rPr lang="en-US" sz="1800">
                                    <a:effectLst/>
                                    <a:latin typeface="Cambria Math" panose="02040503050406030204" pitchFamily="18" charset="0"/>
                                  </a:rPr>
                                  <m:t>/</m:t>
                                </m:r>
                                <m:r>
                                  <m:rPr>
                                    <m:sty m:val="p"/>
                                  </m:rPr>
                                  <a:rPr lang="en-US" sz="1800">
                                    <a:effectLst/>
                                    <a:latin typeface="Cambria Math" panose="02040503050406030204" pitchFamily="18" charset="0"/>
                                  </a:rPr>
                                  <m:t>cm</m:t>
                                </m:r>
                              </m:oMath>
                            </m:oMathPara>
                          </a14:m>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l">
                            <a:spcBef>
                              <a:spcPts val="600"/>
                            </a:spcBef>
                            <a:spcAft>
                              <a:spcPts val="600"/>
                            </a:spcAft>
                          </a:pPr>
                          <a:r>
                            <a:rPr lang="en-US" sz="1800" kern="1200" dirty="0">
                              <a:effectLst/>
                            </a:rPr>
                            <a:t>Intermediate Variable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2912610658"/>
                      </a:ext>
                    </a:extLst>
                  </a:tr>
                  <a:tr h="288080">
                    <a:tc>
                      <a:txBody>
                        <a:bodyPr/>
                        <a:lstStyle/>
                        <a:p>
                          <a:pPr marL="0" algn="ctr">
                            <a:spcBef>
                              <a:spcPts val="600"/>
                            </a:spcBef>
                          </a:pPr>
                          <a:r>
                            <a:rPr lang="en-US" sz="1800" kern="1200" dirty="0">
                              <a:effectLst/>
                            </a:rPr>
                            <a:t>ID2001</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dirty="0">
                              <a:effectLst/>
                            </a:rPr>
                            <a:t>Stage 2 Permeate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ctr">
                            <a:spcBef>
                              <a:spcPts val="600"/>
                            </a:spcBef>
                          </a:pPr>
                          <a14:m>
                            <m:oMathPara xmlns:m="http://schemas.openxmlformats.org/officeDocument/2006/math">
                              <m:oMathParaPr>
                                <m:jc m:val="centerGroup"/>
                              </m:oMathParaPr>
                              <m:oMath xmlns:m="http://schemas.openxmlformats.org/officeDocument/2006/math">
                                <m:r>
                                  <m:rPr>
                                    <m:sty m:val="p"/>
                                  </m:rPr>
                                  <a:rPr lang="en-US" sz="1800">
                                    <a:effectLst/>
                                    <a:latin typeface="Cambria Math" panose="02040503050406030204" pitchFamily="18" charset="0"/>
                                  </a:rPr>
                                  <m:t>μS</m:t>
                                </m:r>
                                <m:r>
                                  <a:rPr lang="en-US" sz="1800">
                                    <a:effectLst/>
                                    <a:latin typeface="Cambria Math" panose="02040503050406030204" pitchFamily="18" charset="0"/>
                                  </a:rPr>
                                  <m:t>/</m:t>
                                </m:r>
                                <m:r>
                                  <m:rPr>
                                    <m:sty m:val="p"/>
                                  </m:rPr>
                                  <a:rPr lang="en-US" sz="1800">
                                    <a:effectLst/>
                                    <a:latin typeface="Cambria Math" panose="02040503050406030204" pitchFamily="18" charset="0"/>
                                  </a:rPr>
                                  <m:t>cm</m:t>
                                </m:r>
                              </m:oMath>
                            </m:oMathPara>
                          </a14:m>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l">
                            <a:spcBef>
                              <a:spcPts val="600"/>
                            </a:spcBef>
                            <a:spcAft>
                              <a:spcPts val="600"/>
                            </a:spcAft>
                          </a:pPr>
                          <a:r>
                            <a:rPr lang="en-US" sz="1800" kern="1200" dirty="0">
                              <a:effectLst/>
                            </a:rPr>
                            <a:t>Intermediate Variable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1840742015"/>
                      </a:ext>
                    </a:extLst>
                  </a:tr>
                  <a:tr h="288080">
                    <a:tc>
                      <a:txBody>
                        <a:bodyPr/>
                        <a:lstStyle/>
                        <a:p>
                          <a:pPr marL="0" algn="ctr">
                            <a:spcBef>
                              <a:spcPts val="600"/>
                            </a:spcBef>
                          </a:pPr>
                          <a:r>
                            <a:rPr lang="en-US" sz="1800" kern="1200" dirty="0">
                              <a:effectLst/>
                            </a:rPr>
                            <a:t>ID3000</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dirty="0">
                              <a:effectLst/>
                            </a:rPr>
                            <a:t>Stage 3 Feed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ctr">
                            <a:spcBef>
                              <a:spcPts val="600"/>
                            </a:spcBef>
                          </a:pPr>
                          <a14:m>
                            <m:oMathPara xmlns:m="http://schemas.openxmlformats.org/officeDocument/2006/math">
                              <m:oMathParaPr>
                                <m:jc m:val="centerGroup"/>
                              </m:oMathParaPr>
                              <m:oMath xmlns:m="http://schemas.openxmlformats.org/officeDocument/2006/math">
                                <m:r>
                                  <m:rPr>
                                    <m:sty m:val="p"/>
                                  </m:rPr>
                                  <a:rPr lang="en-US" sz="1800">
                                    <a:effectLst/>
                                    <a:latin typeface="Cambria Math" panose="02040503050406030204" pitchFamily="18" charset="0"/>
                                  </a:rPr>
                                  <m:t>μS</m:t>
                                </m:r>
                                <m:r>
                                  <a:rPr lang="en-US" sz="1800">
                                    <a:effectLst/>
                                    <a:latin typeface="Cambria Math" panose="02040503050406030204" pitchFamily="18" charset="0"/>
                                  </a:rPr>
                                  <m:t>/</m:t>
                                </m:r>
                                <m:r>
                                  <m:rPr>
                                    <m:sty m:val="p"/>
                                  </m:rPr>
                                  <a:rPr lang="en-US" sz="1800">
                                    <a:effectLst/>
                                    <a:latin typeface="Cambria Math" panose="02040503050406030204" pitchFamily="18" charset="0"/>
                                  </a:rPr>
                                  <m:t>cm</m:t>
                                </m:r>
                              </m:oMath>
                            </m:oMathPara>
                          </a14:m>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l">
                            <a:spcBef>
                              <a:spcPts val="600"/>
                            </a:spcBef>
                            <a:spcAft>
                              <a:spcPts val="600"/>
                            </a:spcAft>
                          </a:pPr>
                          <a:r>
                            <a:rPr lang="en-US" sz="1800" kern="1200" dirty="0">
                              <a:effectLst/>
                            </a:rPr>
                            <a:t>Intermediate Variable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770149230"/>
                      </a:ext>
                    </a:extLst>
                  </a:tr>
                  <a:tr h="288080">
                    <a:tc>
                      <a:txBody>
                        <a:bodyPr/>
                        <a:lstStyle/>
                        <a:p>
                          <a:pPr marL="0" algn="ctr">
                            <a:spcBef>
                              <a:spcPts val="600"/>
                            </a:spcBef>
                          </a:pPr>
                          <a:r>
                            <a:rPr lang="en-US" sz="1800" kern="1200" dirty="0">
                              <a:effectLst/>
                            </a:rPr>
                            <a:t>ID3001</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dirty="0">
                              <a:effectLst/>
                            </a:rPr>
                            <a:t>Stage 3 Permeate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ctr">
                            <a:spcBef>
                              <a:spcPts val="600"/>
                            </a:spcBef>
                          </a:pPr>
                          <a14:m>
                            <m:oMathPara xmlns:m="http://schemas.openxmlformats.org/officeDocument/2006/math">
                              <m:oMathParaPr>
                                <m:jc m:val="centerGroup"/>
                              </m:oMathParaPr>
                              <m:oMath xmlns:m="http://schemas.openxmlformats.org/officeDocument/2006/math">
                                <m:r>
                                  <m:rPr>
                                    <m:sty m:val="p"/>
                                  </m:rPr>
                                  <a:rPr lang="en-US" sz="1800">
                                    <a:effectLst/>
                                    <a:latin typeface="Cambria Math" panose="02040503050406030204" pitchFamily="18" charset="0"/>
                                  </a:rPr>
                                  <m:t>μS</m:t>
                                </m:r>
                                <m:r>
                                  <a:rPr lang="en-US" sz="1800">
                                    <a:effectLst/>
                                    <a:latin typeface="Cambria Math" panose="02040503050406030204" pitchFamily="18" charset="0"/>
                                  </a:rPr>
                                  <m:t>/</m:t>
                                </m:r>
                                <m:r>
                                  <m:rPr>
                                    <m:sty m:val="p"/>
                                  </m:rPr>
                                  <a:rPr lang="en-US" sz="1800">
                                    <a:effectLst/>
                                    <a:latin typeface="Cambria Math" panose="02040503050406030204" pitchFamily="18" charset="0"/>
                                  </a:rPr>
                                  <m:t>cm</m:t>
                                </m:r>
                              </m:oMath>
                            </m:oMathPara>
                          </a14:m>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l">
                            <a:spcBef>
                              <a:spcPts val="600"/>
                            </a:spcBef>
                            <a:spcAft>
                              <a:spcPts val="600"/>
                            </a:spcAft>
                          </a:pPr>
                          <a:r>
                            <a:rPr lang="en-US" sz="1800" kern="1200" dirty="0">
                              <a:effectLst/>
                            </a:rPr>
                            <a:t>Intermediate Variable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3005004383"/>
                      </a:ext>
                    </a:extLst>
                  </a:tr>
                  <a:tr h="288080">
                    <a:tc>
                      <a:txBody>
                        <a:bodyPr/>
                        <a:lstStyle/>
                        <a:p>
                          <a:pPr marL="0" algn="ctr">
                            <a:spcBef>
                              <a:spcPts val="600"/>
                            </a:spcBef>
                          </a:pPr>
                          <a:r>
                            <a:rPr lang="en-US" sz="1800" kern="1200" dirty="0">
                              <a:effectLst/>
                            </a:rPr>
                            <a:t>ID4000</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dirty="0">
                              <a:effectLst/>
                            </a:rPr>
                            <a:t>Permeate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ctr">
                            <a:spcBef>
                              <a:spcPts val="600"/>
                            </a:spcBef>
                          </a:pPr>
                          <a14:m>
                            <m:oMathPara xmlns:m="http://schemas.openxmlformats.org/officeDocument/2006/math">
                              <m:oMathParaPr>
                                <m:jc m:val="centerGroup"/>
                              </m:oMathParaPr>
                              <m:oMath xmlns:m="http://schemas.openxmlformats.org/officeDocument/2006/math">
                                <m:r>
                                  <m:rPr>
                                    <m:sty m:val="p"/>
                                  </m:rPr>
                                  <a:rPr lang="en-US" altLang="ja-JP" sz="1800" smtClean="0">
                                    <a:effectLst/>
                                    <a:latin typeface="Cambria Math" panose="02040503050406030204" pitchFamily="18" charset="0"/>
                                  </a:rPr>
                                  <m:t>μS</m:t>
                                </m:r>
                                <m:r>
                                  <a:rPr lang="en-US" altLang="ja-JP" sz="1800" smtClean="0">
                                    <a:effectLst/>
                                    <a:latin typeface="Cambria Math" panose="02040503050406030204" pitchFamily="18" charset="0"/>
                                  </a:rPr>
                                  <m:t>/</m:t>
                                </m:r>
                                <m:r>
                                  <m:rPr>
                                    <m:sty m:val="p"/>
                                  </m:rPr>
                                  <a:rPr lang="en-US" altLang="ja-JP" sz="1800" smtClean="0">
                                    <a:effectLst/>
                                    <a:latin typeface="Cambria Math" panose="02040503050406030204" pitchFamily="18" charset="0"/>
                                  </a:rPr>
                                  <m:t>cm</m:t>
                                </m:r>
                              </m:oMath>
                            </m:oMathPara>
                          </a14:m>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l">
                            <a:spcBef>
                              <a:spcPts val="600"/>
                            </a:spcBef>
                            <a:spcAft>
                              <a:spcPts val="600"/>
                            </a:spcAft>
                          </a:pPr>
                          <a:r>
                            <a:rPr lang="en-US" sz="1800" kern="1200" dirty="0">
                              <a:effectLst/>
                            </a:rPr>
                            <a:t>Intermediate Variable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1356264481"/>
                      </a:ext>
                    </a:extLst>
                  </a:tr>
                  <a:tr h="288080">
                    <a:tc>
                      <a:txBody>
                        <a:bodyPr/>
                        <a:lstStyle/>
                        <a:p>
                          <a:pPr marL="0" algn="ctr">
                            <a:spcBef>
                              <a:spcPts val="600"/>
                            </a:spcBef>
                          </a:pPr>
                          <a:r>
                            <a:rPr lang="en-US" sz="1800" kern="1200" dirty="0">
                              <a:effectLst/>
                            </a:rPr>
                            <a:t>ID4001</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dirty="0">
                              <a:effectLst/>
                            </a:rPr>
                            <a:t>Permeate TOC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B w="12700" cap="flat" cmpd="sng" algn="ctr">
                          <a:solidFill>
                            <a:schemeClr val="tx1"/>
                          </a:solidFill>
                          <a:prstDash val="solid"/>
                          <a:round/>
                          <a:headEnd type="none" w="med" len="med"/>
                          <a:tailEnd type="none" w="med" len="med"/>
                        </a:lnB>
                        <a:noFill/>
                      </a:tcPr>
                    </a:tc>
                    <a:tc>
                      <a:txBody>
                        <a:bodyPr/>
                        <a:lstStyle/>
                        <a:p>
                          <a:pPr marL="0" algn="ctr">
                            <a:spcBef>
                              <a:spcPts val="600"/>
                            </a:spcBef>
                          </a:pPr>
                          <a:r>
                            <a:rPr lang="en-US" sz="1800" kern="1200" dirty="0">
                              <a:effectLst/>
                            </a:rPr>
                            <a:t>mg/L</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B w="12700" cap="flat" cmpd="sng" algn="ctr">
                          <a:solidFill>
                            <a:schemeClr val="tx1"/>
                          </a:solidFill>
                          <a:prstDash val="solid"/>
                          <a:round/>
                          <a:headEnd type="none" w="med" len="med"/>
                          <a:tailEnd type="none" w="med" len="med"/>
                        </a:lnB>
                        <a:noFill/>
                      </a:tcPr>
                    </a:tc>
                    <a:tc>
                      <a:txBody>
                        <a:bodyPr/>
                        <a:lstStyle/>
                        <a:p>
                          <a:pPr marL="0" algn="l">
                            <a:spcBef>
                              <a:spcPts val="600"/>
                            </a:spcBef>
                            <a:spcAft>
                              <a:spcPts val="600"/>
                            </a:spcAft>
                          </a:pPr>
                          <a:r>
                            <a:rPr lang="en-US" sz="1800" kern="1200" dirty="0">
                              <a:effectLst/>
                            </a:rPr>
                            <a:t>Intermediate Variable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15868376"/>
                      </a:ext>
                    </a:extLst>
                  </a:tr>
                </a:tbl>
              </a:graphicData>
            </a:graphic>
          </p:graphicFrame>
        </mc:Choice>
        <mc:Fallback xmlns="">
          <p:graphicFrame>
            <p:nvGraphicFramePr>
              <p:cNvPr id="9" name="表 8">
                <a:extLst>
                  <a:ext uri="{FF2B5EF4-FFF2-40B4-BE49-F238E27FC236}">
                    <a16:creationId xmlns:a16="http://schemas.microsoft.com/office/drawing/2014/main" id="{17074A44-230C-332A-A839-EBD82AD820C5}"/>
                  </a:ext>
                </a:extLst>
              </p:cNvPr>
              <p:cNvGraphicFramePr>
                <a:graphicFrameLocks noGrp="1"/>
              </p:cNvGraphicFramePr>
              <p:nvPr>
                <p:extLst>
                  <p:ext uri="{D42A27DB-BD31-4B8C-83A1-F6EECF244321}">
                    <p14:modId xmlns:p14="http://schemas.microsoft.com/office/powerpoint/2010/main" val="3505885615"/>
                  </p:ext>
                </p:extLst>
              </p:nvPr>
            </p:nvGraphicFramePr>
            <p:xfrm>
              <a:off x="513798" y="797228"/>
              <a:ext cx="11161148" cy="5761600"/>
            </p:xfrm>
            <a:graphic>
              <a:graphicData uri="http://schemas.openxmlformats.org/drawingml/2006/table">
                <a:tbl>
                  <a:tblPr firstRow="1" firstCol="1" bandRow="1">
                    <a:tableStyleId>{5C22544A-7EE6-4342-B048-85BDC9FD1C3A}</a:tableStyleId>
                  </a:tblPr>
                  <a:tblGrid>
                    <a:gridCol w="1393285">
                      <a:extLst>
                        <a:ext uri="{9D8B030D-6E8A-4147-A177-3AD203B41FA5}">
                          <a16:colId xmlns:a16="http://schemas.microsoft.com/office/drawing/2014/main" val="2420529299"/>
                        </a:ext>
                      </a:extLst>
                    </a:gridCol>
                    <a:gridCol w="3296716">
                      <a:extLst>
                        <a:ext uri="{9D8B030D-6E8A-4147-A177-3AD203B41FA5}">
                          <a16:colId xmlns:a16="http://schemas.microsoft.com/office/drawing/2014/main" val="1997034489"/>
                        </a:ext>
                      </a:extLst>
                    </a:gridCol>
                    <a:gridCol w="2301142">
                      <a:extLst>
                        <a:ext uri="{9D8B030D-6E8A-4147-A177-3AD203B41FA5}">
                          <a16:colId xmlns:a16="http://schemas.microsoft.com/office/drawing/2014/main" val="322932763"/>
                        </a:ext>
                      </a:extLst>
                    </a:gridCol>
                    <a:gridCol w="4170005">
                      <a:extLst>
                        <a:ext uri="{9D8B030D-6E8A-4147-A177-3AD203B41FA5}">
                          <a16:colId xmlns:a16="http://schemas.microsoft.com/office/drawing/2014/main" val="2844438294"/>
                        </a:ext>
                      </a:extLst>
                    </a:gridCol>
                  </a:tblGrid>
                  <a:tr h="288080">
                    <a:tc>
                      <a:txBody>
                        <a:bodyPr/>
                        <a:lstStyle/>
                        <a:p>
                          <a:pPr marL="0" algn="ctr">
                            <a:spcBef>
                              <a:spcPts val="600"/>
                            </a:spcBef>
                          </a:pPr>
                          <a:r>
                            <a:rPr lang="en-US" sz="1800" dirty="0">
                              <a:effectLst/>
                            </a:rPr>
                            <a:t>ID No.</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ctr">
                            <a:spcBef>
                              <a:spcPts val="600"/>
                            </a:spcBef>
                          </a:pPr>
                          <a:r>
                            <a:rPr lang="en-US" sz="1800" dirty="0">
                              <a:effectLst/>
                            </a:rPr>
                            <a:t>Description</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ctr">
                            <a:spcBef>
                              <a:spcPts val="600"/>
                            </a:spcBef>
                          </a:pPr>
                          <a:r>
                            <a:rPr lang="en-US" sz="1800" dirty="0">
                              <a:effectLst/>
                            </a:rPr>
                            <a:t>Units</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ctr">
                            <a:spcBef>
                              <a:spcPts val="600"/>
                            </a:spcBef>
                            <a:spcAft>
                              <a:spcPts val="600"/>
                            </a:spcAft>
                          </a:pPr>
                          <a:r>
                            <a:rPr lang="en-US" sz="1800" dirty="0">
                              <a:effectLst/>
                            </a:rPr>
                            <a:t>Opt. Variable / 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extLst>
                      <a:ext uri="{0D108BD9-81ED-4DB2-BD59-A6C34878D82A}">
                        <a16:rowId xmlns:a16="http://schemas.microsoft.com/office/drawing/2014/main" val="84155179"/>
                      </a:ext>
                    </a:extLst>
                  </a:tr>
                  <a:tr h="288080">
                    <a:tc>
                      <a:txBody>
                        <a:bodyPr/>
                        <a:lstStyle/>
                        <a:p>
                          <a:pPr marL="0" algn="ctr">
                            <a:spcBef>
                              <a:spcPts val="600"/>
                            </a:spcBef>
                          </a:pPr>
                          <a:r>
                            <a:rPr lang="en-US" sz="1800" dirty="0">
                              <a:effectLst/>
                            </a:rPr>
                            <a:t>ID0000</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tc>
                    <a:tc>
                      <a:txBody>
                        <a:bodyPr/>
                        <a:lstStyle/>
                        <a:p>
                          <a:pPr marL="0" algn="l">
                            <a:spcBef>
                              <a:spcPts val="600"/>
                            </a:spcBef>
                          </a:pPr>
                          <a:r>
                            <a:rPr lang="en-US" sz="1800" kern="1200" dirty="0">
                              <a:effectLst/>
                            </a:rPr>
                            <a:t>UF Filtrate Total Chlorine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B w="12700" cap="flat" cmpd="sng" algn="ctr">
                          <a:solidFill>
                            <a:schemeClr val="tx1"/>
                          </a:solidFill>
                          <a:prstDash val="solid"/>
                          <a:round/>
                          <a:headEnd type="none" w="med" len="med"/>
                          <a:tailEnd type="none" w="med" len="med"/>
                        </a:lnB>
                        <a:noFill/>
                      </a:tcPr>
                    </a:tc>
                    <a:tc>
                      <a:txBody>
                        <a:bodyPr/>
                        <a:lstStyle/>
                        <a:p>
                          <a:pPr marL="0" algn="ctr">
                            <a:spcBef>
                              <a:spcPts val="600"/>
                            </a:spcBef>
                          </a:pPr>
                          <a:r>
                            <a:rPr lang="en-US" sz="1800" kern="1200" dirty="0">
                              <a:effectLst/>
                            </a:rPr>
                            <a:t>ton/day</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B w="12700" cap="flat" cmpd="sng" algn="ctr">
                          <a:solidFill>
                            <a:schemeClr val="tx1"/>
                          </a:solidFill>
                          <a:prstDash val="solid"/>
                          <a:round/>
                          <a:headEnd type="none" w="med" len="med"/>
                          <a:tailEnd type="none" w="med" len="med"/>
                        </a:lnB>
                        <a:noFill/>
                      </a:tcPr>
                    </a:tc>
                    <a:tc>
                      <a:txBody>
                        <a:bodyPr/>
                        <a:lstStyle/>
                        <a:p>
                          <a:pPr marL="0" algn="l">
                            <a:spcBef>
                              <a:spcPts val="600"/>
                            </a:spcBef>
                            <a:spcAft>
                              <a:spcPts val="600"/>
                            </a:spcAft>
                          </a:pPr>
                          <a:r>
                            <a:rPr lang="en-US" sz="1800" kern="1200" dirty="0">
                              <a:effectLst/>
                            </a:rPr>
                            <a:t>Optimization Variable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82261909"/>
                      </a:ext>
                    </a:extLst>
                  </a:tr>
                  <a:tr h="288080">
                    <a:tc>
                      <a:txBody>
                        <a:bodyPr/>
                        <a:lstStyle/>
                        <a:p>
                          <a:pPr marL="0" algn="ctr">
                            <a:spcBef>
                              <a:spcPts val="600"/>
                            </a:spcBef>
                          </a:pPr>
                          <a:r>
                            <a:rPr lang="en-US" sz="1800">
                              <a:effectLst/>
                            </a:rPr>
                            <a:t>ID0001</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tc>
                    <a:tc>
                      <a:txBody>
                        <a:bodyPr/>
                        <a:lstStyle/>
                        <a:p>
                          <a:pPr marL="0" algn="l">
                            <a:spcBef>
                              <a:spcPts val="600"/>
                            </a:spcBef>
                          </a:pPr>
                          <a:r>
                            <a:rPr lang="en-US" sz="1800" kern="1200">
                              <a:effectLst/>
                            </a:rPr>
                            <a:t>Feed EC</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T w="12700" cap="flat" cmpd="sng" algn="ctr">
                          <a:solidFill>
                            <a:schemeClr val="tx1"/>
                          </a:solidFill>
                          <a:prstDash val="solid"/>
                          <a:round/>
                          <a:headEnd type="none" w="med" len="med"/>
                          <a:tailEnd type="none" w="med" len="med"/>
                        </a:lnT>
                        <a:noFill/>
                      </a:tcPr>
                    </a:tc>
                    <a:tc>
                      <a:txBody>
                        <a:bodyPr/>
                        <a:lstStyle/>
                        <a:p>
                          <a:endParaRPr lang="ja-JP"/>
                        </a:p>
                      </a:txBody>
                      <a:tcPr marL="14314" marR="14314" marT="0" marB="0" anchor="ctr">
                        <a:lnT w="12700" cap="flat" cmpd="sng" algn="ctr">
                          <a:solidFill>
                            <a:schemeClr val="tx1"/>
                          </a:solidFill>
                          <a:prstDash val="solid"/>
                          <a:round/>
                          <a:headEnd type="none" w="med" len="med"/>
                          <a:tailEnd type="none" w="med" len="med"/>
                        </a:lnT>
                        <a:blipFill>
                          <a:blip r:embed="rId2"/>
                          <a:stretch>
                            <a:fillRect l="-203968" t="-227660" r="-182011" b="-1757447"/>
                          </a:stretch>
                        </a:blip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730476632"/>
                      </a:ext>
                    </a:extLst>
                  </a:tr>
                  <a:tr h="288080">
                    <a:tc>
                      <a:txBody>
                        <a:bodyPr/>
                        <a:lstStyle/>
                        <a:p>
                          <a:pPr marL="0" algn="ctr">
                            <a:spcBef>
                              <a:spcPts val="600"/>
                            </a:spcBef>
                          </a:pPr>
                          <a:r>
                            <a:rPr lang="en-US" sz="1800">
                              <a:effectLst/>
                            </a:rPr>
                            <a:t>ID0002</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tc>
                    <a:tc>
                      <a:txBody>
                        <a:bodyPr/>
                        <a:lstStyle/>
                        <a:p>
                          <a:pPr marL="0" algn="l">
                            <a:spcBef>
                              <a:spcPts val="600"/>
                            </a:spcBef>
                          </a:pPr>
                          <a:r>
                            <a:rPr lang="en-US" sz="1800" kern="1200">
                              <a:effectLst/>
                            </a:rPr>
                            <a:t>Feed TOC</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ctr">
                            <a:spcBef>
                              <a:spcPts val="600"/>
                            </a:spcBef>
                          </a:pPr>
                          <a:r>
                            <a:rPr lang="en-US" sz="1800" kern="1200">
                              <a:effectLst/>
                            </a:rPr>
                            <a:t>mg/L</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4044499933"/>
                      </a:ext>
                    </a:extLst>
                  </a:tr>
                  <a:tr h="288080">
                    <a:tc>
                      <a:txBody>
                        <a:bodyPr/>
                        <a:lstStyle/>
                        <a:p>
                          <a:pPr marL="0" algn="ctr">
                            <a:spcBef>
                              <a:spcPts val="600"/>
                            </a:spcBef>
                          </a:pPr>
                          <a:r>
                            <a:rPr lang="en-US" sz="1800" dirty="0">
                              <a:effectLst/>
                            </a:rPr>
                            <a:t>ID0003</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tc>
                    <a:tc>
                      <a:txBody>
                        <a:bodyPr/>
                        <a:lstStyle/>
                        <a:p>
                          <a:pPr marL="0" algn="l">
                            <a:spcBef>
                              <a:spcPts val="600"/>
                            </a:spcBef>
                          </a:pPr>
                          <a:r>
                            <a:rPr lang="en-US" sz="1800" kern="1200">
                              <a:effectLst/>
                            </a:rPr>
                            <a:t>Feed Temperature</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endParaRPr lang="ja-JP"/>
                        </a:p>
                      </a:txBody>
                      <a:tcPr marL="14314" marR="14314" marT="0" marB="0" anchor="ctr">
                        <a:blipFill>
                          <a:blip r:embed="rId2"/>
                          <a:stretch>
                            <a:fillRect l="-203968" t="-418750" r="-182011" b="-1522917"/>
                          </a:stretch>
                        </a:blip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1570090320"/>
                      </a:ext>
                    </a:extLst>
                  </a:tr>
                  <a:tr h="288080">
                    <a:tc>
                      <a:txBody>
                        <a:bodyPr/>
                        <a:lstStyle/>
                        <a:p>
                          <a:pPr marL="0" algn="ctr">
                            <a:spcBef>
                              <a:spcPts val="600"/>
                            </a:spcBef>
                          </a:pPr>
                          <a:r>
                            <a:rPr lang="en-US" sz="1800" dirty="0">
                              <a:effectLst/>
                            </a:rPr>
                            <a:t>ID0004</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tc>
                    <a:tc>
                      <a:txBody>
                        <a:bodyPr/>
                        <a:lstStyle/>
                        <a:p>
                          <a:pPr marL="0" algn="l">
                            <a:spcBef>
                              <a:spcPts val="600"/>
                            </a:spcBef>
                          </a:pPr>
                          <a:r>
                            <a:rPr lang="en-US" sz="1800" kern="1200" dirty="0">
                              <a:effectLst/>
                            </a:rPr>
                            <a:t>Feed pH</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ctr">
                            <a:spcBef>
                              <a:spcPts val="600"/>
                            </a:spcBef>
                          </a:pPr>
                          <a:r>
                            <a:rPr lang="en-US" sz="1800" kern="1200">
                              <a:effectLst/>
                            </a:rPr>
                            <a:t>-</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2761265094"/>
                      </a:ext>
                    </a:extLst>
                  </a:tr>
                  <a:tr h="288080">
                    <a:tc>
                      <a:txBody>
                        <a:bodyPr/>
                        <a:lstStyle/>
                        <a:p>
                          <a:pPr marL="0" algn="ctr">
                            <a:spcBef>
                              <a:spcPts val="600"/>
                            </a:spcBef>
                          </a:pPr>
                          <a:r>
                            <a:rPr lang="en-US" sz="1800">
                              <a:effectLst/>
                            </a:rPr>
                            <a:t>ID0100</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tc>
                    <a:tc>
                      <a:txBody>
                        <a:bodyPr/>
                        <a:lstStyle/>
                        <a:p>
                          <a:pPr marL="0" algn="l">
                            <a:spcBef>
                              <a:spcPts val="600"/>
                            </a:spcBef>
                          </a:pPr>
                          <a:r>
                            <a:rPr lang="en-US" sz="1800" kern="1200">
                              <a:effectLst/>
                            </a:rPr>
                            <a:t>Stage 1 Feed Pressure</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ctr">
                            <a:spcBef>
                              <a:spcPts val="600"/>
                            </a:spcBef>
                          </a:pPr>
                          <a:r>
                            <a:rPr lang="en-US" sz="1800" kern="1200">
                              <a:effectLst/>
                            </a:rPr>
                            <a:t>psi</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4074904914"/>
                      </a:ext>
                    </a:extLst>
                  </a:tr>
                  <a:tr h="288080">
                    <a:tc>
                      <a:txBody>
                        <a:bodyPr/>
                        <a:lstStyle/>
                        <a:p>
                          <a:pPr marL="0" algn="ctr">
                            <a:spcBef>
                              <a:spcPts val="600"/>
                            </a:spcBef>
                          </a:pPr>
                          <a:r>
                            <a:rPr lang="en-US" sz="1800" dirty="0">
                              <a:effectLst/>
                            </a:rPr>
                            <a:t>ID0101</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tc>
                    <a:tc>
                      <a:txBody>
                        <a:bodyPr/>
                        <a:lstStyle/>
                        <a:p>
                          <a:pPr marL="0" algn="l">
                            <a:spcBef>
                              <a:spcPts val="600"/>
                            </a:spcBef>
                          </a:pPr>
                          <a:r>
                            <a:rPr lang="en-US" sz="1800" kern="1200">
                              <a:effectLst/>
                            </a:rPr>
                            <a:t>Stage 1 Feed Flow Rate</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ctr">
                            <a:spcBef>
                              <a:spcPts val="600"/>
                            </a:spcBef>
                          </a:pPr>
                          <a:r>
                            <a:rPr lang="en-US" sz="1800" kern="1200">
                              <a:effectLst/>
                            </a:rPr>
                            <a:t>gpm</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3994468995"/>
                      </a:ext>
                    </a:extLst>
                  </a:tr>
                  <a:tr h="288080">
                    <a:tc>
                      <a:txBody>
                        <a:bodyPr/>
                        <a:lstStyle/>
                        <a:p>
                          <a:pPr marL="0" algn="ctr">
                            <a:spcBef>
                              <a:spcPts val="600"/>
                            </a:spcBef>
                          </a:pPr>
                          <a:r>
                            <a:rPr lang="en-US" sz="1800">
                              <a:effectLst/>
                            </a:rPr>
                            <a:t>ID0102</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tc>
                    <a:tc>
                      <a:txBody>
                        <a:bodyPr/>
                        <a:lstStyle/>
                        <a:p>
                          <a:pPr marL="0" algn="l">
                            <a:spcBef>
                              <a:spcPts val="600"/>
                            </a:spcBef>
                          </a:pPr>
                          <a:r>
                            <a:rPr lang="en-US" sz="1800" kern="1200">
                              <a:effectLst/>
                            </a:rPr>
                            <a:t>Stage 1 Permeate Flow Rate</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ctr">
                            <a:spcBef>
                              <a:spcPts val="600"/>
                            </a:spcBef>
                          </a:pPr>
                          <a:r>
                            <a:rPr lang="en-US" sz="1800" kern="1200">
                              <a:effectLst/>
                            </a:rPr>
                            <a:t>gpm</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4170715654"/>
                      </a:ext>
                    </a:extLst>
                  </a:tr>
                  <a:tr h="288080">
                    <a:tc>
                      <a:txBody>
                        <a:bodyPr/>
                        <a:lstStyle/>
                        <a:p>
                          <a:pPr marL="0" algn="ctr">
                            <a:spcBef>
                              <a:spcPts val="600"/>
                            </a:spcBef>
                          </a:pPr>
                          <a:r>
                            <a:rPr lang="en-US" sz="1800" kern="1200">
                              <a:effectLst/>
                            </a:rPr>
                            <a:t>ID0200</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a:effectLst/>
                            </a:rPr>
                            <a:t>Stage 2 Feed Flow Rate</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ctr">
                            <a:spcBef>
                              <a:spcPts val="600"/>
                            </a:spcBef>
                          </a:pPr>
                          <a:r>
                            <a:rPr lang="en-US" sz="1800" kern="1200">
                              <a:effectLst/>
                            </a:rPr>
                            <a:t>gpm</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1376257878"/>
                      </a:ext>
                    </a:extLst>
                  </a:tr>
                  <a:tr h="288080">
                    <a:tc>
                      <a:txBody>
                        <a:bodyPr/>
                        <a:lstStyle/>
                        <a:p>
                          <a:pPr marL="0" algn="ctr">
                            <a:spcBef>
                              <a:spcPts val="600"/>
                            </a:spcBef>
                          </a:pPr>
                          <a:r>
                            <a:rPr lang="en-US" sz="1800" kern="1200" dirty="0">
                              <a:effectLst/>
                            </a:rPr>
                            <a:t>ID0201</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dirty="0">
                              <a:effectLst/>
                            </a:rPr>
                            <a:t>Stage 2 Permeate Flow Rate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ctr">
                            <a:spcBef>
                              <a:spcPts val="600"/>
                            </a:spcBef>
                          </a:pPr>
                          <a:r>
                            <a:rPr lang="en-US" sz="1800" kern="1200">
                              <a:effectLst/>
                            </a:rPr>
                            <a:t>gpm</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1875363484"/>
                      </a:ext>
                    </a:extLst>
                  </a:tr>
                  <a:tr h="288080">
                    <a:tc>
                      <a:txBody>
                        <a:bodyPr/>
                        <a:lstStyle/>
                        <a:p>
                          <a:pPr marL="0" algn="ctr">
                            <a:spcBef>
                              <a:spcPts val="600"/>
                            </a:spcBef>
                          </a:pPr>
                          <a:r>
                            <a:rPr lang="en-US" sz="1800" kern="1200">
                              <a:effectLst/>
                            </a:rPr>
                            <a:t>ID0300</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a:effectLst/>
                            </a:rPr>
                            <a:t>Stage 3 Feed Pressure</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ctr">
                            <a:spcBef>
                              <a:spcPts val="600"/>
                            </a:spcBef>
                          </a:pPr>
                          <a:r>
                            <a:rPr lang="en-US" sz="1800" kern="1200">
                              <a:effectLst/>
                            </a:rPr>
                            <a:t>psi</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4268452675"/>
                      </a:ext>
                    </a:extLst>
                  </a:tr>
                  <a:tr h="288080">
                    <a:tc>
                      <a:txBody>
                        <a:bodyPr/>
                        <a:lstStyle/>
                        <a:p>
                          <a:pPr marL="0" algn="ctr">
                            <a:spcBef>
                              <a:spcPts val="600"/>
                            </a:spcBef>
                          </a:pPr>
                          <a:r>
                            <a:rPr lang="en-US" sz="1800" kern="1200" dirty="0">
                              <a:effectLst/>
                            </a:rPr>
                            <a:t>ID0301</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a:effectLst/>
                            </a:rPr>
                            <a:t>Stage 3 Feed Flow Rate</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B w="12700" cap="flat" cmpd="sng" algn="ctr">
                          <a:solidFill>
                            <a:schemeClr val="tx1"/>
                          </a:solidFill>
                          <a:prstDash val="solid"/>
                          <a:round/>
                          <a:headEnd type="none" w="med" len="med"/>
                          <a:tailEnd type="none" w="med" len="med"/>
                        </a:lnB>
                        <a:noFill/>
                      </a:tcPr>
                    </a:tc>
                    <a:tc>
                      <a:txBody>
                        <a:bodyPr/>
                        <a:lstStyle/>
                        <a:p>
                          <a:pPr marL="0" algn="ctr">
                            <a:spcBef>
                              <a:spcPts val="600"/>
                            </a:spcBef>
                          </a:pPr>
                          <a:r>
                            <a:rPr lang="en-US" sz="1800" kern="1200">
                              <a:effectLst/>
                            </a:rPr>
                            <a:t>gpm</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B w="12700" cap="flat" cmpd="sng" algn="ctr">
                          <a:solidFill>
                            <a:schemeClr val="tx1"/>
                          </a:solidFill>
                          <a:prstDash val="solid"/>
                          <a:round/>
                          <a:headEnd type="none" w="med" len="med"/>
                          <a:tailEnd type="none" w="med" len="med"/>
                        </a:lnB>
                        <a:noFill/>
                      </a:tcPr>
                    </a:tc>
                    <a:tc>
                      <a:txBody>
                        <a:bodyPr/>
                        <a:lstStyle/>
                        <a:p>
                          <a:pPr marL="0" algn="l">
                            <a:spcBef>
                              <a:spcPts val="600"/>
                            </a:spcBef>
                            <a:spcAft>
                              <a:spcPts val="600"/>
                            </a:spcAft>
                          </a:pPr>
                          <a:r>
                            <a:rPr lang="en-US" sz="1800" kern="1200" dirty="0">
                              <a:effectLst/>
                            </a:rPr>
                            <a:t>Fixed Parameter</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061605"/>
                      </a:ext>
                    </a:extLst>
                  </a:tr>
                  <a:tr h="288080">
                    <a:tc>
                      <a:txBody>
                        <a:bodyPr/>
                        <a:lstStyle/>
                        <a:p>
                          <a:pPr marL="0" algn="ctr">
                            <a:spcBef>
                              <a:spcPts val="600"/>
                            </a:spcBef>
                          </a:pPr>
                          <a:r>
                            <a:rPr lang="en-US" sz="1800" kern="1200" dirty="0">
                              <a:effectLst/>
                            </a:rPr>
                            <a:t>ID1000</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a:effectLst/>
                            </a:rPr>
                            <a:t>Stage 1 Permeate EC</a:t>
                          </a:r>
                          <a:endParaRPr lang="ja-JP" sz="18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T w="12700" cap="flat" cmpd="sng" algn="ctr">
                          <a:solidFill>
                            <a:schemeClr val="tx1"/>
                          </a:solidFill>
                          <a:prstDash val="solid"/>
                          <a:round/>
                          <a:headEnd type="none" w="med" len="med"/>
                          <a:tailEnd type="none" w="med" len="med"/>
                        </a:lnT>
                        <a:noFill/>
                      </a:tcPr>
                    </a:tc>
                    <a:tc>
                      <a:txBody>
                        <a:bodyPr/>
                        <a:lstStyle/>
                        <a:p>
                          <a:endParaRPr lang="ja-JP"/>
                        </a:p>
                      </a:txBody>
                      <a:tcPr marL="14314" marR="14314" marT="0" marB="0" anchor="ctr">
                        <a:lnT w="12700" cap="flat" cmpd="sng" algn="ctr">
                          <a:solidFill>
                            <a:schemeClr val="tx1"/>
                          </a:solidFill>
                          <a:prstDash val="solid"/>
                          <a:round/>
                          <a:headEnd type="none" w="med" len="med"/>
                          <a:tailEnd type="none" w="med" len="med"/>
                        </a:lnT>
                        <a:blipFill>
                          <a:blip r:embed="rId2"/>
                          <a:stretch>
                            <a:fillRect l="-203968" t="-1334043" r="-182011" b="-651064"/>
                          </a:stretch>
                        </a:blipFill>
                      </a:tcPr>
                    </a:tc>
                    <a:tc>
                      <a:txBody>
                        <a:bodyPr/>
                        <a:lstStyle/>
                        <a:p>
                          <a:pPr marL="0" algn="l">
                            <a:spcBef>
                              <a:spcPts val="600"/>
                            </a:spcBef>
                            <a:spcAft>
                              <a:spcPts val="600"/>
                            </a:spcAft>
                          </a:pPr>
                          <a:r>
                            <a:rPr lang="en-US" sz="1800" kern="1200" dirty="0">
                              <a:effectLst/>
                            </a:rPr>
                            <a:t>Intermediate Variable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142782461"/>
                      </a:ext>
                    </a:extLst>
                  </a:tr>
                  <a:tr h="288080">
                    <a:tc>
                      <a:txBody>
                        <a:bodyPr/>
                        <a:lstStyle/>
                        <a:p>
                          <a:pPr marL="0" algn="ctr">
                            <a:spcBef>
                              <a:spcPts val="600"/>
                            </a:spcBef>
                          </a:pPr>
                          <a:r>
                            <a:rPr lang="en-US" sz="1800" kern="1200" dirty="0">
                              <a:effectLst/>
                            </a:rPr>
                            <a:t>ID2000</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dirty="0">
                              <a:effectLst/>
                            </a:rPr>
                            <a:t>Stage 2 Feed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endParaRPr lang="ja-JP"/>
                        </a:p>
                      </a:txBody>
                      <a:tcPr marL="14314" marR="14314" marT="0" marB="0" anchor="ctr">
                        <a:blipFill>
                          <a:blip r:embed="rId2"/>
                          <a:stretch>
                            <a:fillRect l="-203968" t="-1404167" r="-182011" b="-537500"/>
                          </a:stretch>
                        </a:blipFill>
                      </a:tcPr>
                    </a:tc>
                    <a:tc>
                      <a:txBody>
                        <a:bodyPr/>
                        <a:lstStyle/>
                        <a:p>
                          <a:pPr marL="0" algn="l">
                            <a:spcBef>
                              <a:spcPts val="600"/>
                            </a:spcBef>
                            <a:spcAft>
                              <a:spcPts val="600"/>
                            </a:spcAft>
                          </a:pPr>
                          <a:r>
                            <a:rPr lang="en-US" sz="1800" kern="1200" dirty="0">
                              <a:effectLst/>
                            </a:rPr>
                            <a:t>Intermediate Variable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2912610658"/>
                      </a:ext>
                    </a:extLst>
                  </a:tr>
                  <a:tr h="288080">
                    <a:tc>
                      <a:txBody>
                        <a:bodyPr/>
                        <a:lstStyle/>
                        <a:p>
                          <a:pPr marL="0" algn="ctr">
                            <a:spcBef>
                              <a:spcPts val="600"/>
                            </a:spcBef>
                          </a:pPr>
                          <a:r>
                            <a:rPr lang="en-US" sz="1800" kern="1200" dirty="0">
                              <a:effectLst/>
                            </a:rPr>
                            <a:t>ID2001</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dirty="0">
                              <a:effectLst/>
                            </a:rPr>
                            <a:t>Stage 2 Permeate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endParaRPr lang="ja-JP"/>
                        </a:p>
                      </a:txBody>
                      <a:tcPr marL="14314" marR="14314" marT="0" marB="0" anchor="ctr">
                        <a:blipFill>
                          <a:blip r:embed="rId2"/>
                          <a:stretch>
                            <a:fillRect l="-203968" t="-1536170" r="-182011" b="-448936"/>
                          </a:stretch>
                        </a:blipFill>
                      </a:tcPr>
                    </a:tc>
                    <a:tc>
                      <a:txBody>
                        <a:bodyPr/>
                        <a:lstStyle/>
                        <a:p>
                          <a:pPr marL="0" algn="l">
                            <a:spcBef>
                              <a:spcPts val="600"/>
                            </a:spcBef>
                            <a:spcAft>
                              <a:spcPts val="600"/>
                            </a:spcAft>
                          </a:pPr>
                          <a:r>
                            <a:rPr lang="en-US" sz="1800" kern="1200" dirty="0">
                              <a:effectLst/>
                            </a:rPr>
                            <a:t>Intermediate Variable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1840742015"/>
                      </a:ext>
                    </a:extLst>
                  </a:tr>
                  <a:tr h="288080">
                    <a:tc>
                      <a:txBody>
                        <a:bodyPr/>
                        <a:lstStyle/>
                        <a:p>
                          <a:pPr marL="0" algn="ctr">
                            <a:spcBef>
                              <a:spcPts val="600"/>
                            </a:spcBef>
                          </a:pPr>
                          <a:r>
                            <a:rPr lang="en-US" sz="1800" kern="1200" dirty="0">
                              <a:effectLst/>
                            </a:rPr>
                            <a:t>ID3000</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dirty="0">
                              <a:effectLst/>
                            </a:rPr>
                            <a:t>Stage 3 Feed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endParaRPr lang="ja-JP"/>
                        </a:p>
                      </a:txBody>
                      <a:tcPr marL="14314" marR="14314" marT="0" marB="0" anchor="ctr">
                        <a:blipFill>
                          <a:blip r:embed="rId2"/>
                          <a:stretch>
                            <a:fillRect l="-203968" t="-1636170" r="-182011" b="-348936"/>
                          </a:stretch>
                        </a:blipFill>
                      </a:tcPr>
                    </a:tc>
                    <a:tc>
                      <a:txBody>
                        <a:bodyPr/>
                        <a:lstStyle/>
                        <a:p>
                          <a:pPr marL="0" algn="l">
                            <a:spcBef>
                              <a:spcPts val="600"/>
                            </a:spcBef>
                            <a:spcAft>
                              <a:spcPts val="600"/>
                            </a:spcAft>
                          </a:pPr>
                          <a:r>
                            <a:rPr lang="en-US" sz="1800" kern="1200" dirty="0">
                              <a:effectLst/>
                            </a:rPr>
                            <a:t>Intermediate Variable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770149230"/>
                      </a:ext>
                    </a:extLst>
                  </a:tr>
                  <a:tr h="288080">
                    <a:tc>
                      <a:txBody>
                        <a:bodyPr/>
                        <a:lstStyle/>
                        <a:p>
                          <a:pPr marL="0" algn="ctr">
                            <a:spcBef>
                              <a:spcPts val="600"/>
                            </a:spcBef>
                          </a:pPr>
                          <a:r>
                            <a:rPr lang="en-US" sz="1800" kern="1200" dirty="0">
                              <a:effectLst/>
                            </a:rPr>
                            <a:t>ID3001</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dirty="0">
                              <a:effectLst/>
                            </a:rPr>
                            <a:t>Stage 3 Permeate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endParaRPr lang="ja-JP"/>
                        </a:p>
                      </a:txBody>
                      <a:tcPr marL="14314" marR="14314" marT="0" marB="0" anchor="ctr">
                        <a:blipFill>
                          <a:blip r:embed="rId2"/>
                          <a:stretch>
                            <a:fillRect l="-203968" t="-1736170" r="-182011" b="-248936"/>
                          </a:stretch>
                        </a:blipFill>
                      </a:tcPr>
                    </a:tc>
                    <a:tc>
                      <a:txBody>
                        <a:bodyPr/>
                        <a:lstStyle/>
                        <a:p>
                          <a:pPr marL="0" algn="l">
                            <a:spcBef>
                              <a:spcPts val="600"/>
                            </a:spcBef>
                            <a:spcAft>
                              <a:spcPts val="600"/>
                            </a:spcAft>
                          </a:pPr>
                          <a:r>
                            <a:rPr lang="en-US" sz="1800" kern="1200" dirty="0">
                              <a:effectLst/>
                            </a:rPr>
                            <a:t>Intermediate Variable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3005004383"/>
                      </a:ext>
                    </a:extLst>
                  </a:tr>
                  <a:tr h="288080">
                    <a:tc>
                      <a:txBody>
                        <a:bodyPr/>
                        <a:lstStyle/>
                        <a:p>
                          <a:pPr marL="0" algn="ctr">
                            <a:spcBef>
                              <a:spcPts val="600"/>
                            </a:spcBef>
                          </a:pPr>
                          <a:r>
                            <a:rPr lang="en-US" sz="1800" kern="1200" dirty="0">
                              <a:effectLst/>
                            </a:rPr>
                            <a:t>ID4000</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dirty="0">
                              <a:effectLst/>
                            </a:rPr>
                            <a:t>Permeate EC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tc>
                      <a:txBody>
                        <a:bodyPr/>
                        <a:lstStyle/>
                        <a:p>
                          <a:endParaRPr lang="ja-JP"/>
                        </a:p>
                      </a:txBody>
                      <a:tcPr marL="14314" marR="14314" marT="0" marB="0" anchor="ctr">
                        <a:blipFill>
                          <a:blip r:embed="rId2"/>
                          <a:stretch>
                            <a:fillRect l="-203968" t="-1797917" r="-182011" b="-143750"/>
                          </a:stretch>
                        </a:blipFill>
                      </a:tcPr>
                    </a:tc>
                    <a:tc>
                      <a:txBody>
                        <a:bodyPr/>
                        <a:lstStyle/>
                        <a:p>
                          <a:pPr marL="0" algn="l">
                            <a:spcBef>
                              <a:spcPts val="600"/>
                            </a:spcBef>
                            <a:spcAft>
                              <a:spcPts val="600"/>
                            </a:spcAft>
                          </a:pPr>
                          <a:r>
                            <a:rPr lang="en-US" sz="1800" kern="1200" dirty="0">
                              <a:effectLst/>
                            </a:rPr>
                            <a:t>Intermediate Variable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noFill/>
                      </a:tcPr>
                    </a:tc>
                    <a:extLst>
                      <a:ext uri="{0D108BD9-81ED-4DB2-BD59-A6C34878D82A}">
                        <a16:rowId xmlns:a16="http://schemas.microsoft.com/office/drawing/2014/main" val="1356264481"/>
                      </a:ext>
                    </a:extLst>
                  </a:tr>
                  <a:tr h="288080">
                    <a:tc>
                      <a:txBody>
                        <a:bodyPr/>
                        <a:lstStyle/>
                        <a:p>
                          <a:pPr marL="0" algn="ctr">
                            <a:spcBef>
                              <a:spcPts val="600"/>
                            </a:spcBef>
                          </a:pPr>
                          <a:r>
                            <a:rPr lang="en-US" sz="1800" kern="1200" dirty="0">
                              <a:effectLst/>
                            </a:rPr>
                            <a:t>ID4001</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tc>
                    <a:tc>
                      <a:txBody>
                        <a:bodyPr/>
                        <a:lstStyle/>
                        <a:p>
                          <a:pPr marL="0" algn="l">
                            <a:spcBef>
                              <a:spcPts val="600"/>
                            </a:spcBef>
                          </a:pPr>
                          <a:r>
                            <a:rPr lang="en-US" sz="1800" kern="1200" dirty="0">
                              <a:effectLst/>
                            </a:rPr>
                            <a:t>Permeate TOC</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B w="12700" cap="flat" cmpd="sng" algn="ctr">
                          <a:solidFill>
                            <a:schemeClr val="tx1"/>
                          </a:solidFill>
                          <a:prstDash val="solid"/>
                          <a:round/>
                          <a:headEnd type="none" w="med" len="med"/>
                          <a:tailEnd type="none" w="med" len="med"/>
                        </a:lnB>
                        <a:noFill/>
                      </a:tcPr>
                    </a:tc>
                    <a:tc>
                      <a:txBody>
                        <a:bodyPr/>
                        <a:lstStyle/>
                        <a:p>
                          <a:pPr marL="0" algn="ctr">
                            <a:spcBef>
                              <a:spcPts val="600"/>
                            </a:spcBef>
                          </a:pPr>
                          <a:r>
                            <a:rPr lang="en-US" sz="1800" kern="1200" dirty="0">
                              <a:effectLst/>
                            </a:rPr>
                            <a:t>mg/L</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B w="12700" cap="flat" cmpd="sng" algn="ctr">
                          <a:solidFill>
                            <a:schemeClr val="tx1"/>
                          </a:solidFill>
                          <a:prstDash val="solid"/>
                          <a:round/>
                          <a:headEnd type="none" w="med" len="med"/>
                          <a:tailEnd type="none" w="med" len="med"/>
                        </a:lnB>
                        <a:noFill/>
                      </a:tcPr>
                    </a:tc>
                    <a:tc>
                      <a:txBody>
                        <a:bodyPr/>
                        <a:lstStyle/>
                        <a:p>
                          <a:pPr marL="0" algn="l">
                            <a:spcBef>
                              <a:spcPts val="600"/>
                            </a:spcBef>
                            <a:spcAft>
                              <a:spcPts val="600"/>
                            </a:spcAft>
                          </a:pPr>
                          <a:r>
                            <a:rPr lang="en-US" sz="1800" kern="1200" dirty="0">
                              <a:effectLst/>
                            </a:rPr>
                            <a:t>Intermediate Variable</a:t>
                          </a:r>
                          <a:endParaRPr lang="ja-JP"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14314" marR="14314" marT="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15868376"/>
                      </a:ext>
                    </a:extLst>
                  </a:tr>
                </a:tbl>
              </a:graphicData>
            </a:graphic>
          </p:graphicFrame>
        </mc:Fallback>
      </mc:AlternateContent>
    </p:spTree>
    <p:extLst>
      <p:ext uri="{BB962C8B-B14F-4D97-AF65-F5344CB8AC3E}">
        <p14:creationId xmlns:p14="http://schemas.microsoft.com/office/powerpoint/2010/main" val="6298010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図 25" descr="グラフ, 折れ線グラフ&#10;&#10;自動的に生成された説明">
            <a:extLst>
              <a:ext uri="{FF2B5EF4-FFF2-40B4-BE49-F238E27FC236}">
                <a16:creationId xmlns:a16="http://schemas.microsoft.com/office/drawing/2014/main" id="{225B643D-6ED4-0A15-1CDF-2950B9A72349}"/>
              </a:ext>
            </a:extLst>
          </p:cNvPr>
          <p:cNvPicPr>
            <a:picLocks noChangeAspect="1"/>
          </p:cNvPicPr>
          <p:nvPr/>
        </p:nvPicPr>
        <p:blipFill>
          <a:blip r:embed="rId2"/>
          <a:stretch>
            <a:fillRect/>
          </a:stretch>
        </p:blipFill>
        <p:spPr>
          <a:xfrm>
            <a:off x="1243012" y="1854773"/>
            <a:ext cx="4189552" cy="2627347"/>
          </a:xfrm>
          <a:prstGeom prst="rect">
            <a:avLst/>
          </a:prstGeom>
        </p:spPr>
      </p:pic>
      <p:pic>
        <p:nvPicPr>
          <p:cNvPr id="24" name="図 23" descr="グラフ, 折れ線グラフ&#10;&#10;自動的に生成された説明">
            <a:extLst>
              <a:ext uri="{FF2B5EF4-FFF2-40B4-BE49-F238E27FC236}">
                <a16:creationId xmlns:a16="http://schemas.microsoft.com/office/drawing/2014/main" id="{AF525CAB-EBC0-8D17-B6E6-0C674BB5F79F}"/>
              </a:ext>
            </a:extLst>
          </p:cNvPr>
          <p:cNvPicPr>
            <a:picLocks noChangeAspect="1"/>
          </p:cNvPicPr>
          <p:nvPr/>
        </p:nvPicPr>
        <p:blipFill>
          <a:blip r:embed="rId3"/>
          <a:stretch>
            <a:fillRect/>
          </a:stretch>
        </p:blipFill>
        <p:spPr>
          <a:xfrm>
            <a:off x="6824707" y="1840781"/>
            <a:ext cx="4211864" cy="2641339"/>
          </a:xfrm>
          <a:prstGeom prst="rect">
            <a:avLst/>
          </a:prstGeom>
        </p:spPr>
      </p:pic>
      <p:pic>
        <p:nvPicPr>
          <p:cNvPr id="22" name="図 21" descr="グラフ, 折れ線グラフ&#10;&#10;自動的に生成された説明">
            <a:extLst>
              <a:ext uri="{FF2B5EF4-FFF2-40B4-BE49-F238E27FC236}">
                <a16:creationId xmlns:a16="http://schemas.microsoft.com/office/drawing/2014/main" id="{CE266AB8-4686-8E28-E441-16D80471DC71}"/>
              </a:ext>
            </a:extLst>
          </p:cNvPr>
          <p:cNvPicPr>
            <a:picLocks noChangeAspect="1"/>
          </p:cNvPicPr>
          <p:nvPr/>
        </p:nvPicPr>
        <p:blipFill>
          <a:blip r:embed="rId4"/>
          <a:stretch>
            <a:fillRect/>
          </a:stretch>
        </p:blipFill>
        <p:spPr>
          <a:xfrm>
            <a:off x="1243012" y="3682628"/>
            <a:ext cx="4189552" cy="2668045"/>
          </a:xfrm>
          <a:prstGeom prst="rect">
            <a:avLst/>
          </a:prstGeom>
        </p:spPr>
      </p:pic>
      <p:pic>
        <p:nvPicPr>
          <p:cNvPr id="20" name="図 19" descr="グラフ&#10;&#10;自動的に生成された説明">
            <a:extLst>
              <a:ext uri="{FF2B5EF4-FFF2-40B4-BE49-F238E27FC236}">
                <a16:creationId xmlns:a16="http://schemas.microsoft.com/office/drawing/2014/main" id="{37913B78-3EC8-F92F-9BC0-48BFBC72800A}"/>
              </a:ext>
            </a:extLst>
          </p:cNvPr>
          <p:cNvPicPr>
            <a:picLocks noChangeAspect="1"/>
          </p:cNvPicPr>
          <p:nvPr/>
        </p:nvPicPr>
        <p:blipFill>
          <a:blip r:embed="rId5"/>
          <a:stretch>
            <a:fillRect/>
          </a:stretch>
        </p:blipFill>
        <p:spPr>
          <a:xfrm>
            <a:off x="6824707" y="3697709"/>
            <a:ext cx="4211864" cy="2641339"/>
          </a:xfrm>
          <a:prstGeom prst="rect">
            <a:avLst/>
          </a:prstGeom>
        </p:spPr>
      </p:pic>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透過水質</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55</a:t>
            </a:fld>
            <a:endParaRPr kumimoji="1" lang="ja-JP" altLang="en-US"/>
          </a:p>
        </p:txBody>
      </p:sp>
      <p:sp>
        <p:nvSpPr>
          <p:cNvPr id="5" name="テキスト プレースホルダー 2">
            <a:extLst>
              <a:ext uri="{FF2B5EF4-FFF2-40B4-BE49-F238E27FC236}">
                <a16:creationId xmlns:a16="http://schemas.microsoft.com/office/drawing/2014/main" id="{17FF10F9-9DF7-EF41-43A9-02C8844C77F8}"/>
              </a:ext>
            </a:extLst>
          </p:cNvPr>
          <p:cNvSpPr txBox="1">
            <a:spLocks/>
          </p:cNvSpPr>
          <p:nvPr/>
        </p:nvSpPr>
        <p:spPr>
          <a:xfrm>
            <a:off x="517054" y="102057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トレンドを大まかに捉えているが、</a:t>
            </a:r>
            <a:r>
              <a:rPr lang="en-US" altLang="ja-JP" sz="2800" dirty="0"/>
              <a:t>EC</a:t>
            </a:r>
            <a:r>
              <a:rPr lang="ja-JP" altLang="en-US" sz="2800" dirty="0"/>
              <a:t>の予測値が実績よりも若干低い。</a:t>
            </a:r>
            <a:endParaRPr lang="en-US" altLang="ja-JP" sz="2800" dirty="0"/>
          </a:p>
        </p:txBody>
      </p:sp>
      <p:sp>
        <p:nvSpPr>
          <p:cNvPr id="39" name="テキスト ボックス 38">
            <a:extLst>
              <a:ext uri="{FF2B5EF4-FFF2-40B4-BE49-F238E27FC236}">
                <a16:creationId xmlns:a16="http://schemas.microsoft.com/office/drawing/2014/main" id="{8AEA9EF8-AEC8-F5AA-8972-C9BE1F390AB2}"/>
              </a:ext>
            </a:extLst>
          </p:cNvPr>
          <p:cNvSpPr txBox="1"/>
          <p:nvPr/>
        </p:nvSpPr>
        <p:spPr>
          <a:xfrm>
            <a:off x="7184433" y="1511752"/>
            <a:ext cx="3511787" cy="338554"/>
          </a:xfrm>
          <a:prstGeom prst="rect">
            <a:avLst/>
          </a:prstGeom>
          <a:noFill/>
        </p:spPr>
        <p:txBody>
          <a:bodyPr wrap="square" rtlCol="0">
            <a:spAutoFit/>
          </a:bodyPr>
          <a:lstStyle/>
          <a:p>
            <a:pPr algn="ctr"/>
            <a:r>
              <a:rPr kumimoji="1" lang="en-US" altLang="ja-JP" sz="1600" b="1" dirty="0">
                <a:solidFill>
                  <a:schemeClr val="accent1"/>
                </a:solidFill>
              </a:rPr>
              <a:t>Combined Permeate EC [</a:t>
            </a:r>
            <a:r>
              <a:rPr kumimoji="1" lang="en-US" altLang="ja-JP" sz="1600" b="1" dirty="0" err="1">
                <a:solidFill>
                  <a:schemeClr val="accent1"/>
                </a:solidFill>
              </a:rPr>
              <a:t>uS</a:t>
            </a:r>
            <a:r>
              <a:rPr kumimoji="1" lang="en-US" altLang="ja-JP" sz="1600" b="1" dirty="0">
                <a:solidFill>
                  <a:schemeClr val="accent1"/>
                </a:solidFill>
              </a:rPr>
              <a:t>/cm]</a:t>
            </a:r>
            <a:endParaRPr kumimoji="1" lang="ja-JP" altLang="en-US" sz="1600" b="1" dirty="0">
              <a:solidFill>
                <a:srgbClr val="FFC000"/>
              </a:solidFill>
            </a:endParaRPr>
          </a:p>
        </p:txBody>
      </p:sp>
      <p:sp>
        <p:nvSpPr>
          <p:cNvPr id="40" name="テキスト ボックス 39">
            <a:extLst>
              <a:ext uri="{FF2B5EF4-FFF2-40B4-BE49-F238E27FC236}">
                <a16:creationId xmlns:a16="http://schemas.microsoft.com/office/drawing/2014/main" id="{A22FF2A9-818E-D21A-2539-DA1D0DE4B06B}"/>
              </a:ext>
            </a:extLst>
          </p:cNvPr>
          <p:cNvSpPr txBox="1"/>
          <p:nvPr/>
        </p:nvSpPr>
        <p:spPr>
          <a:xfrm>
            <a:off x="1658047" y="1511752"/>
            <a:ext cx="3478632" cy="338554"/>
          </a:xfrm>
          <a:prstGeom prst="rect">
            <a:avLst/>
          </a:prstGeom>
          <a:noFill/>
        </p:spPr>
        <p:txBody>
          <a:bodyPr wrap="square" rtlCol="0">
            <a:spAutoFit/>
          </a:bodyPr>
          <a:lstStyle/>
          <a:p>
            <a:pPr algn="ctr"/>
            <a:r>
              <a:rPr kumimoji="1" lang="en-US" altLang="ja-JP" sz="1600" b="1" dirty="0">
                <a:solidFill>
                  <a:schemeClr val="accent1"/>
                </a:solidFill>
              </a:rPr>
              <a:t>Combined Permeate TOC [ppm]</a:t>
            </a:r>
            <a:endParaRPr kumimoji="1" lang="ja-JP" altLang="en-US" sz="1600" b="1" dirty="0">
              <a:solidFill>
                <a:srgbClr val="FFC000"/>
              </a:solidFill>
            </a:endParaRPr>
          </a:p>
        </p:txBody>
      </p:sp>
      <p:sp>
        <p:nvSpPr>
          <p:cNvPr id="4" name="テキスト ボックス 3">
            <a:extLst>
              <a:ext uri="{FF2B5EF4-FFF2-40B4-BE49-F238E27FC236}">
                <a16:creationId xmlns:a16="http://schemas.microsoft.com/office/drawing/2014/main" id="{0B7FC5AF-B4D4-EB62-D7F9-BD1D9F8A21EF}"/>
              </a:ext>
            </a:extLst>
          </p:cNvPr>
          <p:cNvSpPr txBox="1"/>
          <p:nvPr/>
        </p:nvSpPr>
        <p:spPr>
          <a:xfrm>
            <a:off x="571984" y="-20412"/>
            <a:ext cx="3682516" cy="338554"/>
          </a:xfrm>
          <a:prstGeom prst="rect">
            <a:avLst/>
          </a:prstGeom>
          <a:noFill/>
        </p:spPr>
        <p:txBody>
          <a:bodyPr wrap="square" rtlCol="0">
            <a:spAutoFit/>
          </a:bodyPr>
          <a:lstStyle/>
          <a:p>
            <a:r>
              <a:rPr lang="en-US" altLang="ja-JP" sz="1600" b="1" dirty="0">
                <a:solidFill>
                  <a:schemeClr val="bg1"/>
                </a:solidFill>
              </a:rPr>
              <a:t>2.2 OCWD</a:t>
            </a:r>
            <a:r>
              <a:rPr lang="ja-JP" altLang="en-US" sz="1600" b="1" dirty="0">
                <a:solidFill>
                  <a:schemeClr val="bg1"/>
                </a:solidFill>
              </a:rPr>
              <a:t> </a:t>
            </a:r>
            <a:r>
              <a:rPr lang="en-US" altLang="ja-JP" sz="1600" b="1" dirty="0">
                <a:solidFill>
                  <a:schemeClr val="bg1"/>
                </a:solidFill>
              </a:rPr>
              <a:t>&gt;</a:t>
            </a:r>
            <a:r>
              <a:rPr lang="ja-JP" altLang="en-US" sz="1600" b="1" dirty="0">
                <a:solidFill>
                  <a:schemeClr val="bg1"/>
                </a:solidFill>
              </a:rPr>
              <a:t> </a:t>
            </a:r>
            <a:r>
              <a:rPr lang="en-US" altLang="ja-JP" sz="1600" b="1" dirty="0">
                <a:solidFill>
                  <a:schemeClr val="bg1"/>
                </a:solidFill>
              </a:rPr>
              <a:t>1st week </a:t>
            </a:r>
            <a:r>
              <a:rPr lang="ja-JP" altLang="en-US" sz="1600" b="1" dirty="0">
                <a:solidFill>
                  <a:schemeClr val="bg1"/>
                </a:solidFill>
              </a:rPr>
              <a:t>予測結果</a:t>
            </a:r>
            <a:endParaRPr kumimoji="1" lang="ja-JP" altLang="en-US" sz="1600" b="1" dirty="0">
              <a:solidFill>
                <a:schemeClr val="bg1"/>
              </a:solidFill>
            </a:endParaRPr>
          </a:p>
        </p:txBody>
      </p:sp>
      <p:sp>
        <p:nvSpPr>
          <p:cNvPr id="11" name="テキスト ボックス 10">
            <a:extLst>
              <a:ext uri="{FF2B5EF4-FFF2-40B4-BE49-F238E27FC236}">
                <a16:creationId xmlns:a16="http://schemas.microsoft.com/office/drawing/2014/main" id="{B567027E-DE34-FF1D-66BB-A109E3AE6342}"/>
              </a:ext>
            </a:extLst>
          </p:cNvPr>
          <p:cNvSpPr txBox="1"/>
          <p:nvPr/>
        </p:nvSpPr>
        <p:spPr>
          <a:xfrm>
            <a:off x="8343901" y="691493"/>
            <a:ext cx="3848100" cy="369332"/>
          </a:xfrm>
          <a:prstGeom prst="rect">
            <a:avLst/>
          </a:prstGeom>
          <a:noFill/>
        </p:spPr>
        <p:txBody>
          <a:bodyPr wrap="square" rtlCol="0">
            <a:spAutoFit/>
          </a:bodyPr>
          <a:lstStyle/>
          <a:p>
            <a:r>
              <a:rPr kumimoji="1" lang="en-US" altLang="ja-JP" b="1" dirty="0">
                <a:solidFill>
                  <a:schemeClr val="accent1"/>
                </a:solidFill>
              </a:rPr>
              <a:t>Blue: Actual </a:t>
            </a:r>
            <a:r>
              <a:rPr kumimoji="1" lang="en-US" altLang="ja-JP" b="1" dirty="0"/>
              <a:t>/</a:t>
            </a:r>
            <a:r>
              <a:rPr kumimoji="1" lang="ja-JP" altLang="en-US" b="1" dirty="0">
                <a:solidFill>
                  <a:schemeClr val="accent1"/>
                </a:solidFill>
              </a:rPr>
              <a:t> </a:t>
            </a:r>
            <a:r>
              <a:rPr kumimoji="1" lang="en-US" altLang="ja-JP" b="1" dirty="0">
                <a:solidFill>
                  <a:srgbClr val="FFC000"/>
                </a:solidFill>
              </a:rPr>
              <a:t>Orange: Prediction</a:t>
            </a:r>
            <a:endParaRPr kumimoji="1" lang="ja-JP" altLang="en-US" b="1" dirty="0">
              <a:solidFill>
                <a:srgbClr val="FFC000"/>
              </a:solidFill>
            </a:endParaRPr>
          </a:p>
        </p:txBody>
      </p:sp>
      <p:sp>
        <p:nvSpPr>
          <p:cNvPr id="15" name="テキスト ボックス 14">
            <a:extLst>
              <a:ext uri="{FF2B5EF4-FFF2-40B4-BE49-F238E27FC236}">
                <a16:creationId xmlns:a16="http://schemas.microsoft.com/office/drawing/2014/main" id="{DCDE2959-E35F-D628-DED2-953B5709BDBF}"/>
              </a:ext>
            </a:extLst>
          </p:cNvPr>
          <p:cNvSpPr txBox="1"/>
          <p:nvPr/>
        </p:nvSpPr>
        <p:spPr>
          <a:xfrm>
            <a:off x="2162253" y="2234557"/>
            <a:ext cx="2695575" cy="584775"/>
          </a:xfrm>
          <a:prstGeom prst="rect">
            <a:avLst/>
          </a:prstGeom>
          <a:noFill/>
        </p:spPr>
        <p:txBody>
          <a:bodyPr wrap="square" rtlCol="0">
            <a:spAutoFit/>
          </a:bodyPr>
          <a:lstStyle/>
          <a:p>
            <a:r>
              <a:rPr kumimoji="1" lang="en-US" altLang="ja-JP" sz="1600" b="1" dirty="0">
                <a:solidFill>
                  <a:schemeClr val="accent1"/>
                </a:solidFill>
              </a:rPr>
              <a:t>Actual Ave.: 0.055 [ppm]</a:t>
            </a:r>
            <a:r>
              <a:rPr kumimoji="1" lang="en-US" altLang="ja-JP" sz="1600" b="1" dirty="0"/>
              <a:t>, </a:t>
            </a:r>
          </a:p>
          <a:p>
            <a:r>
              <a:rPr kumimoji="1" lang="en-US" altLang="ja-JP" sz="1600" b="1" dirty="0">
                <a:solidFill>
                  <a:schemeClr val="accent2"/>
                </a:solidFill>
              </a:rPr>
              <a:t>Predict Ave.: 0.052 [ppm]</a:t>
            </a:r>
            <a:endParaRPr kumimoji="1" lang="ja-JP" altLang="en-US" sz="1600" b="1" dirty="0">
              <a:solidFill>
                <a:schemeClr val="accent2"/>
              </a:solidFill>
            </a:endParaRPr>
          </a:p>
        </p:txBody>
      </p:sp>
      <p:sp>
        <p:nvSpPr>
          <p:cNvPr id="16" name="テキスト ボックス 15">
            <a:extLst>
              <a:ext uri="{FF2B5EF4-FFF2-40B4-BE49-F238E27FC236}">
                <a16:creationId xmlns:a16="http://schemas.microsoft.com/office/drawing/2014/main" id="{42ACD790-6A77-AF35-D6FF-482718464443}"/>
              </a:ext>
            </a:extLst>
          </p:cNvPr>
          <p:cNvSpPr txBox="1"/>
          <p:nvPr/>
        </p:nvSpPr>
        <p:spPr>
          <a:xfrm>
            <a:off x="7632542" y="2205982"/>
            <a:ext cx="2784604" cy="584775"/>
          </a:xfrm>
          <a:prstGeom prst="rect">
            <a:avLst/>
          </a:prstGeom>
          <a:noFill/>
        </p:spPr>
        <p:txBody>
          <a:bodyPr wrap="square" rtlCol="0">
            <a:spAutoFit/>
          </a:bodyPr>
          <a:lstStyle/>
          <a:p>
            <a:r>
              <a:rPr kumimoji="1" lang="en-US" altLang="ja-JP" sz="1600" b="1" dirty="0">
                <a:solidFill>
                  <a:schemeClr val="accent1"/>
                </a:solidFill>
              </a:rPr>
              <a:t>Actual Ave.: 23.48 [</a:t>
            </a:r>
            <a:r>
              <a:rPr kumimoji="1" lang="en-US" altLang="ja-JP" sz="1600" b="1" dirty="0" err="1">
                <a:solidFill>
                  <a:schemeClr val="accent1"/>
                </a:solidFill>
              </a:rPr>
              <a:t>uS</a:t>
            </a:r>
            <a:r>
              <a:rPr kumimoji="1" lang="en-US" altLang="ja-JP" sz="1600" b="1" dirty="0">
                <a:solidFill>
                  <a:schemeClr val="accent1"/>
                </a:solidFill>
              </a:rPr>
              <a:t>/cm]</a:t>
            </a:r>
            <a:r>
              <a:rPr kumimoji="1" lang="en-US" altLang="ja-JP" sz="1600" b="1" dirty="0"/>
              <a:t>, </a:t>
            </a:r>
          </a:p>
          <a:p>
            <a:r>
              <a:rPr kumimoji="1" lang="en-US" altLang="ja-JP" sz="1600" b="1" dirty="0">
                <a:solidFill>
                  <a:schemeClr val="accent2"/>
                </a:solidFill>
              </a:rPr>
              <a:t>Predict Ave.: 18.61 [</a:t>
            </a:r>
            <a:r>
              <a:rPr kumimoji="1" lang="en-US" altLang="ja-JP" sz="1600" b="1" dirty="0" err="1">
                <a:solidFill>
                  <a:schemeClr val="accent2"/>
                </a:solidFill>
              </a:rPr>
              <a:t>uS</a:t>
            </a:r>
            <a:r>
              <a:rPr kumimoji="1" lang="en-US" altLang="ja-JP" sz="1600" b="1" dirty="0">
                <a:solidFill>
                  <a:schemeClr val="accent2"/>
                </a:solidFill>
              </a:rPr>
              <a:t>/cm]</a:t>
            </a:r>
            <a:endParaRPr kumimoji="1" lang="ja-JP" altLang="en-US" sz="1600" b="1" dirty="0">
              <a:solidFill>
                <a:schemeClr val="accent2"/>
              </a:solidFill>
            </a:endParaRPr>
          </a:p>
        </p:txBody>
      </p:sp>
      <p:sp>
        <p:nvSpPr>
          <p:cNvPr id="17" name="テキスト ボックス 16">
            <a:extLst>
              <a:ext uri="{FF2B5EF4-FFF2-40B4-BE49-F238E27FC236}">
                <a16:creationId xmlns:a16="http://schemas.microsoft.com/office/drawing/2014/main" id="{B36EB5BD-3D68-0509-8627-C5D8293D4C2A}"/>
              </a:ext>
            </a:extLst>
          </p:cNvPr>
          <p:cNvSpPr txBox="1"/>
          <p:nvPr/>
        </p:nvSpPr>
        <p:spPr>
          <a:xfrm>
            <a:off x="2512877" y="4913873"/>
            <a:ext cx="1994329" cy="584775"/>
          </a:xfrm>
          <a:prstGeom prst="rect">
            <a:avLst/>
          </a:prstGeom>
          <a:noFill/>
        </p:spPr>
        <p:txBody>
          <a:bodyPr wrap="square" rtlCol="0">
            <a:spAutoFit/>
          </a:bodyPr>
          <a:lstStyle/>
          <a:p>
            <a:r>
              <a:rPr kumimoji="1" lang="en-US" altLang="ja-JP" sz="1600" b="1" dirty="0">
                <a:solidFill>
                  <a:schemeClr val="accent1"/>
                </a:solidFill>
              </a:rPr>
              <a:t>Actual Ave.: 2.22</a:t>
            </a:r>
            <a:r>
              <a:rPr kumimoji="1" lang="en-US" altLang="ja-JP" sz="1600" b="1" dirty="0"/>
              <a:t>, </a:t>
            </a:r>
          </a:p>
          <a:p>
            <a:r>
              <a:rPr kumimoji="1" lang="en-US" altLang="ja-JP" sz="1600" b="1" dirty="0">
                <a:solidFill>
                  <a:schemeClr val="accent2"/>
                </a:solidFill>
              </a:rPr>
              <a:t>Predict Ave.: 2.24</a:t>
            </a:r>
            <a:endParaRPr kumimoji="1" lang="ja-JP" altLang="en-US" sz="1600" b="1" dirty="0">
              <a:solidFill>
                <a:schemeClr val="accent2"/>
              </a:solidFill>
            </a:endParaRPr>
          </a:p>
        </p:txBody>
      </p:sp>
      <p:sp>
        <p:nvSpPr>
          <p:cNvPr id="18" name="テキスト ボックス 17">
            <a:extLst>
              <a:ext uri="{FF2B5EF4-FFF2-40B4-BE49-F238E27FC236}">
                <a16:creationId xmlns:a16="http://schemas.microsoft.com/office/drawing/2014/main" id="{D6BFACE5-29A5-D4B1-D6AE-4A236F87E69C}"/>
              </a:ext>
            </a:extLst>
          </p:cNvPr>
          <p:cNvSpPr txBox="1"/>
          <p:nvPr/>
        </p:nvSpPr>
        <p:spPr>
          <a:xfrm>
            <a:off x="8086997" y="4902953"/>
            <a:ext cx="1994329" cy="584775"/>
          </a:xfrm>
          <a:prstGeom prst="rect">
            <a:avLst/>
          </a:prstGeom>
          <a:noFill/>
        </p:spPr>
        <p:txBody>
          <a:bodyPr wrap="square" rtlCol="0">
            <a:spAutoFit/>
          </a:bodyPr>
          <a:lstStyle/>
          <a:p>
            <a:r>
              <a:rPr kumimoji="1" lang="en-US" altLang="ja-JP" sz="1600" b="1" dirty="0">
                <a:solidFill>
                  <a:schemeClr val="accent1"/>
                </a:solidFill>
              </a:rPr>
              <a:t>Actual Ave.: 1.88</a:t>
            </a:r>
            <a:r>
              <a:rPr kumimoji="1" lang="en-US" altLang="ja-JP" sz="1600" b="1" dirty="0"/>
              <a:t>, </a:t>
            </a:r>
          </a:p>
          <a:p>
            <a:r>
              <a:rPr kumimoji="1" lang="en-US" altLang="ja-JP" sz="1600" b="1" dirty="0">
                <a:solidFill>
                  <a:schemeClr val="accent2"/>
                </a:solidFill>
              </a:rPr>
              <a:t>Predict Ave.: 1.99</a:t>
            </a:r>
            <a:endParaRPr kumimoji="1" lang="ja-JP" altLang="en-US" sz="1600" b="1" dirty="0">
              <a:solidFill>
                <a:schemeClr val="accent2"/>
              </a:solidFill>
            </a:endParaRPr>
          </a:p>
        </p:txBody>
      </p:sp>
    </p:spTree>
    <p:extLst>
      <p:ext uri="{BB962C8B-B14F-4D97-AF65-F5344CB8AC3E}">
        <p14:creationId xmlns:p14="http://schemas.microsoft.com/office/powerpoint/2010/main" val="8632569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グラフ, 折れ線グラフ&#10;&#10;自動的に生成された説明">
            <a:extLst>
              <a:ext uri="{FF2B5EF4-FFF2-40B4-BE49-F238E27FC236}">
                <a16:creationId xmlns:a16="http://schemas.microsoft.com/office/drawing/2014/main" id="{E7C6B6FD-77CF-4D50-DD51-ECA928022656}"/>
              </a:ext>
            </a:extLst>
          </p:cNvPr>
          <p:cNvPicPr>
            <a:picLocks noChangeAspect="1"/>
          </p:cNvPicPr>
          <p:nvPr/>
        </p:nvPicPr>
        <p:blipFill>
          <a:blip r:embed="rId2"/>
          <a:stretch>
            <a:fillRect/>
          </a:stretch>
        </p:blipFill>
        <p:spPr>
          <a:xfrm>
            <a:off x="2458957" y="1608878"/>
            <a:ext cx="6950172" cy="4594181"/>
          </a:xfrm>
          <a:prstGeom prst="rect">
            <a:avLst/>
          </a:prstGeom>
        </p:spPr>
      </p:pic>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4" y="241034"/>
            <a:ext cx="11400125" cy="518094"/>
          </a:xfrm>
        </p:spPr>
        <p:txBody>
          <a:bodyPr/>
          <a:lstStyle/>
          <a:p>
            <a:r>
              <a:rPr lang="ja-JP" altLang="en-US" dirty="0"/>
              <a:t>探索結果（最良解の推移）</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56</a:t>
            </a:fld>
            <a:endParaRPr kumimoji="1" lang="ja-JP" altLang="en-US"/>
          </a:p>
        </p:txBody>
      </p:sp>
      <p:sp>
        <p:nvSpPr>
          <p:cNvPr id="5" name="テキスト プレースホルダー 2">
            <a:extLst>
              <a:ext uri="{FF2B5EF4-FFF2-40B4-BE49-F238E27FC236}">
                <a16:creationId xmlns:a16="http://schemas.microsoft.com/office/drawing/2014/main" id="{17FF10F9-9DF7-EF41-43A9-02C8844C77F8}"/>
              </a:ext>
            </a:extLst>
          </p:cNvPr>
          <p:cNvSpPr txBox="1">
            <a:spLocks/>
          </p:cNvSpPr>
          <p:nvPr/>
        </p:nvSpPr>
        <p:spPr>
          <a:xfrm>
            <a:off x="517054" y="1020245"/>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実行可能解を得て、コストを改善する解が得られている。</a:t>
            </a:r>
            <a:endParaRPr lang="en-US" altLang="ja-JP" sz="2800" dirty="0"/>
          </a:p>
        </p:txBody>
      </p:sp>
      <p:sp>
        <p:nvSpPr>
          <p:cNvPr id="4" name="テキスト ボックス 3">
            <a:extLst>
              <a:ext uri="{FF2B5EF4-FFF2-40B4-BE49-F238E27FC236}">
                <a16:creationId xmlns:a16="http://schemas.microsoft.com/office/drawing/2014/main" id="{9FD4039F-9A1A-F40E-E273-A7C08FFB6CCB}"/>
              </a:ext>
            </a:extLst>
          </p:cNvPr>
          <p:cNvSpPr txBox="1"/>
          <p:nvPr/>
        </p:nvSpPr>
        <p:spPr>
          <a:xfrm>
            <a:off x="571984" y="-20412"/>
            <a:ext cx="3682516" cy="338554"/>
          </a:xfrm>
          <a:prstGeom prst="rect">
            <a:avLst/>
          </a:prstGeom>
          <a:noFill/>
        </p:spPr>
        <p:txBody>
          <a:bodyPr wrap="square" rtlCol="0">
            <a:spAutoFit/>
          </a:bodyPr>
          <a:lstStyle/>
          <a:p>
            <a:r>
              <a:rPr lang="en-US" altLang="ja-JP" sz="1600" b="1" dirty="0">
                <a:solidFill>
                  <a:schemeClr val="bg1"/>
                </a:solidFill>
              </a:rPr>
              <a:t>2.2 OCWD</a:t>
            </a:r>
            <a:r>
              <a:rPr lang="ja-JP" altLang="en-US" sz="1600" b="1" dirty="0">
                <a:solidFill>
                  <a:schemeClr val="bg1"/>
                </a:solidFill>
              </a:rPr>
              <a:t> </a:t>
            </a:r>
            <a:r>
              <a:rPr lang="en-US" altLang="ja-JP" sz="1600" b="1" dirty="0">
                <a:solidFill>
                  <a:schemeClr val="bg1"/>
                </a:solidFill>
              </a:rPr>
              <a:t>&gt;</a:t>
            </a:r>
            <a:r>
              <a:rPr lang="ja-JP" altLang="en-US" sz="1600" b="1" dirty="0">
                <a:solidFill>
                  <a:schemeClr val="bg1"/>
                </a:solidFill>
              </a:rPr>
              <a:t> </a:t>
            </a:r>
            <a:r>
              <a:rPr lang="en-US" altLang="ja-JP" sz="1600" b="1" dirty="0">
                <a:solidFill>
                  <a:schemeClr val="bg1"/>
                </a:solidFill>
              </a:rPr>
              <a:t>1st week </a:t>
            </a:r>
            <a:r>
              <a:rPr lang="ja-JP" altLang="en-US" sz="1600" b="1" dirty="0">
                <a:solidFill>
                  <a:schemeClr val="bg1"/>
                </a:solidFill>
              </a:rPr>
              <a:t>最適化結果</a:t>
            </a:r>
            <a:endParaRPr kumimoji="1" lang="ja-JP" altLang="en-US" sz="1600" b="1" dirty="0">
              <a:solidFill>
                <a:schemeClr val="bg1"/>
              </a:solidFill>
            </a:endParaRPr>
          </a:p>
        </p:txBody>
      </p:sp>
      <p:sp>
        <p:nvSpPr>
          <p:cNvPr id="10" name="テキスト ボックス 9">
            <a:extLst>
              <a:ext uri="{FF2B5EF4-FFF2-40B4-BE49-F238E27FC236}">
                <a16:creationId xmlns:a16="http://schemas.microsoft.com/office/drawing/2014/main" id="{61872531-945B-F809-D6E7-C651E751040F}"/>
              </a:ext>
            </a:extLst>
          </p:cNvPr>
          <p:cNvSpPr txBox="1"/>
          <p:nvPr/>
        </p:nvSpPr>
        <p:spPr>
          <a:xfrm>
            <a:off x="8966026" y="5386853"/>
            <a:ext cx="2659695" cy="369332"/>
          </a:xfrm>
          <a:prstGeom prst="rect">
            <a:avLst/>
          </a:prstGeom>
          <a:noFill/>
        </p:spPr>
        <p:txBody>
          <a:bodyPr wrap="square" rtlCol="0">
            <a:spAutoFit/>
          </a:bodyPr>
          <a:lstStyle/>
          <a:p>
            <a:r>
              <a:rPr kumimoji="1" lang="en-US" altLang="ja-JP" b="1" dirty="0">
                <a:solidFill>
                  <a:schemeClr val="accent1"/>
                </a:solidFill>
              </a:rPr>
              <a:t>10,000</a:t>
            </a:r>
            <a:r>
              <a:rPr kumimoji="1" lang="ja-JP" altLang="en-US" b="1" dirty="0">
                <a:solidFill>
                  <a:schemeClr val="accent1"/>
                </a:solidFill>
              </a:rPr>
              <a:t>の半分で止めた</a:t>
            </a:r>
            <a:endParaRPr kumimoji="1" lang="ja-JP" altLang="en-US" b="1" dirty="0">
              <a:solidFill>
                <a:srgbClr val="FFC000"/>
              </a:solidFill>
            </a:endParaRP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F55B5657-51CD-B9AD-E107-2C120C3727A7}"/>
                  </a:ext>
                </a:extLst>
              </p:cNvPr>
              <p:cNvSpPr txBox="1"/>
              <p:nvPr/>
            </p:nvSpPr>
            <p:spPr>
              <a:xfrm>
                <a:off x="9371307" y="1565493"/>
                <a:ext cx="2545721" cy="1200329"/>
              </a:xfrm>
              <a:prstGeom prst="rect">
                <a:avLst/>
              </a:prstGeom>
              <a:noFill/>
            </p:spPr>
            <p:txBody>
              <a:bodyPr wrap="square" rtlCol="0">
                <a:spAutoFit/>
              </a:bodyPr>
              <a:lstStyle/>
              <a:p>
                <a:r>
                  <a:rPr kumimoji="1" lang="en-US" altLang="ja-JP" b="1" dirty="0">
                    <a:solidFill>
                      <a:schemeClr val="accent1"/>
                    </a:solidFill>
                  </a:rPr>
                  <a:t>Blue: Objective Function Value </a:t>
                </a:r>
                <a14:m>
                  <m:oMath xmlns:m="http://schemas.openxmlformats.org/officeDocument/2006/math">
                    <m:r>
                      <a:rPr kumimoji="1" lang="en-US" altLang="ja-JP" b="0" i="1" smtClean="0">
                        <a:solidFill>
                          <a:schemeClr val="accent1"/>
                        </a:solidFill>
                        <a:latin typeface="Cambria Math" panose="02040503050406030204" pitchFamily="18" charset="0"/>
                      </a:rPr>
                      <m:t>𝑓</m:t>
                    </m:r>
                    <m:r>
                      <a:rPr kumimoji="1" lang="en-US" altLang="ja-JP" b="0" i="1" smtClean="0">
                        <a:solidFill>
                          <a:schemeClr val="accent1"/>
                        </a:solidFill>
                        <a:latin typeface="Cambria Math" panose="02040503050406030204" pitchFamily="18" charset="0"/>
                      </a:rPr>
                      <m:t>(</m:t>
                    </m:r>
                    <m:r>
                      <a:rPr kumimoji="1" lang="en-US" altLang="ja-JP" b="1" i="1" smtClean="0">
                        <a:solidFill>
                          <a:schemeClr val="accent1"/>
                        </a:solidFill>
                        <a:latin typeface="Cambria Math" panose="02040503050406030204" pitchFamily="18" charset="0"/>
                      </a:rPr>
                      <m:t>𝒙</m:t>
                    </m:r>
                    <m:r>
                      <a:rPr kumimoji="1" lang="en-US" altLang="ja-JP" b="0" i="1" smtClean="0">
                        <a:solidFill>
                          <a:schemeClr val="accent1"/>
                        </a:solidFill>
                        <a:latin typeface="Cambria Math" panose="02040503050406030204" pitchFamily="18" charset="0"/>
                      </a:rPr>
                      <m:t>)</m:t>
                    </m:r>
                  </m:oMath>
                </a14:m>
                <a:r>
                  <a:rPr kumimoji="1" lang="en-US" altLang="ja-JP" b="1" dirty="0">
                    <a:solidFill>
                      <a:schemeClr val="accent1"/>
                    </a:solidFill>
                  </a:rPr>
                  <a:t> </a:t>
                </a:r>
                <a:r>
                  <a:rPr kumimoji="1" lang="en-US" altLang="ja-JP" b="1" dirty="0"/>
                  <a:t>/</a:t>
                </a:r>
                <a:r>
                  <a:rPr kumimoji="1" lang="ja-JP" altLang="en-US" b="1" dirty="0">
                    <a:solidFill>
                      <a:schemeClr val="accent1"/>
                    </a:solidFill>
                  </a:rPr>
                  <a:t> </a:t>
                </a:r>
                <a:endParaRPr kumimoji="1" lang="en-US" altLang="ja-JP" b="1" dirty="0">
                  <a:solidFill>
                    <a:schemeClr val="accent1"/>
                  </a:solidFill>
                </a:endParaRPr>
              </a:p>
              <a:p>
                <a:r>
                  <a:rPr kumimoji="1" lang="en-US" altLang="ja-JP" b="1" dirty="0">
                    <a:solidFill>
                      <a:srgbClr val="FFC000"/>
                    </a:solidFill>
                  </a:rPr>
                  <a:t>Orange: Constraint Violation </a:t>
                </a:r>
                <a14:m>
                  <m:oMath xmlns:m="http://schemas.openxmlformats.org/officeDocument/2006/math">
                    <m:r>
                      <a:rPr kumimoji="1" lang="en-US" altLang="ja-JP" b="0" i="1" smtClean="0">
                        <a:solidFill>
                          <a:schemeClr val="accent2"/>
                        </a:solidFill>
                        <a:latin typeface="Cambria Math" panose="02040503050406030204" pitchFamily="18" charset="0"/>
                      </a:rPr>
                      <m:t>𝑣</m:t>
                    </m:r>
                    <m:r>
                      <a:rPr kumimoji="1" lang="en-US" altLang="ja-JP" b="0" i="1" smtClean="0">
                        <a:solidFill>
                          <a:schemeClr val="accent2"/>
                        </a:solidFill>
                        <a:latin typeface="Cambria Math" panose="02040503050406030204" pitchFamily="18" charset="0"/>
                      </a:rPr>
                      <m:t>(</m:t>
                    </m:r>
                    <m:r>
                      <a:rPr kumimoji="1" lang="en-US" altLang="ja-JP" b="1" i="1" smtClean="0">
                        <a:solidFill>
                          <a:schemeClr val="accent2"/>
                        </a:solidFill>
                        <a:latin typeface="Cambria Math" panose="02040503050406030204" pitchFamily="18" charset="0"/>
                      </a:rPr>
                      <m:t>𝒙</m:t>
                    </m:r>
                    <m:r>
                      <a:rPr kumimoji="1" lang="en-US" altLang="ja-JP" b="0" i="1" smtClean="0">
                        <a:solidFill>
                          <a:schemeClr val="accent2"/>
                        </a:solidFill>
                        <a:latin typeface="Cambria Math" panose="02040503050406030204" pitchFamily="18" charset="0"/>
                      </a:rPr>
                      <m:t>)</m:t>
                    </m:r>
                  </m:oMath>
                </a14:m>
                <a:endParaRPr kumimoji="1" lang="ja-JP" altLang="en-US" b="1" dirty="0">
                  <a:solidFill>
                    <a:srgbClr val="FFC000"/>
                  </a:solidFill>
                </a:endParaRPr>
              </a:p>
            </p:txBody>
          </p:sp>
        </mc:Choice>
        <mc:Fallback xmlns="">
          <p:sp>
            <p:nvSpPr>
              <p:cNvPr id="6" name="テキスト ボックス 5">
                <a:extLst>
                  <a:ext uri="{FF2B5EF4-FFF2-40B4-BE49-F238E27FC236}">
                    <a16:creationId xmlns:a16="http://schemas.microsoft.com/office/drawing/2014/main" id="{F55B5657-51CD-B9AD-E107-2C120C3727A7}"/>
                  </a:ext>
                </a:extLst>
              </p:cNvPr>
              <p:cNvSpPr txBox="1">
                <a:spLocks noRot="1" noChangeAspect="1" noMove="1" noResize="1" noEditPoints="1" noAdjustHandles="1" noChangeArrowheads="1" noChangeShapeType="1" noTextEdit="1"/>
              </p:cNvSpPr>
              <p:nvPr/>
            </p:nvSpPr>
            <p:spPr>
              <a:xfrm>
                <a:off x="9371307" y="1565493"/>
                <a:ext cx="2545721" cy="1200329"/>
              </a:xfrm>
              <a:prstGeom prst="rect">
                <a:avLst/>
              </a:prstGeom>
              <a:blipFill>
                <a:blip r:embed="rId3"/>
                <a:stretch>
                  <a:fillRect l="-1914" t="-3046" b="-7107"/>
                </a:stretch>
              </a:blipFill>
            </p:spPr>
            <p:txBody>
              <a:bodyPr/>
              <a:lstStyle/>
              <a:p>
                <a:r>
                  <a:rPr lang="ja-JP" altLang="en-US">
                    <a:noFill/>
                  </a:rPr>
                  <a:t> </a:t>
                </a:r>
              </a:p>
            </p:txBody>
          </p:sp>
        </mc:Fallback>
      </mc:AlternateContent>
      <p:sp>
        <p:nvSpPr>
          <p:cNvPr id="11" name="テキスト ボックス 10">
            <a:extLst>
              <a:ext uri="{FF2B5EF4-FFF2-40B4-BE49-F238E27FC236}">
                <a16:creationId xmlns:a16="http://schemas.microsoft.com/office/drawing/2014/main" id="{D4E96396-24EE-6D5A-F8CF-C17593BDEA25}"/>
              </a:ext>
            </a:extLst>
          </p:cNvPr>
          <p:cNvSpPr txBox="1"/>
          <p:nvPr/>
        </p:nvSpPr>
        <p:spPr>
          <a:xfrm>
            <a:off x="9257333" y="4825044"/>
            <a:ext cx="2659695" cy="369332"/>
          </a:xfrm>
          <a:prstGeom prst="rect">
            <a:avLst/>
          </a:prstGeom>
          <a:noFill/>
        </p:spPr>
        <p:txBody>
          <a:bodyPr wrap="square" rtlCol="0">
            <a:spAutoFit/>
          </a:bodyPr>
          <a:lstStyle/>
          <a:p>
            <a:r>
              <a:rPr kumimoji="1" lang="ja-JP" altLang="en-US" b="1" dirty="0">
                <a:solidFill>
                  <a:schemeClr val="accent1"/>
                </a:solidFill>
              </a:rPr>
              <a:t>約</a:t>
            </a:r>
            <a:r>
              <a:rPr kumimoji="1" lang="en-US" altLang="ja-JP" b="1" dirty="0">
                <a:solidFill>
                  <a:schemeClr val="accent1"/>
                </a:solidFill>
              </a:rPr>
              <a:t>9</a:t>
            </a:r>
            <a:r>
              <a:rPr kumimoji="1" lang="ja-JP" altLang="en-US" b="1" dirty="0">
                <a:solidFill>
                  <a:schemeClr val="accent1"/>
                </a:solidFill>
              </a:rPr>
              <a:t>分</a:t>
            </a:r>
            <a:endParaRPr kumimoji="1" lang="ja-JP" altLang="en-US" b="1" dirty="0">
              <a:solidFill>
                <a:srgbClr val="FFC000"/>
              </a:solidFill>
            </a:endParaRPr>
          </a:p>
        </p:txBody>
      </p:sp>
    </p:spTree>
    <p:extLst>
      <p:ext uri="{BB962C8B-B14F-4D97-AF65-F5344CB8AC3E}">
        <p14:creationId xmlns:p14="http://schemas.microsoft.com/office/powerpoint/2010/main" val="28523153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操作計画：コスト変数と固定変数</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57</a:t>
            </a:fld>
            <a:endParaRPr kumimoji="1" lang="ja-JP" altLang="en-US"/>
          </a:p>
        </p:txBody>
      </p:sp>
      <p:sp>
        <p:nvSpPr>
          <p:cNvPr id="12" name="テキスト ボックス 11">
            <a:extLst>
              <a:ext uri="{FF2B5EF4-FFF2-40B4-BE49-F238E27FC236}">
                <a16:creationId xmlns:a16="http://schemas.microsoft.com/office/drawing/2014/main" id="{5435DE4B-0CB5-DC24-2DCC-BE1D77BC9402}"/>
              </a:ext>
            </a:extLst>
          </p:cNvPr>
          <p:cNvSpPr txBox="1"/>
          <p:nvPr/>
        </p:nvSpPr>
        <p:spPr>
          <a:xfrm>
            <a:off x="351998" y="2568796"/>
            <a:ext cx="3359003" cy="338554"/>
          </a:xfrm>
          <a:prstGeom prst="rect">
            <a:avLst/>
          </a:prstGeom>
          <a:noFill/>
        </p:spPr>
        <p:txBody>
          <a:bodyPr wrap="square" rtlCol="0">
            <a:spAutoFit/>
          </a:bodyPr>
          <a:lstStyle/>
          <a:p>
            <a:pPr algn="ctr"/>
            <a:r>
              <a:rPr kumimoji="1" lang="en-US" altLang="ja-JP" sz="1600" b="1" dirty="0">
                <a:solidFill>
                  <a:schemeClr val="accent1"/>
                </a:solidFill>
              </a:rPr>
              <a:t>Sulfuric Acid [ton/hour]</a:t>
            </a:r>
            <a:r>
              <a:rPr kumimoji="1" lang="ja-JP" altLang="en-US" sz="1200" b="1" dirty="0">
                <a:solidFill>
                  <a:schemeClr val="accent1"/>
                </a:solidFill>
              </a:rPr>
              <a:t>（コスト）</a:t>
            </a:r>
            <a:endParaRPr kumimoji="1" lang="ja-JP" altLang="en-US" sz="1600" b="1" dirty="0">
              <a:solidFill>
                <a:srgbClr val="FFC000"/>
              </a:solidFill>
            </a:endParaRPr>
          </a:p>
        </p:txBody>
      </p:sp>
      <p:sp>
        <p:nvSpPr>
          <p:cNvPr id="10" name="テキスト ボックス 9">
            <a:extLst>
              <a:ext uri="{FF2B5EF4-FFF2-40B4-BE49-F238E27FC236}">
                <a16:creationId xmlns:a16="http://schemas.microsoft.com/office/drawing/2014/main" id="{15BF4635-9DD3-7FAA-6C54-3F7101788E59}"/>
              </a:ext>
            </a:extLst>
          </p:cNvPr>
          <p:cNvSpPr txBox="1"/>
          <p:nvPr/>
        </p:nvSpPr>
        <p:spPr>
          <a:xfrm>
            <a:off x="9784394" y="2229567"/>
            <a:ext cx="2487270" cy="338554"/>
          </a:xfrm>
          <a:prstGeom prst="rect">
            <a:avLst/>
          </a:prstGeom>
          <a:noFill/>
        </p:spPr>
        <p:txBody>
          <a:bodyPr wrap="square" rtlCol="0">
            <a:spAutoFit/>
          </a:bodyPr>
          <a:lstStyle/>
          <a:p>
            <a:pPr algn="ctr"/>
            <a:r>
              <a:rPr kumimoji="1" lang="en-US" altLang="ja-JP" sz="1600" b="1" dirty="0">
                <a:solidFill>
                  <a:schemeClr val="accent1"/>
                </a:solidFill>
              </a:rPr>
              <a:t>S1</a:t>
            </a:r>
            <a:r>
              <a:rPr kumimoji="1" lang="ja-JP" altLang="en-US" sz="1600" b="1" dirty="0">
                <a:solidFill>
                  <a:schemeClr val="accent1"/>
                </a:solidFill>
              </a:rPr>
              <a:t>流入圧力 </a:t>
            </a:r>
            <a:r>
              <a:rPr kumimoji="1" lang="en-US" altLang="ja-JP" sz="1600" b="1" dirty="0">
                <a:solidFill>
                  <a:schemeClr val="accent1"/>
                </a:solidFill>
              </a:rPr>
              <a:t>[psi]</a:t>
            </a:r>
            <a:r>
              <a:rPr kumimoji="1" lang="ja-JP" altLang="en-US" sz="1200" b="1" dirty="0">
                <a:solidFill>
                  <a:schemeClr val="accent1"/>
                </a:solidFill>
              </a:rPr>
              <a:t>（固定）</a:t>
            </a:r>
            <a:endParaRPr kumimoji="1" lang="ja-JP" altLang="en-US" sz="1600" b="1" dirty="0">
              <a:solidFill>
                <a:srgbClr val="FFC000"/>
              </a:solidFill>
            </a:endParaRPr>
          </a:p>
        </p:txBody>
      </p:sp>
      <p:sp>
        <p:nvSpPr>
          <p:cNvPr id="13" name="テキスト ボックス 12">
            <a:extLst>
              <a:ext uri="{FF2B5EF4-FFF2-40B4-BE49-F238E27FC236}">
                <a16:creationId xmlns:a16="http://schemas.microsoft.com/office/drawing/2014/main" id="{073A5DAD-4115-D142-7687-3725198C4BFD}"/>
              </a:ext>
            </a:extLst>
          </p:cNvPr>
          <p:cNvSpPr txBox="1"/>
          <p:nvPr/>
        </p:nvSpPr>
        <p:spPr>
          <a:xfrm>
            <a:off x="9830890" y="4204328"/>
            <a:ext cx="2468882" cy="338554"/>
          </a:xfrm>
          <a:prstGeom prst="rect">
            <a:avLst/>
          </a:prstGeom>
          <a:noFill/>
        </p:spPr>
        <p:txBody>
          <a:bodyPr wrap="square" rtlCol="0">
            <a:spAutoFit/>
          </a:bodyPr>
          <a:lstStyle/>
          <a:p>
            <a:pPr algn="ctr"/>
            <a:r>
              <a:rPr kumimoji="1" lang="en-US" altLang="ja-JP" sz="1600" b="1" dirty="0">
                <a:solidFill>
                  <a:schemeClr val="accent1"/>
                </a:solidFill>
              </a:rPr>
              <a:t>S1</a:t>
            </a:r>
            <a:r>
              <a:rPr kumimoji="1" lang="ja-JP" altLang="en-US" sz="1600" b="1" dirty="0">
                <a:solidFill>
                  <a:schemeClr val="accent1"/>
                </a:solidFill>
              </a:rPr>
              <a:t>流入量 </a:t>
            </a:r>
            <a:r>
              <a:rPr kumimoji="1" lang="en-US" altLang="ja-JP" sz="1600" b="1" dirty="0">
                <a:solidFill>
                  <a:schemeClr val="accent1"/>
                </a:solidFill>
              </a:rPr>
              <a:t>[</a:t>
            </a:r>
            <a:r>
              <a:rPr kumimoji="1" lang="en-US" altLang="ja-JP" sz="1600" b="1" dirty="0" err="1">
                <a:solidFill>
                  <a:schemeClr val="accent1"/>
                </a:solidFill>
              </a:rPr>
              <a:t>gpm</a:t>
            </a:r>
            <a:r>
              <a:rPr kumimoji="1" lang="en-US" altLang="ja-JP" sz="1600" b="1" dirty="0">
                <a:solidFill>
                  <a:schemeClr val="accent1"/>
                </a:solidFill>
              </a:rPr>
              <a:t>]</a:t>
            </a:r>
            <a:r>
              <a:rPr kumimoji="1" lang="ja-JP" altLang="en-US" sz="1200" b="1" dirty="0">
                <a:solidFill>
                  <a:schemeClr val="accent1"/>
                </a:solidFill>
              </a:rPr>
              <a:t>（固定）</a:t>
            </a:r>
            <a:endParaRPr kumimoji="1" lang="ja-JP" altLang="en-US" sz="2800" b="1" dirty="0">
              <a:solidFill>
                <a:srgbClr val="FFC000"/>
              </a:solidFill>
            </a:endParaRPr>
          </a:p>
        </p:txBody>
      </p:sp>
      <p:sp>
        <p:nvSpPr>
          <p:cNvPr id="15" name="テキスト ボックス 14">
            <a:extLst>
              <a:ext uri="{FF2B5EF4-FFF2-40B4-BE49-F238E27FC236}">
                <a16:creationId xmlns:a16="http://schemas.microsoft.com/office/drawing/2014/main" id="{D8300875-BA85-C3DA-41D8-11B954F66234}"/>
              </a:ext>
            </a:extLst>
          </p:cNvPr>
          <p:cNvSpPr txBox="1"/>
          <p:nvPr/>
        </p:nvSpPr>
        <p:spPr>
          <a:xfrm>
            <a:off x="7346540" y="4214265"/>
            <a:ext cx="2531399" cy="338554"/>
          </a:xfrm>
          <a:prstGeom prst="rect">
            <a:avLst/>
          </a:prstGeom>
          <a:noFill/>
        </p:spPr>
        <p:txBody>
          <a:bodyPr wrap="square" rtlCol="0">
            <a:spAutoFit/>
          </a:bodyPr>
          <a:lstStyle/>
          <a:p>
            <a:pPr algn="ctr"/>
            <a:r>
              <a:rPr kumimoji="1" lang="en-US" altLang="ja-JP" sz="1600" b="1" dirty="0">
                <a:solidFill>
                  <a:schemeClr val="accent1"/>
                </a:solidFill>
              </a:rPr>
              <a:t>S1</a:t>
            </a:r>
            <a:r>
              <a:rPr kumimoji="1" lang="ja-JP" altLang="en-US" sz="1600" b="1" dirty="0">
                <a:solidFill>
                  <a:schemeClr val="accent1"/>
                </a:solidFill>
              </a:rPr>
              <a:t>流入</a:t>
            </a:r>
            <a:r>
              <a:rPr kumimoji="1" lang="en-US" altLang="ja-JP" sz="1600" b="1" dirty="0">
                <a:solidFill>
                  <a:schemeClr val="accent1"/>
                </a:solidFill>
              </a:rPr>
              <a:t>EC [</a:t>
            </a:r>
            <a:r>
              <a:rPr kumimoji="1" lang="en-US" altLang="ja-JP" sz="1600" b="1" dirty="0" err="1">
                <a:solidFill>
                  <a:schemeClr val="accent1"/>
                </a:solidFill>
              </a:rPr>
              <a:t>uS</a:t>
            </a:r>
            <a:r>
              <a:rPr kumimoji="1" lang="en-US" altLang="ja-JP" sz="1600" b="1" dirty="0">
                <a:solidFill>
                  <a:schemeClr val="accent1"/>
                </a:solidFill>
              </a:rPr>
              <a:t>/cm]</a:t>
            </a:r>
            <a:r>
              <a:rPr kumimoji="1" lang="ja-JP" altLang="en-US" sz="1200" b="1" dirty="0">
                <a:solidFill>
                  <a:schemeClr val="accent1"/>
                </a:solidFill>
              </a:rPr>
              <a:t>（固定）</a:t>
            </a:r>
            <a:endParaRPr kumimoji="1" lang="ja-JP" altLang="en-US" sz="2000" b="1" dirty="0">
              <a:solidFill>
                <a:srgbClr val="FFC000"/>
              </a:solidFill>
            </a:endParaRPr>
          </a:p>
        </p:txBody>
      </p:sp>
      <p:sp>
        <p:nvSpPr>
          <p:cNvPr id="19" name="テキスト ボックス 18">
            <a:extLst>
              <a:ext uri="{FF2B5EF4-FFF2-40B4-BE49-F238E27FC236}">
                <a16:creationId xmlns:a16="http://schemas.microsoft.com/office/drawing/2014/main" id="{D41992DB-DBD0-2D6E-B378-E63030E27EF6}"/>
              </a:ext>
            </a:extLst>
          </p:cNvPr>
          <p:cNvSpPr txBox="1"/>
          <p:nvPr/>
        </p:nvSpPr>
        <p:spPr>
          <a:xfrm>
            <a:off x="7462382" y="2229567"/>
            <a:ext cx="2324702" cy="338554"/>
          </a:xfrm>
          <a:prstGeom prst="rect">
            <a:avLst/>
          </a:prstGeom>
          <a:noFill/>
        </p:spPr>
        <p:txBody>
          <a:bodyPr wrap="square" rtlCol="0">
            <a:spAutoFit/>
          </a:bodyPr>
          <a:lstStyle/>
          <a:p>
            <a:pPr algn="ctr"/>
            <a:r>
              <a:rPr kumimoji="1" lang="ja-JP" altLang="en-US" sz="1600" b="1" dirty="0">
                <a:solidFill>
                  <a:schemeClr val="accent1"/>
                </a:solidFill>
              </a:rPr>
              <a:t>流入</a:t>
            </a:r>
            <a:r>
              <a:rPr kumimoji="1" lang="en-US" altLang="ja-JP" sz="1600" b="1" dirty="0">
                <a:solidFill>
                  <a:schemeClr val="accent1"/>
                </a:solidFill>
              </a:rPr>
              <a:t>TOC [ppm]</a:t>
            </a:r>
            <a:r>
              <a:rPr kumimoji="1" lang="ja-JP" altLang="en-US" sz="1200" b="1" dirty="0">
                <a:solidFill>
                  <a:schemeClr val="accent1"/>
                </a:solidFill>
              </a:rPr>
              <a:t>（固定）</a:t>
            </a:r>
            <a:endParaRPr kumimoji="1" lang="ja-JP" altLang="en-US" sz="1600" b="1" dirty="0">
              <a:solidFill>
                <a:srgbClr val="FFC000"/>
              </a:solidFill>
            </a:endParaRPr>
          </a:p>
        </p:txBody>
      </p:sp>
      <p:sp>
        <p:nvSpPr>
          <p:cNvPr id="14" name="テキスト ボックス 13">
            <a:extLst>
              <a:ext uri="{FF2B5EF4-FFF2-40B4-BE49-F238E27FC236}">
                <a16:creationId xmlns:a16="http://schemas.microsoft.com/office/drawing/2014/main" id="{DB272418-078F-2E67-B23A-00759C03953D}"/>
              </a:ext>
            </a:extLst>
          </p:cNvPr>
          <p:cNvSpPr txBox="1"/>
          <p:nvPr/>
        </p:nvSpPr>
        <p:spPr>
          <a:xfrm>
            <a:off x="4020671" y="2568121"/>
            <a:ext cx="2927662" cy="338554"/>
          </a:xfrm>
          <a:prstGeom prst="rect">
            <a:avLst/>
          </a:prstGeom>
          <a:noFill/>
        </p:spPr>
        <p:txBody>
          <a:bodyPr wrap="square" rtlCol="0">
            <a:spAutoFit/>
          </a:bodyPr>
          <a:lstStyle/>
          <a:p>
            <a:pPr algn="ctr"/>
            <a:r>
              <a:rPr kumimoji="1" lang="en-US" altLang="ja-JP" sz="1600" b="1" dirty="0">
                <a:solidFill>
                  <a:schemeClr val="accent1"/>
                </a:solidFill>
              </a:rPr>
              <a:t>Inhibitor [ton/hour] </a:t>
            </a:r>
            <a:r>
              <a:rPr kumimoji="1" lang="ja-JP" altLang="en-US" sz="1200" b="1" dirty="0">
                <a:solidFill>
                  <a:schemeClr val="accent1"/>
                </a:solidFill>
              </a:rPr>
              <a:t>（コスト）</a:t>
            </a:r>
            <a:endParaRPr kumimoji="1" lang="ja-JP" altLang="en-US" sz="1600" b="1" dirty="0">
              <a:solidFill>
                <a:srgbClr val="FFC000"/>
              </a:solidFill>
            </a:endParaRPr>
          </a:p>
        </p:txBody>
      </p:sp>
      <p:sp>
        <p:nvSpPr>
          <p:cNvPr id="4" name="テキスト ボックス 3">
            <a:extLst>
              <a:ext uri="{FF2B5EF4-FFF2-40B4-BE49-F238E27FC236}">
                <a16:creationId xmlns:a16="http://schemas.microsoft.com/office/drawing/2014/main" id="{7A257D18-4D64-A84F-040D-4F93DCA4977E}"/>
              </a:ext>
            </a:extLst>
          </p:cNvPr>
          <p:cNvSpPr txBox="1"/>
          <p:nvPr/>
        </p:nvSpPr>
        <p:spPr>
          <a:xfrm>
            <a:off x="571984" y="-20412"/>
            <a:ext cx="3682516" cy="338554"/>
          </a:xfrm>
          <a:prstGeom prst="rect">
            <a:avLst/>
          </a:prstGeom>
          <a:noFill/>
        </p:spPr>
        <p:txBody>
          <a:bodyPr wrap="square" rtlCol="0">
            <a:spAutoFit/>
          </a:bodyPr>
          <a:lstStyle/>
          <a:p>
            <a:r>
              <a:rPr lang="en-US" altLang="ja-JP" sz="1600" b="1" dirty="0">
                <a:solidFill>
                  <a:schemeClr val="bg1"/>
                </a:solidFill>
              </a:rPr>
              <a:t>2.2 OCWD</a:t>
            </a:r>
            <a:r>
              <a:rPr lang="ja-JP" altLang="en-US" sz="1600" b="1" dirty="0">
                <a:solidFill>
                  <a:schemeClr val="bg1"/>
                </a:solidFill>
              </a:rPr>
              <a:t> </a:t>
            </a:r>
            <a:r>
              <a:rPr lang="en-US" altLang="ja-JP" sz="1600" b="1" dirty="0">
                <a:solidFill>
                  <a:schemeClr val="bg1"/>
                </a:solidFill>
              </a:rPr>
              <a:t>&gt;</a:t>
            </a:r>
            <a:r>
              <a:rPr lang="ja-JP" altLang="en-US" sz="1600" b="1" dirty="0">
                <a:solidFill>
                  <a:schemeClr val="bg1"/>
                </a:solidFill>
              </a:rPr>
              <a:t> </a:t>
            </a:r>
            <a:r>
              <a:rPr lang="en-US" altLang="ja-JP" sz="1600" b="1" dirty="0">
                <a:solidFill>
                  <a:schemeClr val="bg1"/>
                </a:solidFill>
              </a:rPr>
              <a:t>1st week </a:t>
            </a:r>
            <a:r>
              <a:rPr lang="ja-JP" altLang="en-US" sz="1600" b="1" dirty="0">
                <a:solidFill>
                  <a:schemeClr val="bg1"/>
                </a:solidFill>
              </a:rPr>
              <a:t>最適化結果</a:t>
            </a:r>
            <a:endParaRPr kumimoji="1" lang="ja-JP" altLang="en-US" sz="1600" b="1" dirty="0">
              <a:solidFill>
                <a:schemeClr val="bg1"/>
              </a:solidFill>
            </a:endParaRPr>
          </a:p>
        </p:txBody>
      </p:sp>
      <p:sp>
        <p:nvSpPr>
          <p:cNvPr id="23" name="テキスト プレースホルダー 2">
            <a:extLst>
              <a:ext uri="{FF2B5EF4-FFF2-40B4-BE49-F238E27FC236}">
                <a16:creationId xmlns:a16="http://schemas.microsoft.com/office/drawing/2014/main" id="{077196FF-5DE3-50AB-C3EF-CC550550A823}"/>
              </a:ext>
            </a:extLst>
          </p:cNvPr>
          <p:cNvSpPr txBox="1">
            <a:spLocks/>
          </p:cNvSpPr>
          <p:nvPr/>
        </p:nvSpPr>
        <p:spPr>
          <a:xfrm>
            <a:off x="517054" y="102057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LRV</a:t>
            </a:r>
            <a:r>
              <a:rPr lang="ja-JP" altLang="en-US" sz="2800" dirty="0"/>
              <a:t>基準の制約によって、</a:t>
            </a:r>
            <a:r>
              <a:rPr lang="en-US" altLang="ja-JP" sz="2800" dirty="0"/>
              <a:t>Inhibitor</a:t>
            </a:r>
            <a:r>
              <a:rPr lang="ja-JP" altLang="en-US" sz="2800" dirty="0"/>
              <a:t>が実績とほぼ同じ値になっている。</a:t>
            </a:r>
            <a:endParaRPr lang="en-US" altLang="ja-JP" sz="2800" dirty="0"/>
          </a:p>
        </p:txBody>
      </p:sp>
      <p:sp>
        <p:nvSpPr>
          <p:cNvPr id="33" name="テキスト ボックス 32">
            <a:extLst>
              <a:ext uri="{FF2B5EF4-FFF2-40B4-BE49-F238E27FC236}">
                <a16:creationId xmlns:a16="http://schemas.microsoft.com/office/drawing/2014/main" id="{A5DDBF28-0DB4-8ADB-0616-C12623CD6003}"/>
              </a:ext>
            </a:extLst>
          </p:cNvPr>
          <p:cNvSpPr txBox="1"/>
          <p:nvPr/>
        </p:nvSpPr>
        <p:spPr>
          <a:xfrm>
            <a:off x="0" y="1827268"/>
            <a:ext cx="3848100" cy="369332"/>
          </a:xfrm>
          <a:prstGeom prst="rect">
            <a:avLst/>
          </a:prstGeom>
          <a:noFill/>
        </p:spPr>
        <p:txBody>
          <a:bodyPr wrap="square" rtlCol="0">
            <a:spAutoFit/>
          </a:bodyPr>
          <a:lstStyle/>
          <a:p>
            <a:r>
              <a:rPr kumimoji="1" lang="en-US" altLang="ja-JP" b="1" dirty="0">
                <a:solidFill>
                  <a:schemeClr val="accent1"/>
                </a:solidFill>
              </a:rPr>
              <a:t>Blue: Actual </a:t>
            </a:r>
            <a:r>
              <a:rPr kumimoji="1" lang="en-US" altLang="ja-JP" b="1" dirty="0"/>
              <a:t>/</a:t>
            </a:r>
            <a:r>
              <a:rPr kumimoji="1" lang="ja-JP" altLang="en-US" b="1" dirty="0">
                <a:solidFill>
                  <a:schemeClr val="accent1"/>
                </a:solidFill>
              </a:rPr>
              <a:t> </a:t>
            </a:r>
            <a:r>
              <a:rPr kumimoji="1" lang="en-US" altLang="ja-JP" b="1" dirty="0">
                <a:solidFill>
                  <a:srgbClr val="FFC000"/>
                </a:solidFill>
              </a:rPr>
              <a:t>Orange: Optimized</a:t>
            </a:r>
            <a:endParaRPr kumimoji="1" lang="ja-JP" altLang="en-US" b="1" dirty="0">
              <a:solidFill>
                <a:srgbClr val="FFC000"/>
              </a:solidFill>
            </a:endParaRPr>
          </a:p>
        </p:txBody>
      </p:sp>
      <p:sp>
        <p:nvSpPr>
          <p:cNvPr id="16" name="テキスト ボックス 15">
            <a:extLst>
              <a:ext uri="{FF2B5EF4-FFF2-40B4-BE49-F238E27FC236}">
                <a16:creationId xmlns:a16="http://schemas.microsoft.com/office/drawing/2014/main" id="{F8EC7694-BE2B-5D42-4B42-7F750206DFD6}"/>
              </a:ext>
            </a:extLst>
          </p:cNvPr>
          <p:cNvSpPr txBox="1"/>
          <p:nvPr/>
        </p:nvSpPr>
        <p:spPr>
          <a:xfrm>
            <a:off x="326902" y="5181583"/>
            <a:ext cx="3359003" cy="584775"/>
          </a:xfrm>
          <a:prstGeom prst="rect">
            <a:avLst/>
          </a:prstGeom>
          <a:noFill/>
        </p:spPr>
        <p:txBody>
          <a:bodyPr wrap="square" rtlCol="0">
            <a:spAutoFit/>
          </a:bodyPr>
          <a:lstStyle/>
          <a:p>
            <a:r>
              <a:rPr kumimoji="1" lang="en-US" altLang="ja-JP" sz="1600" b="1" dirty="0">
                <a:solidFill>
                  <a:schemeClr val="accent1"/>
                </a:solidFill>
              </a:rPr>
              <a:t>Actual Ave.: 0.39 [ton/hour]</a:t>
            </a:r>
            <a:r>
              <a:rPr kumimoji="1" lang="en-US" altLang="ja-JP" sz="1600" b="1" dirty="0"/>
              <a:t>, </a:t>
            </a:r>
          </a:p>
          <a:p>
            <a:r>
              <a:rPr kumimoji="1" lang="en-US" altLang="ja-JP" sz="1600" b="1" dirty="0">
                <a:solidFill>
                  <a:schemeClr val="accent2"/>
                </a:solidFill>
              </a:rPr>
              <a:t>Optimized Ave.: 0.38 [ton/hour]</a:t>
            </a:r>
            <a:endParaRPr kumimoji="1" lang="ja-JP" altLang="en-US" sz="1600" b="1" dirty="0">
              <a:solidFill>
                <a:schemeClr val="accent2"/>
              </a:solidFill>
            </a:endParaRPr>
          </a:p>
        </p:txBody>
      </p:sp>
      <p:sp>
        <p:nvSpPr>
          <p:cNvPr id="18" name="テキスト ボックス 17">
            <a:extLst>
              <a:ext uri="{FF2B5EF4-FFF2-40B4-BE49-F238E27FC236}">
                <a16:creationId xmlns:a16="http://schemas.microsoft.com/office/drawing/2014/main" id="{FE57DF6B-5CF7-1AD4-9832-4C21D902A583}"/>
              </a:ext>
            </a:extLst>
          </p:cNvPr>
          <p:cNvSpPr txBox="1"/>
          <p:nvPr/>
        </p:nvSpPr>
        <p:spPr>
          <a:xfrm>
            <a:off x="3703714" y="5186668"/>
            <a:ext cx="3466344" cy="584775"/>
          </a:xfrm>
          <a:prstGeom prst="rect">
            <a:avLst/>
          </a:prstGeom>
          <a:noFill/>
        </p:spPr>
        <p:txBody>
          <a:bodyPr wrap="square" rtlCol="0">
            <a:spAutoFit/>
          </a:bodyPr>
          <a:lstStyle/>
          <a:p>
            <a:r>
              <a:rPr kumimoji="1" lang="en-US" altLang="ja-JP" sz="1600" b="1" dirty="0">
                <a:solidFill>
                  <a:schemeClr val="accent1"/>
                </a:solidFill>
              </a:rPr>
              <a:t>Actual Ave.: 0.0559 [ton/hour]</a:t>
            </a:r>
            <a:r>
              <a:rPr kumimoji="1" lang="en-US" altLang="ja-JP" sz="1600" b="1" dirty="0"/>
              <a:t>, </a:t>
            </a:r>
          </a:p>
          <a:p>
            <a:r>
              <a:rPr kumimoji="1" lang="en-US" altLang="ja-JP" sz="1600" b="1" dirty="0">
                <a:solidFill>
                  <a:schemeClr val="accent2"/>
                </a:solidFill>
              </a:rPr>
              <a:t>Optimized Ave.: 0.0560 [ton/hour]</a:t>
            </a:r>
            <a:endParaRPr kumimoji="1" lang="ja-JP" altLang="en-US" sz="1600" b="1" dirty="0">
              <a:solidFill>
                <a:schemeClr val="accent2"/>
              </a:solidFill>
            </a:endParaRPr>
          </a:p>
        </p:txBody>
      </p:sp>
      <p:pic>
        <p:nvPicPr>
          <p:cNvPr id="6" name="図 5" descr="グラフ, 折れ線グラフ&#10;&#10;自動的に生成された説明">
            <a:extLst>
              <a:ext uri="{FF2B5EF4-FFF2-40B4-BE49-F238E27FC236}">
                <a16:creationId xmlns:a16="http://schemas.microsoft.com/office/drawing/2014/main" id="{9C676D4D-44D7-EAD9-2DB0-23DD8A50CCB4}"/>
              </a:ext>
            </a:extLst>
          </p:cNvPr>
          <p:cNvPicPr>
            <a:picLocks noChangeAspect="1"/>
          </p:cNvPicPr>
          <p:nvPr/>
        </p:nvPicPr>
        <p:blipFill>
          <a:blip r:embed="rId2"/>
          <a:stretch>
            <a:fillRect/>
          </a:stretch>
        </p:blipFill>
        <p:spPr>
          <a:xfrm>
            <a:off x="3757447" y="2997982"/>
            <a:ext cx="3174848" cy="1991006"/>
          </a:xfrm>
          <a:prstGeom prst="rect">
            <a:avLst/>
          </a:prstGeom>
        </p:spPr>
      </p:pic>
      <p:pic>
        <p:nvPicPr>
          <p:cNvPr id="9" name="図 8" descr="グラフ, テーブル&#10;&#10;自動的に生成された説明">
            <a:extLst>
              <a:ext uri="{FF2B5EF4-FFF2-40B4-BE49-F238E27FC236}">
                <a16:creationId xmlns:a16="http://schemas.microsoft.com/office/drawing/2014/main" id="{5ECAAACF-ED27-9C11-78CD-A5F4AF1EEC6A}"/>
              </a:ext>
            </a:extLst>
          </p:cNvPr>
          <p:cNvPicPr>
            <a:picLocks noChangeAspect="1"/>
          </p:cNvPicPr>
          <p:nvPr/>
        </p:nvPicPr>
        <p:blipFill>
          <a:blip r:embed="rId3"/>
          <a:stretch>
            <a:fillRect/>
          </a:stretch>
        </p:blipFill>
        <p:spPr>
          <a:xfrm>
            <a:off x="295928" y="2997982"/>
            <a:ext cx="3174849" cy="1991007"/>
          </a:xfrm>
          <a:prstGeom prst="rect">
            <a:avLst/>
          </a:prstGeom>
        </p:spPr>
      </p:pic>
      <p:pic>
        <p:nvPicPr>
          <p:cNvPr id="24" name="図 23" descr="グラフ, 折れ線グラフ&#10;&#10;自動的に生成された説明">
            <a:extLst>
              <a:ext uri="{FF2B5EF4-FFF2-40B4-BE49-F238E27FC236}">
                <a16:creationId xmlns:a16="http://schemas.microsoft.com/office/drawing/2014/main" id="{295328C7-EDB1-6E7F-0E44-9DBAEB66B372}"/>
              </a:ext>
            </a:extLst>
          </p:cNvPr>
          <p:cNvPicPr>
            <a:picLocks noChangeAspect="1"/>
          </p:cNvPicPr>
          <p:nvPr/>
        </p:nvPicPr>
        <p:blipFill>
          <a:blip r:embed="rId4"/>
          <a:stretch>
            <a:fillRect/>
          </a:stretch>
        </p:blipFill>
        <p:spPr>
          <a:xfrm>
            <a:off x="9780791" y="2653672"/>
            <a:ext cx="2415916" cy="1596962"/>
          </a:xfrm>
          <a:prstGeom prst="rect">
            <a:avLst/>
          </a:prstGeom>
        </p:spPr>
      </p:pic>
      <p:pic>
        <p:nvPicPr>
          <p:cNvPr id="27" name="図 26" descr="グラフ&#10;&#10;自動的に生成された説明">
            <a:extLst>
              <a:ext uri="{FF2B5EF4-FFF2-40B4-BE49-F238E27FC236}">
                <a16:creationId xmlns:a16="http://schemas.microsoft.com/office/drawing/2014/main" id="{BEDD8C54-25DC-864E-72EB-CF1A248D321D}"/>
              </a:ext>
            </a:extLst>
          </p:cNvPr>
          <p:cNvPicPr>
            <a:picLocks noChangeAspect="1"/>
          </p:cNvPicPr>
          <p:nvPr/>
        </p:nvPicPr>
        <p:blipFill>
          <a:blip r:embed="rId5"/>
          <a:stretch>
            <a:fillRect/>
          </a:stretch>
        </p:blipFill>
        <p:spPr>
          <a:xfrm>
            <a:off x="9780791" y="4643860"/>
            <a:ext cx="2411209" cy="1593850"/>
          </a:xfrm>
          <a:prstGeom prst="rect">
            <a:avLst/>
          </a:prstGeom>
        </p:spPr>
      </p:pic>
      <p:pic>
        <p:nvPicPr>
          <p:cNvPr id="29" name="図 28" descr="グラフ, 折れ線グラフ&#10;&#10;自動的に生成された説明">
            <a:extLst>
              <a:ext uri="{FF2B5EF4-FFF2-40B4-BE49-F238E27FC236}">
                <a16:creationId xmlns:a16="http://schemas.microsoft.com/office/drawing/2014/main" id="{68400539-801E-18E3-A84C-00DC72630F2B}"/>
              </a:ext>
            </a:extLst>
          </p:cNvPr>
          <p:cNvPicPr>
            <a:picLocks noChangeAspect="1"/>
          </p:cNvPicPr>
          <p:nvPr/>
        </p:nvPicPr>
        <p:blipFill>
          <a:blip r:embed="rId6"/>
          <a:stretch>
            <a:fillRect/>
          </a:stretch>
        </p:blipFill>
        <p:spPr>
          <a:xfrm>
            <a:off x="7346540" y="2663197"/>
            <a:ext cx="2388344" cy="1578736"/>
          </a:xfrm>
          <a:prstGeom prst="rect">
            <a:avLst/>
          </a:prstGeom>
        </p:spPr>
      </p:pic>
      <p:pic>
        <p:nvPicPr>
          <p:cNvPr id="31" name="図 30" descr="グラフ, 折れ線グラフ&#10;&#10;自動的に生成された説明">
            <a:extLst>
              <a:ext uri="{FF2B5EF4-FFF2-40B4-BE49-F238E27FC236}">
                <a16:creationId xmlns:a16="http://schemas.microsoft.com/office/drawing/2014/main" id="{D20336D0-22C2-0C4C-EA30-FC12787A3652}"/>
              </a:ext>
            </a:extLst>
          </p:cNvPr>
          <p:cNvPicPr>
            <a:picLocks noChangeAspect="1"/>
          </p:cNvPicPr>
          <p:nvPr/>
        </p:nvPicPr>
        <p:blipFill>
          <a:blip r:embed="rId7"/>
          <a:stretch>
            <a:fillRect/>
          </a:stretch>
        </p:blipFill>
        <p:spPr>
          <a:xfrm>
            <a:off x="7323675" y="4643860"/>
            <a:ext cx="2411209" cy="1593850"/>
          </a:xfrm>
          <a:prstGeom prst="rect">
            <a:avLst/>
          </a:prstGeom>
        </p:spPr>
      </p:pic>
    </p:spTree>
    <p:extLst>
      <p:ext uri="{BB962C8B-B14F-4D97-AF65-F5344CB8AC3E}">
        <p14:creationId xmlns:p14="http://schemas.microsoft.com/office/powerpoint/2010/main" val="12220890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descr="グラフ, 折れ線グラフ&#10;&#10;自動的に生成された説明">
            <a:extLst>
              <a:ext uri="{FF2B5EF4-FFF2-40B4-BE49-F238E27FC236}">
                <a16:creationId xmlns:a16="http://schemas.microsoft.com/office/drawing/2014/main" id="{ED9A040B-9955-96E7-768E-3CF97A3593B9}"/>
              </a:ext>
            </a:extLst>
          </p:cNvPr>
          <p:cNvPicPr>
            <a:picLocks noChangeAspect="1"/>
          </p:cNvPicPr>
          <p:nvPr/>
        </p:nvPicPr>
        <p:blipFill>
          <a:blip r:embed="rId2"/>
          <a:stretch>
            <a:fillRect/>
          </a:stretch>
        </p:blipFill>
        <p:spPr>
          <a:xfrm>
            <a:off x="1258883" y="1850307"/>
            <a:ext cx="4154612" cy="2605435"/>
          </a:xfrm>
          <a:prstGeom prst="rect">
            <a:avLst/>
          </a:prstGeom>
        </p:spPr>
      </p:pic>
      <p:pic>
        <p:nvPicPr>
          <p:cNvPr id="11" name="図 10" descr="グラフ, 折れ線グラフ&#10;&#10;自動的に生成された説明">
            <a:extLst>
              <a:ext uri="{FF2B5EF4-FFF2-40B4-BE49-F238E27FC236}">
                <a16:creationId xmlns:a16="http://schemas.microsoft.com/office/drawing/2014/main" id="{716DD338-4D52-3D1A-DE0E-7495A191E305}"/>
              </a:ext>
            </a:extLst>
          </p:cNvPr>
          <p:cNvPicPr>
            <a:picLocks noChangeAspect="1"/>
          </p:cNvPicPr>
          <p:nvPr/>
        </p:nvPicPr>
        <p:blipFill>
          <a:blip r:embed="rId3"/>
          <a:stretch>
            <a:fillRect/>
          </a:stretch>
        </p:blipFill>
        <p:spPr>
          <a:xfrm>
            <a:off x="6778506" y="1850306"/>
            <a:ext cx="4300946" cy="2697203"/>
          </a:xfrm>
          <a:prstGeom prst="rect">
            <a:avLst/>
          </a:prstGeom>
        </p:spPr>
      </p:pic>
      <p:pic>
        <p:nvPicPr>
          <p:cNvPr id="9" name="図 8" descr="グラフ&#10;&#10;自動的に生成された説明">
            <a:extLst>
              <a:ext uri="{FF2B5EF4-FFF2-40B4-BE49-F238E27FC236}">
                <a16:creationId xmlns:a16="http://schemas.microsoft.com/office/drawing/2014/main" id="{5D15B623-2CD2-72C4-5F84-388D7F8F6F7A}"/>
              </a:ext>
            </a:extLst>
          </p:cNvPr>
          <p:cNvPicPr>
            <a:picLocks noChangeAspect="1"/>
          </p:cNvPicPr>
          <p:nvPr/>
        </p:nvPicPr>
        <p:blipFill>
          <a:blip r:embed="rId4"/>
          <a:stretch>
            <a:fillRect/>
          </a:stretch>
        </p:blipFill>
        <p:spPr>
          <a:xfrm>
            <a:off x="1341330" y="3703290"/>
            <a:ext cx="4091236" cy="2605435"/>
          </a:xfrm>
          <a:prstGeom prst="rect">
            <a:avLst/>
          </a:prstGeom>
        </p:spPr>
      </p:pic>
      <p:pic>
        <p:nvPicPr>
          <p:cNvPr id="7" name="図 6" descr="グラフ, 折れ線グラフ&#10;&#10;自動的に生成された説明">
            <a:extLst>
              <a:ext uri="{FF2B5EF4-FFF2-40B4-BE49-F238E27FC236}">
                <a16:creationId xmlns:a16="http://schemas.microsoft.com/office/drawing/2014/main" id="{E2AC4FE5-9941-98DD-D9A6-8798F7C13E29}"/>
              </a:ext>
            </a:extLst>
          </p:cNvPr>
          <p:cNvPicPr>
            <a:picLocks noChangeAspect="1"/>
          </p:cNvPicPr>
          <p:nvPr/>
        </p:nvPicPr>
        <p:blipFill>
          <a:blip r:embed="rId5"/>
          <a:stretch>
            <a:fillRect/>
          </a:stretch>
        </p:blipFill>
        <p:spPr>
          <a:xfrm>
            <a:off x="6778505" y="3750916"/>
            <a:ext cx="4300947" cy="2738985"/>
          </a:xfrm>
          <a:prstGeom prst="rect">
            <a:avLst/>
          </a:prstGeom>
        </p:spPr>
      </p:pic>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操作計画：透過水質</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58</a:t>
            </a:fld>
            <a:endParaRPr kumimoji="1" lang="ja-JP" altLang="en-US"/>
          </a:p>
        </p:txBody>
      </p:sp>
      <p:sp>
        <p:nvSpPr>
          <p:cNvPr id="5" name="テキスト プレースホルダー 2">
            <a:extLst>
              <a:ext uri="{FF2B5EF4-FFF2-40B4-BE49-F238E27FC236}">
                <a16:creationId xmlns:a16="http://schemas.microsoft.com/office/drawing/2014/main" id="{17FF10F9-9DF7-EF41-43A9-02C8844C77F8}"/>
              </a:ext>
            </a:extLst>
          </p:cNvPr>
          <p:cNvSpPr txBox="1">
            <a:spLocks/>
          </p:cNvSpPr>
          <p:nvPr/>
        </p:nvSpPr>
        <p:spPr>
          <a:xfrm>
            <a:off x="517054" y="102057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EC</a:t>
            </a:r>
            <a:r>
              <a:rPr lang="ja-JP" altLang="en-US" sz="2800" dirty="0"/>
              <a:t>の</a:t>
            </a:r>
            <a:r>
              <a:rPr lang="en-US" altLang="ja-JP" sz="2800" dirty="0"/>
              <a:t>LRV</a:t>
            </a:r>
            <a:r>
              <a:rPr lang="ja-JP" altLang="en-US" sz="2800" dirty="0"/>
              <a:t>基準の上限に位置する解となっている。</a:t>
            </a:r>
            <a:endParaRPr lang="en-US" altLang="ja-JP" sz="2800" dirty="0"/>
          </a:p>
        </p:txBody>
      </p:sp>
      <p:sp>
        <p:nvSpPr>
          <p:cNvPr id="4" name="テキスト ボックス 3">
            <a:extLst>
              <a:ext uri="{FF2B5EF4-FFF2-40B4-BE49-F238E27FC236}">
                <a16:creationId xmlns:a16="http://schemas.microsoft.com/office/drawing/2014/main" id="{0B7FC5AF-B4D4-EB62-D7F9-BD1D9F8A21EF}"/>
              </a:ext>
            </a:extLst>
          </p:cNvPr>
          <p:cNvSpPr txBox="1"/>
          <p:nvPr/>
        </p:nvSpPr>
        <p:spPr>
          <a:xfrm>
            <a:off x="571984" y="-20412"/>
            <a:ext cx="3682516" cy="338554"/>
          </a:xfrm>
          <a:prstGeom prst="rect">
            <a:avLst/>
          </a:prstGeom>
          <a:noFill/>
        </p:spPr>
        <p:txBody>
          <a:bodyPr wrap="square" rtlCol="0">
            <a:spAutoFit/>
          </a:bodyPr>
          <a:lstStyle/>
          <a:p>
            <a:r>
              <a:rPr lang="en-US" altLang="ja-JP" sz="1600" b="1" dirty="0">
                <a:solidFill>
                  <a:schemeClr val="bg1"/>
                </a:solidFill>
              </a:rPr>
              <a:t>2.2 OCWD</a:t>
            </a:r>
            <a:r>
              <a:rPr lang="ja-JP" altLang="en-US" sz="1600" b="1" dirty="0">
                <a:solidFill>
                  <a:schemeClr val="bg1"/>
                </a:solidFill>
              </a:rPr>
              <a:t> </a:t>
            </a:r>
            <a:r>
              <a:rPr lang="en-US" altLang="ja-JP" sz="1600" b="1" dirty="0">
                <a:solidFill>
                  <a:schemeClr val="bg1"/>
                </a:solidFill>
              </a:rPr>
              <a:t>&gt;</a:t>
            </a:r>
            <a:r>
              <a:rPr lang="ja-JP" altLang="en-US" sz="1600" b="1" dirty="0">
                <a:solidFill>
                  <a:schemeClr val="bg1"/>
                </a:solidFill>
              </a:rPr>
              <a:t> </a:t>
            </a:r>
            <a:r>
              <a:rPr lang="en-US" altLang="ja-JP" sz="1600" b="1" dirty="0">
                <a:solidFill>
                  <a:schemeClr val="bg1"/>
                </a:solidFill>
              </a:rPr>
              <a:t>1st week </a:t>
            </a:r>
            <a:r>
              <a:rPr lang="ja-JP" altLang="en-US" sz="1600" b="1" dirty="0">
                <a:solidFill>
                  <a:schemeClr val="bg1"/>
                </a:solidFill>
              </a:rPr>
              <a:t>最適化結果</a:t>
            </a:r>
            <a:endParaRPr kumimoji="1" lang="ja-JP" altLang="en-US" sz="1600" b="1" dirty="0">
              <a:solidFill>
                <a:schemeClr val="bg1"/>
              </a:solidFill>
            </a:endParaRPr>
          </a:p>
        </p:txBody>
      </p:sp>
      <p:sp>
        <p:nvSpPr>
          <p:cNvPr id="14" name="テキスト ボックス 13">
            <a:extLst>
              <a:ext uri="{FF2B5EF4-FFF2-40B4-BE49-F238E27FC236}">
                <a16:creationId xmlns:a16="http://schemas.microsoft.com/office/drawing/2014/main" id="{038C3D59-B923-DA33-13C0-D3D7EAA3D461}"/>
              </a:ext>
            </a:extLst>
          </p:cNvPr>
          <p:cNvSpPr txBox="1"/>
          <p:nvPr/>
        </p:nvSpPr>
        <p:spPr>
          <a:xfrm>
            <a:off x="8343901" y="691493"/>
            <a:ext cx="3848100" cy="369332"/>
          </a:xfrm>
          <a:prstGeom prst="rect">
            <a:avLst/>
          </a:prstGeom>
          <a:noFill/>
        </p:spPr>
        <p:txBody>
          <a:bodyPr wrap="square" rtlCol="0">
            <a:spAutoFit/>
          </a:bodyPr>
          <a:lstStyle/>
          <a:p>
            <a:r>
              <a:rPr kumimoji="1" lang="en-US" altLang="ja-JP" b="1" dirty="0">
                <a:solidFill>
                  <a:schemeClr val="accent1"/>
                </a:solidFill>
              </a:rPr>
              <a:t>Blue: Actual </a:t>
            </a:r>
            <a:r>
              <a:rPr kumimoji="1" lang="en-US" altLang="ja-JP" b="1" dirty="0"/>
              <a:t>/</a:t>
            </a:r>
            <a:r>
              <a:rPr kumimoji="1" lang="ja-JP" altLang="en-US" b="1" dirty="0">
                <a:solidFill>
                  <a:schemeClr val="accent1"/>
                </a:solidFill>
              </a:rPr>
              <a:t> </a:t>
            </a:r>
            <a:r>
              <a:rPr kumimoji="1" lang="en-US" altLang="ja-JP" b="1" dirty="0">
                <a:solidFill>
                  <a:srgbClr val="FFC000"/>
                </a:solidFill>
              </a:rPr>
              <a:t>Orange: Optimized</a:t>
            </a:r>
            <a:endParaRPr kumimoji="1" lang="ja-JP" altLang="en-US" b="1" dirty="0">
              <a:solidFill>
                <a:srgbClr val="FFC000"/>
              </a:solidFill>
            </a:endParaRPr>
          </a:p>
        </p:txBody>
      </p:sp>
      <p:sp>
        <p:nvSpPr>
          <p:cNvPr id="17" name="テキスト ボックス 16">
            <a:extLst>
              <a:ext uri="{FF2B5EF4-FFF2-40B4-BE49-F238E27FC236}">
                <a16:creationId xmlns:a16="http://schemas.microsoft.com/office/drawing/2014/main" id="{B7FD0D64-FAE0-F802-708E-0F519DC3AD5D}"/>
              </a:ext>
            </a:extLst>
          </p:cNvPr>
          <p:cNvSpPr txBox="1"/>
          <p:nvPr/>
        </p:nvSpPr>
        <p:spPr>
          <a:xfrm>
            <a:off x="7165383" y="1511752"/>
            <a:ext cx="3511787" cy="338554"/>
          </a:xfrm>
          <a:prstGeom prst="rect">
            <a:avLst/>
          </a:prstGeom>
          <a:noFill/>
        </p:spPr>
        <p:txBody>
          <a:bodyPr wrap="square" rtlCol="0">
            <a:spAutoFit/>
          </a:bodyPr>
          <a:lstStyle/>
          <a:p>
            <a:pPr algn="ctr"/>
            <a:r>
              <a:rPr kumimoji="1" lang="en-US" altLang="ja-JP" sz="1600" b="1" dirty="0">
                <a:solidFill>
                  <a:schemeClr val="accent1"/>
                </a:solidFill>
              </a:rPr>
              <a:t>Combined Permeate EC [</a:t>
            </a:r>
            <a:r>
              <a:rPr kumimoji="1" lang="en-US" altLang="ja-JP" sz="1600" b="1" dirty="0" err="1">
                <a:solidFill>
                  <a:schemeClr val="accent1"/>
                </a:solidFill>
              </a:rPr>
              <a:t>uS</a:t>
            </a:r>
            <a:r>
              <a:rPr kumimoji="1" lang="en-US" altLang="ja-JP" sz="1600" b="1" dirty="0">
                <a:solidFill>
                  <a:schemeClr val="accent1"/>
                </a:solidFill>
              </a:rPr>
              <a:t>/cm]</a:t>
            </a:r>
            <a:endParaRPr kumimoji="1" lang="ja-JP" altLang="en-US" sz="1600" b="1" dirty="0">
              <a:solidFill>
                <a:srgbClr val="FFC000"/>
              </a:solidFill>
            </a:endParaRPr>
          </a:p>
        </p:txBody>
      </p:sp>
      <p:sp>
        <p:nvSpPr>
          <p:cNvPr id="18" name="テキスト ボックス 17">
            <a:extLst>
              <a:ext uri="{FF2B5EF4-FFF2-40B4-BE49-F238E27FC236}">
                <a16:creationId xmlns:a16="http://schemas.microsoft.com/office/drawing/2014/main" id="{00CBE8DC-457F-342E-F831-C6F07D2779DA}"/>
              </a:ext>
            </a:extLst>
          </p:cNvPr>
          <p:cNvSpPr txBox="1"/>
          <p:nvPr/>
        </p:nvSpPr>
        <p:spPr>
          <a:xfrm>
            <a:off x="1658047" y="1511752"/>
            <a:ext cx="3478632" cy="338554"/>
          </a:xfrm>
          <a:prstGeom prst="rect">
            <a:avLst/>
          </a:prstGeom>
          <a:noFill/>
        </p:spPr>
        <p:txBody>
          <a:bodyPr wrap="square" rtlCol="0">
            <a:spAutoFit/>
          </a:bodyPr>
          <a:lstStyle/>
          <a:p>
            <a:pPr algn="ctr"/>
            <a:r>
              <a:rPr kumimoji="1" lang="en-US" altLang="ja-JP" sz="1600" b="1" dirty="0">
                <a:solidFill>
                  <a:schemeClr val="accent1"/>
                </a:solidFill>
              </a:rPr>
              <a:t>Combined Permeate TOC [ppm]</a:t>
            </a:r>
            <a:endParaRPr kumimoji="1" lang="ja-JP" altLang="en-US" sz="1600" b="1" dirty="0">
              <a:solidFill>
                <a:srgbClr val="FFC000"/>
              </a:solidFill>
            </a:endParaRPr>
          </a:p>
        </p:txBody>
      </p:sp>
      <p:sp>
        <p:nvSpPr>
          <p:cNvPr id="25" name="テキスト ボックス 24">
            <a:extLst>
              <a:ext uri="{FF2B5EF4-FFF2-40B4-BE49-F238E27FC236}">
                <a16:creationId xmlns:a16="http://schemas.microsoft.com/office/drawing/2014/main" id="{6E05EF06-9FFB-3C84-DFE5-7F3307FAF7AF}"/>
              </a:ext>
            </a:extLst>
          </p:cNvPr>
          <p:cNvSpPr txBox="1"/>
          <p:nvPr/>
        </p:nvSpPr>
        <p:spPr>
          <a:xfrm>
            <a:off x="1945899" y="2205982"/>
            <a:ext cx="3060150" cy="584775"/>
          </a:xfrm>
          <a:prstGeom prst="rect">
            <a:avLst/>
          </a:prstGeom>
          <a:noFill/>
        </p:spPr>
        <p:txBody>
          <a:bodyPr wrap="square" rtlCol="0">
            <a:spAutoFit/>
          </a:bodyPr>
          <a:lstStyle/>
          <a:p>
            <a:r>
              <a:rPr kumimoji="1" lang="en-US" altLang="ja-JP" sz="1600" b="1" dirty="0">
                <a:solidFill>
                  <a:schemeClr val="accent1"/>
                </a:solidFill>
              </a:rPr>
              <a:t>Actual Ave.: 0.055 [ppm]</a:t>
            </a:r>
            <a:r>
              <a:rPr kumimoji="1" lang="en-US" altLang="ja-JP" sz="1600" b="1" dirty="0"/>
              <a:t>, </a:t>
            </a:r>
          </a:p>
          <a:p>
            <a:r>
              <a:rPr kumimoji="1" lang="en-US" altLang="ja-JP" sz="1600" b="1" dirty="0">
                <a:solidFill>
                  <a:schemeClr val="accent2"/>
                </a:solidFill>
              </a:rPr>
              <a:t>Optimized Ave.: 0.053 [ppm]</a:t>
            </a:r>
            <a:endParaRPr kumimoji="1" lang="ja-JP" altLang="en-US" sz="1600" b="1" dirty="0">
              <a:solidFill>
                <a:schemeClr val="accent2"/>
              </a:solidFill>
            </a:endParaRPr>
          </a:p>
        </p:txBody>
      </p:sp>
      <p:sp>
        <p:nvSpPr>
          <p:cNvPr id="26" name="テキスト ボックス 25">
            <a:extLst>
              <a:ext uri="{FF2B5EF4-FFF2-40B4-BE49-F238E27FC236}">
                <a16:creationId xmlns:a16="http://schemas.microsoft.com/office/drawing/2014/main" id="{4E149852-4434-831D-F805-D9241E5D4B4F}"/>
              </a:ext>
            </a:extLst>
          </p:cNvPr>
          <p:cNvSpPr txBox="1"/>
          <p:nvPr/>
        </p:nvSpPr>
        <p:spPr>
          <a:xfrm>
            <a:off x="7513123" y="2147926"/>
            <a:ext cx="3164047" cy="584775"/>
          </a:xfrm>
          <a:prstGeom prst="rect">
            <a:avLst/>
          </a:prstGeom>
          <a:noFill/>
        </p:spPr>
        <p:txBody>
          <a:bodyPr wrap="square" rtlCol="0">
            <a:spAutoFit/>
          </a:bodyPr>
          <a:lstStyle/>
          <a:p>
            <a:r>
              <a:rPr kumimoji="1" lang="en-US" altLang="ja-JP" sz="1600" b="1" dirty="0">
                <a:solidFill>
                  <a:schemeClr val="accent1"/>
                </a:solidFill>
              </a:rPr>
              <a:t>Actual Ave.: 23.5 [</a:t>
            </a:r>
            <a:r>
              <a:rPr kumimoji="1" lang="en-US" altLang="ja-JP" sz="1600" b="1" dirty="0" err="1">
                <a:solidFill>
                  <a:schemeClr val="accent1"/>
                </a:solidFill>
              </a:rPr>
              <a:t>uS</a:t>
            </a:r>
            <a:r>
              <a:rPr kumimoji="1" lang="en-US" altLang="ja-JP" sz="1600" b="1" dirty="0">
                <a:solidFill>
                  <a:schemeClr val="accent1"/>
                </a:solidFill>
              </a:rPr>
              <a:t>/cm]</a:t>
            </a:r>
            <a:r>
              <a:rPr kumimoji="1" lang="en-US" altLang="ja-JP" sz="1600" b="1" dirty="0"/>
              <a:t>, </a:t>
            </a:r>
          </a:p>
          <a:p>
            <a:r>
              <a:rPr kumimoji="1" lang="en-US" altLang="ja-JP" sz="1600" b="1" dirty="0">
                <a:solidFill>
                  <a:schemeClr val="accent2"/>
                </a:solidFill>
              </a:rPr>
              <a:t>Optimized Ave.: 18.7 [</a:t>
            </a:r>
            <a:r>
              <a:rPr kumimoji="1" lang="en-US" altLang="ja-JP" sz="1600" b="1" dirty="0" err="1">
                <a:solidFill>
                  <a:schemeClr val="accent2"/>
                </a:solidFill>
              </a:rPr>
              <a:t>uS</a:t>
            </a:r>
            <a:r>
              <a:rPr kumimoji="1" lang="en-US" altLang="ja-JP" sz="1600" b="1" dirty="0">
                <a:solidFill>
                  <a:schemeClr val="accent2"/>
                </a:solidFill>
              </a:rPr>
              <a:t>/cm]</a:t>
            </a:r>
            <a:endParaRPr kumimoji="1" lang="ja-JP" altLang="en-US" sz="1600" b="1" dirty="0">
              <a:solidFill>
                <a:schemeClr val="accent2"/>
              </a:solidFill>
            </a:endParaRPr>
          </a:p>
        </p:txBody>
      </p:sp>
      <p:sp>
        <p:nvSpPr>
          <p:cNvPr id="27" name="テキスト ボックス 26">
            <a:extLst>
              <a:ext uri="{FF2B5EF4-FFF2-40B4-BE49-F238E27FC236}">
                <a16:creationId xmlns:a16="http://schemas.microsoft.com/office/drawing/2014/main" id="{524EC705-C2E1-E4F4-5214-73EF9C9AB47F}"/>
              </a:ext>
            </a:extLst>
          </p:cNvPr>
          <p:cNvSpPr txBox="1"/>
          <p:nvPr/>
        </p:nvSpPr>
        <p:spPr>
          <a:xfrm>
            <a:off x="2272921" y="4815318"/>
            <a:ext cx="2406105" cy="584775"/>
          </a:xfrm>
          <a:prstGeom prst="rect">
            <a:avLst/>
          </a:prstGeom>
          <a:noFill/>
        </p:spPr>
        <p:txBody>
          <a:bodyPr wrap="square" rtlCol="0">
            <a:spAutoFit/>
          </a:bodyPr>
          <a:lstStyle/>
          <a:p>
            <a:r>
              <a:rPr kumimoji="1" lang="en-US" altLang="ja-JP" sz="1600" b="1" dirty="0">
                <a:solidFill>
                  <a:schemeClr val="accent1"/>
                </a:solidFill>
              </a:rPr>
              <a:t>Actual Ave.: 2.22</a:t>
            </a:r>
            <a:r>
              <a:rPr kumimoji="1" lang="en-US" altLang="ja-JP" sz="1600" b="1" dirty="0"/>
              <a:t>, </a:t>
            </a:r>
          </a:p>
          <a:p>
            <a:r>
              <a:rPr kumimoji="1" lang="en-US" altLang="ja-JP" sz="1600" b="1" dirty="0">
                <a:solidFill>
                  <a:schemeClr val="accent2"/>
                </a:solidFill>
              </a:rPr>
              <a:t>Optimized Ave.: 2.23</a:t>
            </a:r>
            <a:endParaRPr kumimoji="1" lang="ja-JP" altLang="en-US" sz="1600" b="1" dirty="0">
              <a:solidFill>
                <a:schemeClr val="accent2"/>
              </a:solidFill>
            </a:endParaRPr>
          </a:p>
        </p:txBody>
      </p:sp>
      <p:sp>
        <p:nvSpPr>
          <p:cNvPr id="28" name="テキスト ボックス 27">
            <a:extLst>
              <a:ext uri="{FF2B5EF4-FFF2-40B4-BE49-F238E27FC236}">
                <a16:creationId xmlns:a16="http://schemas.microsoft.com/office/drawing/2014/main" id="{10884C31-4C62-9382-AF8C-77C7CF0BB634}"/>
              </a:ext>
            </a:extLst>
          </p:cNvPr>
          <p:cNvSpPr txBox="1"/>
          <p:nvPr/>
        </p:nvSpPr>
        <p:spPr>
          <a:xfrm>
            <a:off x="7900349" y="4868266"/>
            <a:ext cx="2210889" cy="584775"/>
          </a:xfrm>
          <a:prstGeom prst="rect">
            <a:avLst/>
          </a:prstGeom>
          <a:noFill/>
        </p:spPr>
        <p:txBody>
          <a:bodyPr wrap="square" rtlCol="0">
            <a:spAutoFit/>
          </a:bodyPr>
          <a:lstStyle/>
          <a:p>
            <a:r>
              <a:rPr kumimoji="1" lang="en-US" altLang="ja-JP" sz="1600" b="1" dirty="0">
                <a:solidFill>
                  <a:schemeClr val="accent1"/>
                </a:solidFill>
              </a:rPr>
              <a:t>Actual Ave.: 1.88</a:t>
            </a:r>
            <a:r>
              <a:rPr kumimoji="1" lang="en-US" altLang="ja-JP" sz="1600" b="1" dirty="0"/>
              <a:t>, </a:t>
            </a:r>
          </a:p>
          <a:p>
            <a:r>
              <a:rPr kumimoji="1" lang="en-US" altLang="ja-JP" sz="1600" b="1" dirty="0">
                <a:solidFill>
                  <a:schemeClr val="accent2"/>
                </a:solidFill>
              </a:rPr>
              <a:t>Optimized Ave.: 1.98</a:t>
            </a:r>
            <a:endParaRPr kumimoji="1" lang="ja-JP" altLang="en-US" sz="1600" b="1" dirty="0">
              <a:solidFill>
                <a:schemeClr val="accent2"/>
              </a:solidFill>
            </a:endParaRPr>
          </a:p>
        </p:txBody>
      </p:sp>
    </p:spTree>
    <p:extLst>
      <p:ext uri="{BB962C8B-B14F-4D97-AF65-F5344CB8AC3E}">
        <p14:creationId xmlns:p14="http://schemas.microsoft.com/office/powerpoint/2010/main" val="13420561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コスト換算</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59</a:t>
            </a:fld>
            <a:endParaRPr kumimoji="1" lang="ja-JP" altLang="en-US"/>
          </a:p>
        </p:txBody>
      </p:sp>
      <p:sp>
        <p:nvSpPr>
          <p:cNvPr id="5" name="テキスト プレースホルダー 2">
            <a:extLst>
              <a:ext uri="{FF2B5EF4-FFF2-40B4-BE49-F238E27FC236}">
                <a16:creationId xmlns:a16="http://schemas.microsoft.com/office/drawing/2014/main" id="{17FF10F9-9DF7-EF41-43A9-02C8844C77F8}"/>
              </a:ext>
            </a:extLst>
          </p:cNvPr>
          <p:cNvSpPr txBox="1">
            <a:spLocks/>
          </p:cNvSpPr>
          <p:nvPr/>
        </p:nvSpPr>
        <p:spPr>
          <a:xfrm>
            <a:off x="517054" y="1020574"/>
            <a:ext cx="11490727" cy="54524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約</a:t>
            </a:r>
            <a:r>
              <a:rPr lang="en-US" altLang="ja-JP" sz="2800" dirty="0"/>
              <a:t>47$/day</a:t>
            </a:r>
            <a:r>
              <a:rPr lang="en-US" altLang="ja-JP" sz="2000" dirty="0"/>
              <a:t>(18K$/year, 2.5M\/year)</a:t>
            </a:r>
            <a:r>
              <a:rPr lang="ja-JP" altLang="en-US" sz="2800" dirty="0"/>
              <a:t>の削減効果と見積もれる。</a:t>
            </a:r>
            <a:endParaRPr lang="en-US" altLang="ja-JP" sz="2800" dirty="0"/>
          </a:p>
          <a:p>
            <a:pPr lvl="1">
              <a:defRPr/>
            </a:pPr>
            <a:r>
              <a:rPr lang="ja-JP" altLang="en-US" sz="2400" dirty="0"/>
              <a:t>ただし、この条件では、ほぼ改善の余地が無いと見積もれる。</a:t>
            </a:r>
            <a:endParaRPr lang="en-US" altLang="ja-JP" sz="2400" dirty="0"/>
          </a:p>
        </p:txBody>
      </p:sp>
      <p:sp>
        <p:nvSpPr>
          <p:cNvPr id="4" name="テキスト ボックス 3">
            <a:extLst>
              <a:ext uri="{FF2B5EF4-FFF2-40B4-BE49-F238E27FC236}">
                <a16:creationId xmlns:a16="http://schemas.microsoft.com/office/drawing/2014/main" id="{0B7FC5AF-B4D4-EB62-D7F9-BD1D9F8A21EF}"/>
              </a:ext>
            </a:extLst>
          </p:cNvPr>
          <p:cNvSpPr txBox="1"/>
          <p:nvPr/>
        </p:nvSpPr>
        <p:spPr>
          <a:xfrm>
            <a:off x="571984" y="-20412"/>
            <a:ext cx="3682516" cy="338554"/>
          </a:xfrm>
          <a:prstGeom prst="rect">
            <a:avLst/>
          </a:prstGeom>
          <a:noFill/>
        </p:spPr>
        <p:txBody>
          <a:bodyPr wrap="square" rtlCol="0">
            <a:spAutoFit/>
          </a:bodyPr>
          <a:lstStyle/>
          <a:p>
            <a:r>
              <a:rPr lang="en-US" altLang="ja-JP" sz="1600" b="1" dirty="0">
                <a:solidFill>
                  <a:schemeClr val="bg1"/>
                </a:solidFill>
              </a:rPr>
              <a:t>2.2 OCWD</a:t>
            </a:r>
            <a:r>
              <a:rPr lang="ja-JP" altLang="en-US" sz="1600" b="1" dirty="0">
                <a:solidFill>
                  <a:schemeClr val="bg1"/>
                </a:solidFill>
              </a:rPr>
              <a:t> </a:t>
            </a:r>
            <a:r>
              <a:rPr lang="en-US" altLang="ja-JP" sz="1600" b="1" dirty="0">
                <a:solidFill>
                  <a:schemeClr val="bg1"/>
                </a:solidFill>
              </a:rPr>
              <a:t>&gt;</a:t>
            </a:r>
            <a:r>
              <a:rPr lang="ja-JP" altLang="en-US" sz="1600" b="1" dirty="0">
                <a:solidFill>
                  <a:schemeClr val="bg1"/>
                </a:solidFill>
              </a:rPr>
              <a:t> </a:t>
            </a:r>
            <a:r>
              <a:rPr lang="en-US" altLang="ja-JP" sz="1600" b="1" dirty="0">
                <a:solidFill>
                  <a:schemeClr val="bg1"/>
                </a:solidFill>
              </a:rPr>
              <a:t>1st week </a:t>
            </a:r>
            <a:r>
              <a:rPr lang="ja-JP" altLang="en-US" sz="1600" b="1" dirty="0">
                <a:solidFill>
                  <a:schemeClr val="bg1"/>
                </a:solidFill>
              </a:rPr>
              <a:t>最適化結果</a:t>
            </a:r>
            <a:endParaRPr kumimoji="1" lang="ja-JP" altLang="en-US" sz="1600" b="1" dirty="0">
              <a:solidFill>
                <a:schemeClr val="bg1"/>
              </a:solidFill>
            </a:endParaRPr>
          </a:p>
        </p:txBody>
      </p:sp>
      <p:graphicFrame>
        <p:nvGraphicFramePr>
          <p:cNvPr id="8" name="表 20">
            <a:extLst>
              <a:ext uri="{FF2B5EF4-FFF2-40B4-BE49-F238E27FC236}">
                <a16:creationId xmlns:a16="http://schemas.microsoft.com/office/drawing/2014/main" id="{4D7545C1-07BB-18D9-6121-81F0C7B92652}"/>
              </a:ext>
            </a:extLst>
          </p:cNvPr>
          <p:cNvGraphicFramePr>
            <a:graphicFrameLocks noGrp="1"/>
          </p:cNvGraphicFramePr>
          <p:nvPr/>
        </p:nvGraphicFramePr>
        <p:xfrm>
          <a:off x="315624" y="2535720"/>
          <a:ext cx="11601557" cy="2966720"/>
        </p:xfrm>
        <a:graphic>
          <a:graphicData uri="http://schemas.openxmlformats.org/drawingml/2006/table">
            <a:tbl>
              <a:tblPr firstRow="1" bandRow="1">
                <a:tableStyleId>{5C22544A-7EE6-4342-B048-85BDC9FD1C3A}</a:tableStyleId>
              </a:tblPr>
              <a:tblGrid>
                <a:gridCol w="2307046">
                  <a:extLst>
                    <a:ext uri="{9D8B030D-6E8A-4147-A177-3AD203B41FA5}">
                      <a16:colId xmlns:a16="http://schemas.microsoft.com/office/drawing/2014/main" val="2679161598"/>
                    </a:ext>
                  </a:extLst>
                </a:gridCol>
                <a:gridCol w="1477242">
                  <a:extLst>
                    <a:ext uri="{9D8B030D-6E8A-4147-A177-3AD203B41FA5}">
                      <a16:colId xmlns:a16="http://schemas.microsoft.com/office/drawing/2014/main" val="404849043"/>
                    </a:ext>
                  </a:extLst>
                </a:gridCol>
                <a:gridCol w="1744894">
                  <a:extLst>
                    <a:ext uri="{9D8B030D-6E8A-4147-A177-3AD203B41FA5}">
                      <a16:colId xmlns:a16="http://schemas.microsoft.com/office/drawing/2014/main" val="3570210715"/>
                    </a:ext>
                  </a:extLst>
                </a:gridCol>
                <a:gridCol w="1644564">
                  <a:extLst>
                    <a:ext uri="{9D8B030D-6E8A-4147-A177-3AD203B41FA5}">
                      <a16:colId xmlns:a16="http://schemas.microsoft.com/office/drawing/2014/main" val="2263649889"/>
                    </a:ext>
                  </a:extLst>
                </a:gridCol>
                <a:gridCol w="1475937">
                  <a:extLst>
                    <a:ext uri="{9D8B030D-6E8A-4147-A177-3AD203B41FA5}">
                      <a16:colId xmlns:a16="http://schemas.microsoft.com/office/drawing/2014/main" val="1764668753"/>
                    </a:ext>
                  </a:extLst>
                </a:gridCol>
                <a:gridCol w="1475937">
                  <a:extLst>
                    <a:ext uri="{9D8B030D-6E8A-4147-A177-3AD203B41FA5}">
                      <a16:colId xmlns:a16="http://schemas.microsoft.com/office/drawing/2014/main" val="4218352417"/>
                    </a:ext>
                  </a:extLst>
                </a:gridCol>
                <a:gridCol w="1475937">
                  <a:extLst>
                    <a:ext uri="{9D8B030D-6E8A-4147-A177-3AD203B41FA5}">
                      <a16:colId xmlns:a16="http://schemas.microsoft.com/office/drawing/2014/main" val="2316937873"/>
                    </a:ext>
                  </a:extLst>
                </a:gridCol>
              </a:tblGrid>
              <a:tr h="370840">
                <a:tc>
                  <a:txBody>
                    <a:bodyPr/>
                    <a:lstStyle/>
                    <a:p>
                      <a:pPr algn="ctr"/>
                      <a:r>
                        <a:rPr kumimoji="1" lang="en-US" altLang="ja-JP" sz="1800" dirty="0"/>
                        <a:t>Variable</a:t>
                      </a:r>
                      <a:endParaRPr kumimoji="1" lang="ja-JP" altLang="en-US" sz="1800" dirty="0"/>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dirty="0"/>
                        <a:t>Actual</a:t>
                      </a:r>
                      <a:r>
                        <a:rPr kumimoji="1" lang="en-US" altLang="ja-JP" sz="1400" dirty="0"/>
                        <a:t> Ave.</a:t>
                      </a:r>
                      <a:endParaRPr kumimoji="1" lang="ja-JP" altLang="en-US" sz="1800" dirty="0"/>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dirty="0"/>
                        <a:t>Optimized </a:t>
                      </a:r>
                      <a:r>
                        <a:rPr kumimoji="1" lang="en-US" altLang="ja-JP" sz="1400" dirty="0"/>
                        <a:t>Ave.</a:t>
                      </a:r>
                      <a:endParaRPr kumimoji="1" lang="ja-JP" altLang="en-US" sz="1800" dirty="0"/>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dirty="0"/>
                        <a:t>Diff </a:t>
                      </a:r>
                      <a:r>
                        <a:rPr kumimoji="1" lang="en-US" altLang="ja-JP" sz="1400" dirty="0"/>
                        <a:t>(</a:t>
                      </a:r>
                      <a:r>
                        <a:rPr kumimoji="1" lang="en-US" altLang="ja-JP" sz="1400" dirty="0" err="1"/>
                        <a:t>Opt</a:t>
                      </a:r>
                      <a:r>
                        <a:rPr kumimoji="1" lang="en-US" altLang="ja-JP" sz="1400" dirty="0"/>
                        <a:t> – Act)</a:t>
                      </a:r>
                      <a:endParaRPr kumimoji="1" lang="ja-JP" altLang="en-US" sz="1400" dirty="0"/>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dirty="0"/>
                        <a:t>Model Error</a:t>
                      </a:r>
                      <a:endParaRPr kumimoji="1" lang="ja-JP" altLang="en-US" sz="1800" dirty="0"/>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dirty="0"/>
                        <a:t> Diff – Err.</a:t>
                      </a:r>
                      <a:endParaRPr kumimoji="1" lang="ja-JP" altLang="en-US" sz="1800" dirty="0"/>
                    </a:p>
                  </a:txBody>
                  <a:tcP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Cost </a:t>
                      </a:r>
                      <a:r>
                        <a:rPr kumimoji="1" lang="en-US" altLang="ja-JP" sz="1600" dirty="0"/>
                        <a:t>[$/day]</a:t>
                      </a:r>
                      <a:endParaRPr kumimoji="1" lang="ja-JP" altLang="en-US" sz="1800"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1784076"/>
                  </a:ext>
                </a:extLst>
              </a:tr>
              <a:tr h="370840">
                <a:tc>
                  <a:txBody>
                    <a:bodyPr/>
                    <a:lstStyle/>
                    <a:p>
                      <a:pPr algn="l"/>
                      <a:r>
                        <a:rPr kumimoji="1" lang="en-US" altLang="ja-JP" sz="1800" dirty="0"/>
                        <a:t>Acid [ton/hour]</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0.39</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0.38</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- 0.009</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algn="ctr"/>
                      <a:r>
                        <a:rPr kumimoji="1" lang="en-US" altLang="ja-JP" sz="1800" dirty="0"/>
                        <a:t>- 0.009</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- 53.3</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3078551"/>
                  </a:ext>
                </a:extLst>
              </a:tr>
              <a:tr h="370840">
                <a:tc>
                  <a:txBody>
                    <a:bodyPr/>
                    <a:lstStyle/>
                    <a:p>
                      <a:pPr algn="l"/>
                      <a:r>
                        <a:rPr kumimoji="1" lang="en-US" altLang="ja-JP" sz="1800" dirty="0"/>
                        <a:t>Inhibitor [ton/hour]</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0.0559</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0.0560</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+ 0.0001</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algn="ctr"/>
                      <a:r>
                        <a:rPr kumimoji="1" lang="en-US" altLang="ja-JP" sz="1800" dirty="0"/>
                        <a:t>+ 0.0001</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+ 6.22</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56237154"/>
                  </a:ext>
                </a:extLst>
              </a:tr>
              <a:tr h="370840">
                <a:tc>
                  <a:txBody>
                    <a:bodyPr/>
                    <a:lstStyle/>
                    <a:p>
                      <a:pPr algn="l"/>
                      <a:r>
                        <a:rPr kumimoji="1" lang="en-US" altLang="ja-JP" sz="1800" dirty="0"/>
                        <a:t>EC [</a:t>
                      </a:r>
                      <a:r>
                        <a:rPr kumimoji="1" lang="en-US" altLang="ja-JP" sz="1800" dirty="0" err="1"/>
                        <a:t>uS</a:t>
                      </a:r>
                      <a:r>
                        <a:rPr kumimoji="1" lang="en-US" altLang="ja-JP" sz="1800" dirty="0"/>
                        <a:t>/cm]</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23.5</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18.7</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- 4.74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- 4.87</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+ 0.13</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extLst>
                  <a:ext uri="{0D108BD9-81ED-4DB2-BD59-A6C34878D82A}">
                    <a16:rowId xmlns:a16="http://schemas.microsoft.com/office/drawing/2014/main" val="1698709670"/>
                  </a:ext>
                </a:extLst>
              </a:tr>
              <a:tr h="370840">
                <a:tc>
                  <a:txBody>
                    <a:bodyPr/>
                    <a:lstStyle/>
                    <a:p>
                      <a:pPr algn="l"/>
                      <a:r>
                        <a:rPr kumimoji="1" lang="en-US" altLang="ja-JP" sz="1800" dirty="0"/>
                        <a:t>TOC [mg/L]</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0.055</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0.053</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- 0.002</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- 0.003</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+ 0.001</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extLst>
                  <a:ext uri="{0D108BD9-81ED-4DB2-BD59-A6C34878D82A}">
                    <a16:rowId xmlns:a16="http://schemas.microsoft.com/office/drawing/2014/main" val="2819215927"/>
                  </a:ext>
                </a:extLst>
              </a:tr>
              <a:tr h="370840">
                <a:tc>
                  <a:txBody>
                    <a:bodyPr/>
                    <a:lstStyle/>
                    <a:p>
                      <a:pPr algn="l"/>
                      <a:r>
                        <a:rPr kumimoji="1" lang="en-US" altLang="ja-JP" sz="1800" dirty="0"/>
                        <a:t>LRV EC</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1.88</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1.98</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+ 0.30</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- 0.01</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- 0.003</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extLst>
                  <a:ext uri="{0D108BD9-81ED-4DB2-BD59-A6C34878D82A}">
                    <a16:rowId xmlns:a16="http://schemas.microsoft.com/office/drawing/2014/main" val="3513742831"/>
                  </a:ext>
                </a:extLst>
              </a:tr>
              <a:tr h="370840">
                <a:tc>
                  <a:txBody>
                    <a:bodyPr/>
                    <a:lstStyle/>
                    <a:p>
                      <a:pPr algn="l"/>
                      <a:r>
                        <a:rPr kumimoji="1" lang="en-US" altLang="ja-JP" sz="1800" dirty="0"/>
                        <a:t>LRV TOC</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2.217</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2.234</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+ 0.02</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+ 0.02</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t>- 0.005</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extLst>
                  <a:ext uri="{0D108BD9-81ED-4DB2-BD59-A6C34878D82A}">
                    <a16:rowId xmlns:a16="http://schemas.microsoft.com/office/drawing/2014/main" val="1917155844"/>
                  </a:ext>
                </a:extLst>
              </a:tr>
              <a:tr h="370840">
                <a:tc>
                  <a:txBody>
                    <a:bodyPr/>
                    <a:lstStyle/>
                    <a:p>
                      <a:pPr algn="l"/>
                      <a:r>
                        <a:rPr kumimoji="1" lang="en-US" altLang="ja-JP" sz="1800" dirty="0"/>
                        <a:t>Total</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- 47.1</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56178752"/>
                  </a:ext>
                </a:extLst>
              </a:tr>
            </a:tbl>
          </a:graphicData>
        </a:graphic>
      </p:graphicFrame>
    </p:spTree>
    <p:extLst>
      <p:ext uri="{BB962C8B-B14F-4D97-AF65-F5344CB8AC3E}">
        <p14:creationId xmlns:p14="http://schemas.microsoft.com/office/powerpoint/2010/main" val="2692912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4974"/>
            <a:ext cx="11400125" cy="518094"/>
          </a:xfrm>
        </p:spPr>
        <p:txBody>
          <a:bodyPr/>
          <a:lstStyle/>
          <a:p>
            <a:r>
              <a:rPr lang="en-US" altLang="ja-JP" dirty="0"/>
              <a:t>Desktop Evaluation Flow Chart</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6</a:t>
            </a:fld>
            <a:endParaRPr kumimoji="1" lang="ja-JP" altLang="en-US"/>
          </a:p>
        </p:txBody>
      </p:sp>
      <p:sp>
        <p:nvSpPr>
          <p:cNvPr id="56" name="テキスト ボックス 55">
            <a:extLst>
              <a:ext uri="{FF2B5EF4-FFF2-40B4-BE49-F238E27FC236}">
                <a16:creationId xmlns:a16="http://schemas.microsoft.com/office/drawing/2014/main" id="{0B0BEDCB-767B-479F-9A9F-C888EB94015B}"/>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1. RO</a:t>
            </a:r>
            <a:r>
              <a:rPr lang="ja-JP" altLang="en-US" sz="1600" b="1" dirty="0">
                <a:solidFill>
                  <a:schemeClr val="bg1"/>
                </a:solidFill>
              </a:rPr>
              <a:t> </a:t>
            </a:r>
            <a:r>
              <a:rPr lang="en-US" altLang="ja-JP" sz="1600" b="1" dirty="0">
                <a:solidFill>
                  <a:schemeClr val="bg1"/>
                </a:solidFill>
              </a:rPr>
              <a:t>Operation Optimization</a:t>
            </a:r>
            <a:endParaRPr kumimoji="1" lang="ja-JP" altLang="en-US" sz="1600" b="1" dirty="0">
              <a:solidFill>
                <a:schemeClr val="bg1"/>
              </a:solidFill>
            </a:endParaRPr>
          </a:p>
        </p:txBody>
      </p:sp>
      <p:sp>
        <p:nvSpPr>
          <p:cNvPr id="47" name="テキスト ボックス 46">
            <a:extLst>
              <a:ext uri="{FF2B5EF4-FFF2-40B4-BE49-F238E27FC236}">
                <a16:creationId xmlns:a16="http://schemas.microsoft.com/office/drawing/2014/main" id="{694EC2C2-D145-07C3-AB1C-8763C48B48BA}"/>
              </a:ext>
            </a:extLst>
          </p:cNvPr>
          <p:cNvSpPr txBox="1"/>
          <p:nvPr/>
        </p:nvSpPr>
        <p:spPr>
          <a:xfrm>
            <a:off x="2818163" y="4876406"/>
            <a:ext cx="3968570" cy="369332"/>
          </a:xfrm>
          <a:prstGeom prst="rect">
            <a:avLst/>
          </a:prstGeom>
          <a:noFill/>
        </p:spPr>
        <p:txBody>
          <a:bodyPr wrap="square" rtlCol="0">
            <a:spAutoFit/>
          </a:bodyPr>
          <a:lstStyle/>
          <a:p>
            <a:r>
              <a:rPr kumimoji="1" lang="en-US" altLang="ja-JP" b="1" dirty="0"/>
              <a:t>Calculate the optimization effect</a:t>
            </a:r>
            <a:endParaRPr kumimoji="1" lang="ja-JP" altLang="en-US" b="1" dirty="0"/>
          </a:p>
        </p:txBody>
      </p:sp>
      <p:sp>
        <p:nvSpPr>
          <p:cNvPr id="52" name="矢印: 五方向 51">
            <a:extLst>
              <a:ext uri="{FF2B5EF4-FFF2-40B4-BE49-F238E27FC236}">
                <a16:creationId xmlns:a16="http://schemas.microsoft.com/office/drawing/2014/main" id="{75B948B8-2A60-7684-86B7-F157FAFE5D40}"/>
              </a:ext>
            </a:extLst>
          </p:cNvPr>
          <p:cNvSpPr/>
          <p:nvPr/>
        </p:nvSpPr>
        <p:spPr>
          <a:xfrm rot="5400000">
            <a:off x="1402900" y="1053480"/>
            <a:ext cx="912046" cy="1562365"/>
          </a:xfrm>
          <a:prstGeom prst="homePlate">
            <a:avLst>
              <a:gd name="adj" fmla="val 20654"/>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b="1">
                <a:solidFill>
                  <a:schemeClr val="bg1"/>
                </a:solidFill>
              </a:rPr>
              <a:t>Plant Info. Check</a:t>
            </a:r>
            <a:endParaRPr kumimoji="1" lang="ja-JP" altLang="en-US" b="1" dirty="0">
              <a:solidFill>
                <a:schemeClr val="bg1"/>
              </a:solidFill>
            </a:endParaRPr>
          </a:p>
        </p:txBody>
      </p:sp>
      <p:sp>
        <p:nvSpPr>
          <p:cNvPr id="53" name="テキスト ボックス 52">
            <a:extLst>
              <a:ext uri="{FF2B5EF4-FFF2-40B4-BE49-F238E27FC236}">
                <a16:creationId xmlns:a16="http://schemas.microsoft.com/office/drawing/2014/main" id="{E8ECEF7C-5147-9EA8-558F-548C6E6E7368}"/>
              </a:ext>
            </a:extLst>
          </p:cNvPr>
          <p:cNvSpPr txBox="1"/>
          <p:nvPr/>
        </p:nvSpPr>
        <p:spPr>
          <a:xfrm>
            <a:off x="157053" y="1359070"/>
            <a:ext cx="813043" cy="369332"/>
          </a:xfrm>
          <a:prstGeom prst="rect">
            <a:avLst/>
          </a:prstGeom>
          <a:noFill/>
        </p:spPr>
        <p:txBody>
          <a:bodyPr wrap="none" rtlCol="0">
            <a:spAutoFit/>
          </a:bodyPr>
          <a:lstStyle/>
          <a:p>
            <a:r>
              <a:rPr kumimoji="1" lang="en-US" altLang="ja-JP" b="1" dirty="0"/>
              <a:t>Step1</a:t>
            </a:r>
            <a:endParaRPr kumimoji="1" lang="ja-JP" altLang="en-US" b="1" dirty="0"/>
          </a:p>
        </p:txBody>
      </p:sp>
      <p:sp>
        <p:nvSpPr>
          <p:cNvPr id="54" name="矢印: 五方向 53">
            <a:extLst>
              <a:ext uri="{FF2B5EF4-FFF2-40B4-BE49-F238E27FC236}">
                <a16:creationId xmlns:a16="http://schemas.microsoft.com/office/drawing/2014/main" id="{EAB4AB18-23F7-83A7-1CCB-E201B9601886}"/>
              </a:ext>
            </a:extLst>
          </p:cNvPr>
          <p:cNvSpPr/>
          <p:nvPr/>
        </p:nvSpPr>
        <p:spPr>
          <a:xfrm rot="5400000">
            <a:off x="1387789" y="2181852"/>
            <a:ext cx="942270" cy="1608952"/>
          </a:xfrm>
          <a:prstGeom prst="homePlate">
            <a:avLst>
              <a:gd name="adj" fmla="val 20873"/>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b="1">
                <a:solidFill>
                  <a:schemeClr val="bg1"/>
                </a:solidFill>
              </a:rPr>
              <a:t>Model Construction</a:t>
            </a:r>
            <a:endParaRPr kumimoji="1" lang="ja-JP" altLang="en-US" b="1" dirty="0">
              <a:solidFill>
                <a:schemeClr val="bg1"/>
              </a:solidFill>
            </a:endParaRPr>
          </a:p>
        </p:txBody>
      </p:sp>
      <p:sp>
        <p:nvSpPr>
          <p:cNvPr id="55" name="テキスト ボックス 54">
            <a:extLst>
              <a:ext uri="{FF2B5EF4-FFF2-40B4-BE49-F238E27FC236}">
                <a16:creationId xmlns:a16="http://schemas.microsoft.com/office/drawing/2014/main" id="{69C3E1BB-6E12-090D-51FF-F119654A4906}"/>
              </a:ext>
            </a:extLst>
          </p:cNvPr>
          <p:cNvSpPr txBox="1"/>
          <p:nvPr/>
        </p:nvSpPr>
        <p:spPr>
          <a:xfrm>
            <a:off x="157053" y="2484383"/>
            <a:ext cx="813043" cy="369332"/>
          </a:xfrm>
          <a:prstGeom prst="rect">
            <a:avLst/>
          </a:prstGeom>
          <a:noFill/>
        </p:spPr>
        <p:txBody>
          <a:bodyPr wrap="none" rtlCol="0">
            <a:spAutoFit/>
          </a:bodyPr>
          <a:lstStyle/>
          <a:p>
            <a:r>
              <a:rPr kumimoji="1" lang="en-US" altLang="ja-JP" b="1" dirty="0"/>
              <a:t>Step2</a:t>
            </a:r>
            <a:endParaRPr kumimoji="1" lang="ja-JP" altLang="en-US" b="1" dirty="0"/>
          </a:p>
        </p:txBody>
      </p:sp>
      <p:sp>
        <p:nvSpPr>
          <p:cNvPr id="59" name="テキスト ボックス 58">
            <a:extLst>
              <a:ext uri="{FF2B5EF4-FFF2-40B4-BE49-F238E27FC236}">
                <a16:creationId xmlns:a16="http://schemas.microsoft.com/office/drawing/2014/main" id="{3F474B1D-7E79-1476-62DC-6A5C3E70D282}"/>
              </a:ext>
            </a:extLst>
          </p:cNvPr>
          <p:cNvSpPr txBox="1"/>
          <p:nvPr/>
        </p:nvSpPr>
        <p:spPr>
          <a:xfrm>
            <a:off x="157053" y="3665943"/>
            <a:ext cx="813043" cy="369332"/>
          </a:xfrm>
          <a:prstGeom prst="rect">
            <a:avLst/>
          </a:prstGeom>
          <a:noFill/>
        </p:spPr>
        <p:txBody>
          <a:bodyPr wrap="none" rtlCol="0">
            <a:spAutoFit/>
          </a:bodyPr>
          <a:lstStyle/>
          <a:p>
            <a:r>
              <a:rPr kumimoji="1" lang="en-US" altLang="ja-JP" b="1" dirty="0"/>
              <a:t>Step3</a:t>
            </a:r>
            <a:endParaRPr kumimoji="1" lang="ja-JP" altLang="en-US" b="1" dirty="0"/>
          </a:p>
        </p:txBody>
      </p:sp>
      <p:sp>
        <p:nvSpPr>
          <p:cNvPr id="60" name="矢印: 五方向 59">
            <a:extLst>
              <a:ext uri="{FF2B5EF4-FFF2-40B4-BE49-F238E27FC236}">
                <a16:creationId xmlns:a16="http://schemas.microsoft.com/office/drawing/2014/main" id="{031FEBF1-6447-7C8D-1828-3F4126B11F7C}"/>
              </a:ext>
            </a:extLst>
          </p:cNvPr>
          <p:cNvSpPr/>
          <p:nvPr/>
        </p:nvSpPr>
        <p:spPr>
          <a:xfrm rot="5400000">
            <a:off x="1411082" y="3358983"/>
            <a:ext cx="942270" cy="1608952"/>
          </a:xfrm>
          <a:prstGeom prst="homePlate">
            <a:avLst>
              <a:gd name="adj" fmla="val 1992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b="1">
                <a:solidFill>
                  <a:schemeClr val="bg1"/>
                </a:solidFill>
              </a:rPr>
              <a:t>Optimization</a:t>
            </a:r>
            <a:endParaRPr kumimoji="1" lang="ja-JP" altLang="en-US" b="1" dirty="0">
              <a:solidFill>
                <a:schemeClr val="bg1"/>
              </a:solidFill>
            </a:endParaRPr>
          </a:p>
        </p:txBody>
      </p:sp>
      <p:sp>
        <p:nvSpPr>
          <p:cNvPr id="61" name="矢印: 五方向 60">
            <a:extLst>
              <a:ext uri="{FF2B5EF4-FFF2-40B4-BE49-F238E27FC236}">
                <a16:creationId xmlns:a16="http://schemas.microsoft.com/office/drawing/2014/main" id="{972CAB52-40E5-5392-3485-DE64F690AC07}"/>
              </a:ext>
            </a:extLst>
          </p:cNvPr>
          <p:cNvSpPr/>
          <p:nvPr/>
        </p:nvSpPr>
        <p:spPr>
          <a:xfrm rot="5400000">
            <a:off x="1411082" y="4557509"/>
            <a:ext cx="942270" cy="1608952"/>
          </a:xfrm>
          <a:prstGeom prst="homePlate">
            <a:avLst>
              <a:gd name="adj" fmla="val 1992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b="1">
                <a:solidFill>
                  <a:schemeClr val="bg1"/>
                </a:solidFill>
              </a:rPr>
              <a:t>Effect Calculation</a:t>
            </a:r>
            <a:endParaRPr kumimoji="1" lang="ja-JP" altLang="en-US" b="1" dirty="0">
              <a:solidFill>
                <a:schemeClr val="bg1"/>
              </a:solidFill>
            </a:endParaRPr>
          </a:p>
        </p:txBody>
      </p:sp>
      <p:sp>
        <p:nvSpPr>
          <p:cNvPr id="62" name="テキスト ボックス 61">
            <a:extLst>
              <a:ext uri="{FF2B5EF4-FFF2-40B4-BE49-F238E27FC236}">
                <a16:creationId xmlns:a16="http://schemas.microsoft.com/office/drawing/2014/main" id="{51962187-FEFB-6CBE-2061-10EC3600BA7F}"/>
              </a:ext>
            </a:extLst>
          </p:cNvPr>
          <p:cNvSpPr txBox="1"/>
          <p:nvPr/>
        </p:nvSpPr>
        <p:spPr>
          <a:xfrm>
            <a:off x="2799113" y="1314464"/>
            <a:ext cx="3792035" cy="369332"/>
          </a:xfrm>
          <a:prstGeom prst="rect">
            <a:avLst/>
          </a:prstGeom>
          <a:noFill/>
        </p:spPr>
        <p:txBody>
          <a:bodyPr wrap="square" rtlCol="0">
            <a:spAutoFit/>
          </a:bodyPr>
          <a:lstStyle/>
          <a:p>
            <a:r>
              <a:rPr kumimoji="1" lang="en-US" altLang="ja-JP" b="1" dirty="0"/>
              <a:t>Check the plant flow &amp; data</a:t>
            </a:r>
            <a:endParaRPr kumimoji="1" lang="ja-JP" altLang="en-US" b="1" dirty="0"/>
          </a:p>
        </p:txBody>
      </p:sp>
      <p:sp>
        <p:nvSpPr>
          <p:cNvPr id="97" name="テキスト ボックス 96">
            <a:extLst>
              <a:ext uri="{FF2B5EF4-FFF2-40B4-BE49-F238E27FC236}">
                <a16:creationId xmlns:a16="http://schemas.microsoft.com/office/drawing/2014/main" id="{2041218E-226F-0C6A-7CD6-43A57B7864F7}"/>
              </a:ext>
            </a:extLst>
          </p:cNvPr>
          <p:cNvSpPr txBox="1"/>
          <p:nvPr/>
        </p:nvSpPr>
        <p:spPr>
          <a:xfrm>
            <a:off x="157053" y="4847831"/>
            <a:ext cx="813043" cy="369332"/>
          </a:xfrm>
          <a:prstGeom prst="rect">
            <a:avLst/>
          </a:prstGeom>
          <a:noFill/>
        </p:spPr>
        <p:txBody>
          <a:bodyPr wrap="none" rtlCol="0">
            <a:spAutoFit/>
          </a:bodyPr>
          <a:lstStyle/>
          <a:p>
            <a:r>
              <a:rPr kumimoji="1" lang="en-US" altLang="ja-JP" b="1" dirty="0"/>
              <a:t>Step4</a:t>
            </a:r>
            <a:endParaRPr kumimoji="1" lang="ja-JP" altLang="en-US" b="1" dirty="0"/>
          </a:p>
        </p:txBody>
      </p:sp>
      <p:sp>
        <p:nvSpPr>
          <p:cNvPr id="98" name="テキスト ボックス 97">
            <a:extLst>
              <a:ext uri="{FF2B5EF4-FFF2-40B4-BE49-F238E27FC236}">
                <a16:creationId xmlns:a16="http://schemas.microsoft.com/office/drawing/2014/main" id="{99B39065-3D26-3561-1279-78ED424B4534}"/>
              </a:ext>
            </a:extLst>
          </p:cNvPr>
          <p:cNvSpPr txBox="1"/>
          <p:nvPr/>
        </p:nvSpPr>
        <p:spPr>
          <a:xfrm>
            <a:off x="2789588" y="2451640"/>
            <a:ext cx="4849026" cy="369332"/>
          </a:xfrm>
          <a:prstGeom prst="rect">
            <a:avLst/>
          </a:prstGeom>
          <a:noFill/>
        </p:spPr>
        <p:txBody>
          <a:bodyPr wrap="square" rtlCol="0">
            <a:spAutoFit/>
          </a:bodyPr>
          <a:lstStyle/>
          <a:p>
            <a:r>
              <a:rPr kumimoji="1" lang="en-US" altLang="ja-JP" b="1" dirty="0"/>
              <a:t>Construct and validate the plant model</a:t>
            </a:r>
            <a:endParaRPr kumimoji="1" lang="ja-JP" altLang="en-US" b="1" dirty="0"/>
          </a:p>
        </p:txBody>
      </p:sp>
      <p:sp>
        <p:nvSpPr>
          <p:cNvPr id="99" name="テキスト ボックス 98">
            <a:extLst>
              <a:ext uri="{FF2B5EF4-FFF2-40B4-BE49-F238E27FC236}">
                <a16:creationId xmlns:a16="http://schemas.microsoft.com/office/drawing/2014/main" id="{88CEAF81-1565-BEE0-6FFB-D11B5C3C33D4}"/>
              </a:ext>
            </a:extLst>
          </p:cNvPr>
          <p:cNvSpPr txBox="1"/>
          <p:nvPr/>
        </p:nvSpPr>
        <p:spPr>
          <a:xfrm>
            <a:off x="2818163" y="3671235"/>
            <a:ext cx="3968570" cy="369332"/>
          </a:xfrm>
          <a:prstGeom prst="rect">
            <a:avLst/>
          </a:prstGeom>
          <a:noFill/>
        </p:spPr>
        <p:txBody>
          <a:bodyPr wrap="square" rtlCol="0">
            <a:spAutoFit/>
          </a:bodyPr>
          <a:lstStyle/>
          <a:p>
            <a:r>
              <a:rPr kumimoji="1" lang="en-US" altLang="ja-JP" b="1" dirty="0"/>
              <a:t>Execute optimization simulation</a:t>
            </a:r>
            <a:endParaRPr kumimoji="1" lang="ja-JP" altLang="en-US" b="1" dirty="0"/>
          </a:p>
        </p:txBody>
      </p:sp>
      <p:sp>
        <p:nvSpPr>
          <p:cNvPr id="100" name="テキスト ボックス 99">
            <a:extLst>
              <a:ext uri="{FF2B5EF4-FFF2-40B4-BE49-F238E27FC236}">
                <a16:creationId xmlns:a16="http://schemas.microsoft.com/office/drawing/2014/main" id="{CCEAA152-EF98-1D2B-09CF-651B07FD1CB3}"/>
              </a:ext>
            </a:extLst>
          </p:cNvPr>
          <p:cNvSpPr txBox="1"/>
          <p:nvPr/>
        </p:nvSpPr>
        <p:spPr>
          <a:xfrm>
            <a:off x="2798312" y="1672466"/>
            <a:ext cx="9393687" cy="584775"/>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sz="1600" dirty="0"/>
              <a:t>Check the plant flow chart, control &amp; manipulated variable, evaluation index, and data trends. </a:t>
            </a:r>
          </a:p>
          <a:p>
            <a:pPr marL="285750" indent="-285750">
              <a:buFont typeface="Wingdings" panose="05000000000000000000" pitchFamily="2" charset="2"/>
              <a:buChar char="Ø"/>
            </a:pPr>
            <a:r>
              <a:rPr kumimoji="1" lang="en-US" altLang="ja-JP" sz="1600" dirty="0"/>
              <a:t>Decide optimization story and modeling way.</a:t>
            </a:r>
          </a:p>
        </p:txBody>
      </p:sp>
      <p:sp>
        <p:nvSpPr>
          <p:cNvPr id="101" name="テキスト ボックス 100">
            <a:extLst>
              <a:ext uri="{FF2B5EF4-FFF2-40B4-BE49-F238E27FC236}">
                <a16:creationId xmlns:a16="http://schemas.microsoft.com/office/drawing/2014/main" id="{2F1AA246-6B2E-036B-A83F-7C141D50374C}"/>
              </a:ext>
            </a:extLst>
          </p:cNvPr>
          <p:cNvSpPr txBox="1"/>
          <p:nvPr/>
        </p:nvSpPr>
        <p:spPr>
          <a:xfrm>
            <a:off x="2799113" y="2810347"/>
            <a:ext cx="8809710" cy="646331"/>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dirty="0"/>
              <a:t>Construct the plant model including water quality prediction models.</a:t>
            </a:r>
          </a:p>
          <a:p>
            <a:pPr marL="285750" indent="-285750">
              <a:buFont typeface="Wingdings" panose="05000000000000000000" pitchFamily="2" charset="2"/>
              <a:buChar char="Ø"/>
            </a:pPr>
            <a:r>
              <a:rPr kumimoji="1" lang="en-US" altLang="ja-JP" dirty="0"/>
              <a:t>Especially </a:t>
            </a:r>
            <a:r>
              <a:rPr kumimoji="1" lang="en-US" altLang="ja-JP" u="sng" dirty="0"/>
              <a:t>prediction models are validated individually</a:t>
            </a:r>
            <a:r>
              <a:rPr kumimoji="1" lang="en-US" altLang="ja-JP" dirty="0"/>
              <a:t>.</a:t>
            </a:r>
          </a:p>
        </p:txBody>
      </p:sp>
      <p:sp>
        <p:nvSpPr>
          <p:cNvPr id="102" name="テキスト ボックス 101">
            <a:extLst>
              <a:ext uri="{FF2B5EF4-FFF2-40B4-BE49-F238E27FC236}">
                <a16:creationId xmlns:a16="http://schemas.microsoft.com/office/drawing/2014/main" id="{DF658107-6F5C-2BD9-EB1C-4C799E2B8A35}"/>
              </a:ext>
            </a:extLst>
          </p:cNvPr>
          <p:cNvSpPr txBox="1"/>
          <p:nvPr/>
        </p:nvSpPr>
        <p:spPr>
          <a:xfrm>
            <a:off x="2818163" y="3988263"/>
            <a:ext cx="8513866" cy="646331"/>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dirty="0"/>
              <a:t>Implement the optimization problem and optimizer.</a:t>
            </a:r>
          </a:p>
          <a:p>
            <a:pPr marL="285750" indent="-285750">
              <a:buFont typeface="Wingdings" panose="05000000000000000000" pitchFamily="2" charset="2"/>
              <a:buChar char="Ø"/>
            </a:pPr>
            <a:r>
              <a:rPr kumimoji="1" lang="en-US" altLang="ja-JP" dirty="0"/>
              <a:t>Execute simulation and validate/check the behavior.</a:t>
            </a:r>
          </a:p>
        </p:txBody>
      </p:sp>
      <p:sp>
        <p:nvSpPr>
          <p:cNvPr id="103" name="テキスト ボックス 102">
            <a:extLst>
              <a:ext uri="{FF2B5EF4-FFF2-40B4-BE49-F238E27FC236}">
                <a16:creationId xmlns:a16="http://schemas.microsoft.com/office/drawing/2014/main" id="{6EFE477C-A00E-E40C-08D3-48AB447B43D1}"/>
              </a:ext>
            </a:extLst>
          </p:cNvPr>
          <p:cNvSpPr txBox="1"/>
          <p:nvPr/>
        </p:nvSpPr>
        <p:spPr>
          <a:xfrm>
            <a:off x="2818162" y="5260029"/>
            <a:ext cx="7697437" cy="369332"/>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dirty="0"/>
              <a:t>Compare optimization results with operation actual data in the past.</a:t>
            </a:r>
          </a:p>
        </p:txBody>
      </p:sp>
      <p:sp>
        <p:nvSpPr>
          <p:cNvPr id="106" name="吹き出し: 角を丸めた四角形 105">
            <a:extLst>
              <a:ext uri="{FF2B5EF4-FFF2-40B4-BE49-F238E27FC236}">
                <a16:creationId xmlns:a16="http://schemas.microsoft.com/office/drawing/2014/main" id="{E0B8AB31-2BD8-7160-C08C-F4BBD2944553}"/>
              </a:ext>
            </a:extLst>
          </p:cNvPr>
          <p:cNvSpPr/>
          <p:nvPr/>
        </p:nvSpPr>
        <p:spPr>
          <a:xfrm>
            <a:off x="9245308" y="2515193"/>
            <a:ext cx="2167047" cy="299324"/>
          </a:xfrm>
          <a:prstGeom prst="wedgeRoundRectCallout">
            <a:avLst>
              <a:gd name="adj1" fmla="val -62652"/>
              <a:gd name="adj2" fmla="val 30744"/>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Detailed in Section 2</a:t>
            </a:r>
            <a:endParaRPr kumimoji="1" lang="ja-JP" altLang="en-US" sz="1600" dirty="0">
              <a:solidFill>
                <a:schemeClr val="tx1"/>
              </a:solidFill>
            </a:endParaRPr>
          </a:p>
        </p:txBody>
      </p:sp>
      <p:sp>
        <p:nvSpPr>
          <p:cNvPr id="2" name="吹き出し: 角を丸めた四角形 1">
            <a:extLst>
              <a:ext uri="{FF2B5EF4-FFF2-40B4-BE49-F238E27FC236}">
                <a16:creationId xmlns:a16="http://schemas.microsoft.com/office/drawing/2014/main" id="{9FC55795-9443-8C80-A1FF-EE13D2A9D713}"/>
              </a:ext>
            </a:extLst>
          </p:cNvPr>
          <p:cNvSpPr/>
          <p:nvPr/>
        </p:nvSpPr>
        <p:spPr>
          <a:xfrm>
            <a:off x="9245308" y="3650817"/>
            <a:ext cx="2167047" cy="299324"/>
          </a:xfrm>
          <a:prstGeom prst="wedgeRoundRectCallout">
            <a:avLst>
              <a:gd name="adj1" fmla="val -62652"/>
              <a:gd name="adj2" fmla="val 30744"/>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Detailed in Section 3</a:t>
            </a:r>
            <a:endParaRPr kumimoji="1" lang="ja-JP" altLang="en-US" sz="1600" dirty="0">
              <a:solidFill>
                <a:schemeClr val="tx1"/>
              </a:solidFill>
            </a:endParaRPr>
          </a:p>
        </p:txBody>
      </p:sp>
    </p:spTree>
    <p:extLst>
      <p:ext uri="{BB962C8B-B14F-4D97-AF65-F5344CB8AC3E}">
        <p14:creationId xmlns:p14="http://schemas.microsoft.com/office/powerpoint/2010/main" val="33387194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F8C902-442C-434F-A39F-147621770AC5}"/>
              </a:ext>
            </a:extLst>
          </p:cNvPr>
          <p:cNvSpPr>
            <a:spLocks noGrp="1"/>
          </p:cNvSpPr>
          <p:nvPr>
            <p:ph type="title"/>
          </p:nvPr>
        </p:nvSpPr>
        <p:spPr/>
        <p:txBody>
          <a:bodyPr/>
          <a:lstStyle/>
          <a:p>
            <a:r>
              <a:rPr kumimoji="1" lang="en-US" altLang="ja-JP" dirty="0"/>
              <a:t>Agenda</a:t>
            </a:r>
            <a:endParaRPr kumimoji="1" lang="ja-JP" altLang="en-US" dirty="0"/>
          </a:p>
        </p:txBody>
      </p:sp>
      <p:sp>
        <p:nvSpPr>
          <p:cNvPr id="3" name="スライド番号プレースホルダー 2">
            <a:extLst>
              <a:ext uri="{FF2B5EF4-FFF2-40B4-BE49-F238E27FC236}">
                <a16:creationId xmlns:a16="http://schemas.microsoft.com/office/drawing/2014/main" id="{D0C6172D-DFC4-426A-8DB6-580CABC8B361}"/>
              </a:ext>
            </a:extLst>
          </p:cNvPr>
          <p:cNvSpPr>
            <a:spLocks noGrp="1"/>
          </p:cNvSpPr>
          <p:nvPr>
            <p:ph type="sldNum" sz="quarter" idx="12"/>
          </p:nvPr>
        </p:nvSpPr>
        <p:spPr/>
        <p:txBody>
          <a:bodyPr/>
          <a:lstStyle/>
          <a:p>
            <a:fld id="{584EAAFE-CFE5-40AD-8E95-5BFF290DC5CF}" type="slidenum">
              <a:rPr kumimoji="1" lang="ja-JP" altLang="en-US" smtClean="0"/>
              <a:pPr/>
              <a:t>7</a:t>
            </a:fld>
            <a:endParaRPr kumimoji="1" lang="ja-JP" altLang="en-US"/>
          </a:p>
        </p:txBody>
      </p:sp>
      <p:sp>
        <p:nvSpPr>
          <p:cNvPr id="4" name="テキスト プレースホルダー 3">
            <a:extLst>
              <a:ext uri="{FF2B5EF4-FFF2-40B4-BE49-F238E27FC236}">
                <a16:creationId xmlns:a16="http://schemas.microsoft.com/office/drawing/2014/main" id="{0A8619FA-D0E4-46AF-8DAE-98E358F96603}"/>
              </a:ext>
            </a:extLst>
          </p:cNvPr>
          <p:cNvSpPr>
            <a:spLocks noGrp="1"/>
          </p:cNvSpPr>
          <p:nvPr>
            <p:ph type="body" sz="quarter" idx="13"/>
          </p:nvPr>
        </p:nvSpPr>
        <p:spPr/>
        <p:txBody>
          <a:bodyPr/>
          <a:lstStyle/>
          <a:p>
            <a:r>
              <a:rPr lang="en-US" altLang="ja-JP" dirty="0">
                <a:solidFill>
                  <a:schemeClr val="bg1">
                    <a:lumMod val="75000"/>
                  </a:schemeClr>
                </a:solidFill>
              </a:rPr>
              <a:t>RO Operation Optimization</a:t>
            </a:r>
          </a:p>
          <a:p>
            <a:r>
              <a:rPr kumimoji="1" lang="en-US" altLang="ja-JP" dirty="0"/>
              <a:t>RO Permeate Water Quality Prediction / Q&amp;A</a:t>
            </a:r>
          </a:p>
          <a:p>
            <a:r>
              <a:rPr lang="en-US" altLang="ja-JP" dirty="0">
                <a:solidFill>
                  <a:schemeClr val="bg1">
                    <a:lumMod val="75000"/>
                  </a:schemeClr>
                </a:solidFill>
              </a:rPr>
              <a:t>RO Optimization Simulation / Q&amp;A</a:t>
            </a:r>
          </a:p>
          <a:p>
            <a:r>
              <a:rPr kumimoji="1" lang="en-US" altLang="ja-JP" dirty="0">
                <a:solidFill>
                  <a:schemeClr val="bg1">
                    <a:lumMod val="75000"/>
                  </a:schemeClr>
                </a:solidFill>
              </a:rPr>
              <a:t>RO Membrane Scaling Modeling</a:t>
            </a:r>
            <a:r>
              <a:rPr lang="en-US" altLang="ja-JP" dirty="0">
                <a:solidFill>
                  <a:schemeClr val="bg1">
                    <a:lumMod val="75000"/>
                  </a:schemeClr>
                </a:solidFill>
              </a:rPr>
              <a:t> / Q&amp;A</a:t>
            </a:r>
          </a:p>
        </p:txBody>
      </p:sp>
    </p:spTree>
    <p:extLst>
      <p:ext uri="{BB962C8B-B14F-4D97-AF65-F5344CB8AC3E}">
        <p14:creationId xmlns:p14="http://schemas.microsoft.com/office/powerpoint/2010/main" val="416789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2A8C16-1BBD-7384-1E6D-FB5F3E21D5AA}"/>
              </a:ext>
            </a:extLst>
          </p:cNvPr>
          <p:cNvSpPr>
            <a:spLocks noGrp="1"/>
          </p:cNvSpPr>
          <p:nvPr>
            <p:ph type="title"/>
          </p:nvPr>
        </p:nvSpPr>
        <p:spPr>
          <a:xfrm>
            <a:off x="517055" y="220172"/>
            <a:ext cx="11400125" cy="518094"/>
          </a:xfrm>
        </p:spPr>
        <p:txBody>
          <a:bodyPr>
            <a:normAutofit/>
          </a:bodyPr>
          <a:lstStyle/>
          <a:p>
            <a:r>
              <a:rPr kumimoji="1" lang="en-US" altLang="ja-JP" dirty="0"/>
              <a:t>Today’s Topic Agenda</a:t>
            </a:r>
            <a:endParaRPr kumimoji="1" lang="ja-JP" altLang="en-US" dirty="0"/>
          </a:p>
        </p:txBody>
      </p:sp>
      <p:sp>
        <p:nvSpPr>
          <p:cNvPr id="3" name="スライド番号プレースホルダー 2">
            <a:extLst>
              <a:ext uri="{FF2B5EF4-FFF2-40B4-BE49-F238E27FC236}">
                <a16:creationId xmlns:a16="http://schemas.microsoft.com/office/drawing/2014/main" id="{F46C80BF-0E93-4F08-138D-1506BD6BB205}"/>
              </a:ext>
            </a:extLst>
          </p:cNvPr>
          <p:cNvSpPr>
            <a:spLocks noGrp="1"/>
          </p:cNvSpPr>
          <p:nvPr>
            <p:ph type="sldNum" sz="quarter" idx="10"/>
          </p:nvPr>
        </p:nvSpPr>
        <p:spPr/>
        <p:txBody>
          <a:bodyPr/>
          <a:lstStyle/>
          <a:p>
            <a:fld id="{584EAAFE-CFE5-40AD-8E95-5BFF290DC5CF}" type="slidenum">
              <a:rPr kumimoji="1" lang="ja-JP" altLang="en-US" smtClean="0"/>
              <a:pPr/>
              <a:t>8</a:t>
            </a:fld>
            <a:endParaRPr kumimoji="1" lang="ja-JP" altLang="en-US"/>
          </a:p>
        </p:txBody>
      </p:sp>
      <p:sp>
        <p:nvSpPr>
          <p:cNvPr id="5" name="テキスト ボックス 4">
            <a:extLst>
              <a:ext uri="{FF2B5EF4-FFF2-40B4-BE49-F238E27FC236}">
                <a16:creationId xmlns:a16="http://schemas.microsoft.com/office/drawing/2014/main" id="{57C5CFB2-9F10-9EEA-B1F5-4DB80EF7DF81}"/>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 RO Permeate Water Quality Prediction</a:t>
            </a:r>
          </a:p>
        </p:txBody>
      </p:sp>
      <p:sp>
        <p:nvSpPr>
          <p:cNvPr id="6" name="テキスト プレースホルダー 5">
            <a:extLst>
              <a:ext uri="{FF2B5EF4-FFF2-40B4-BE49-F238E27FC236}">
                <a16:creationId xmlns:a16="http://schemas.microsoft.com/office/drawing/2014/main" id="{CEA6D5CF-A010-5ECF-A237-47C283EEE96A}"/>
              </a:ext>
            </a:extLst>
          </p:cNvPr>
          <p:cNvSpPr txBox="1">
            <a:spLocks/>
          </p:cNvSpPr>
          <p:nvPr/>
        </p:nvSpPr>
        <p:spPr>
          <a:xfrm>
            <a:off x="517055" y="940286"/>
            <a:ext cx="11341887" cy="1175081"/>
          </a:xfrm>
          <a:prstGeom prst="rect">
            <a:avLst/>
          </a:prstGeom>
        </p:spPr>
        <p:txBody>
          <a:bodyPr vert="horz" lIns="91440" tIns="45720" rIns="91440" bIns="45720" rtlCol="0">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2.1  Introduction: summary up to the previous meeting</a:t>
            </a:r>
          </a:p>
          <a:p>
            <a:pPr lvl="1"/>
            <a:r>
              <a:rPr lang="en-US" altLang="ja-JP" dirty="0"/>
              <a:t>Data Preprocessing, Prediction model</a:t>
            </a:r>
          </a:p>
          <a:p>
            <a:r>
              <a:rPr lang="en-US" altLang="ja-JP" dirty="0"/>
              <a:t>2.2  Prediction and Preprocessing Results</a:t>
            </a:r>
          </a:p>
          <a:p>
            <a:pPr lvl="1"/>
            <a:r>
              <a:rPr lang="en-US" altLang="ja-JP" dirty="0"/>
              <a:t>Prediction by Multiple Regression Model and Random Forest</a:t>
            </a:r>
          </a:p>
          <a:p>
            <a:pPr lvl="1"/>
            <a:r>
              <a:rPr lang="en-US" altLang="ja-JP" dirty="0"/>
              <a:t>Minor Manual Preprocessing for Permeate TOC Data</a:t>
            </a:r>
          </a:p>
        </p:txBody>
      </p:sp>
    </p:spTree>
    <p:extLst>
      <p:ext uri="{BB962C8B-B14F-4D97-AF65-F5344CB8AC3E}">
        <p14:creationId xmlns:p14="http://schemas.microsoft.com/office/powerpoint/2010/main" val="494934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2A8C16-1BBD-7384-1E6D-FB5F3E21D5AA}"/>
              </a:ext>
            </a:extLst>
          </p:cNvPr>
          <p:cNvSpPr>
            <a:spLocks noGrp="1"/>
          </p:cNvSpPr>
          <p:nvPr>
            <p:ph type="title"/>
          </p:nvPr>
        </p:nvSpPr>
        <p:spPr>
          <a:xfrm>
            <a:off x="517055" y="220172"/>
            <a:ext cx="11400125" cy="518094"/>
          </a:xfrm>
        </p:spPr>
        <p:txBody>
          <a:bodyPr>
            <a:normAutofit/>
          </a:bodyPr>
          <a:lstStyle/>
          <a:p>
            <a:r>
              <a:rPr kumimoji="1" lang="en-US" altLang="ja-JP" dirty="0"/>
              <a:t>Data Preprocessing</a:t>
            </a:r>
            <a:endParaRPr kumimoji="1" lang="ja-JP" altLang="en-US" dirty="0"/>
          </a:p>
        </p:txBody>
      </p:sp>
      <p:sp>
        <p:nvSpPr>
          <p:cNvPr id="3" name="スライド番号プレースホルダー 2">
            <a:extLst>
              <a:ext uri="{FF2B5EF4-FFF2-40B4-BE49-F238E27FC236}">
                <a16:creationId xmlns:a16="http://schemas.microsoft.com/office/drawing/2014/main" id="{F46C80BF-0E93-4F08-138D-1506BD6BB205}"/>
              </a:ext>
            </a:extLst>
          </p:cNvPr>
          <p:cNvSpPr>
            <a:spLocks noGrp="1"/>
          </p:cNvSpPr>
          <p:nvPr>
            <p:ph type="sldNum" sz="quarter" idx="10"/>
          </p:nvPr>
        </p:nvSpPr>
        <p:spPr/>
        <p:txBody>
          <a:bodyPr/>
          <a:lstStyle/>
          <a:p>
            <a:fld id="{584EAAFE-CFE5-40AD-8E95-5BFF290DC5CF}" type="slidenum">
              <a:rPr kumimoji="1" lang="ja-JP" altLang="en-US" smtClean="0"/>
              <a:pPr/>
              <a:t>9</a:t>
            </a:fld>
            <a:endParaRPr kumimoji="1" lang="ja-JP" altLang="en-US"/>
          </a:p>
        </p:txBody>
      </p:sp>
      <p:sp>
        <p:nvSpPr>
          <p:cNvPr id="4" name="テキスト プレースホルダー 3">
            <a:extLst>
              <a:ext uri="{FF2B5EF4-FFF2-40B4-BE49-F238E27FC236}">
                <a16:creationId xmlns:a16="http://schemas.microsoft.com/office/drawing/2014/main" id="{608DC670-2A7A-7786-183E-F0284CF5D620}"/>
              </a:ext>
            </a:extLst>
          </p:cNvPr>
          <p:cNvSpPr>
            <a:spLocks noGrp="1"/>
          </p:cNvSpPr>
          <p:nvPr>
            <p:ph type="body" sz="quarter" idx="11"/>
          </p:nvPr>
        </p:nvSpPr>
        <p:spPr>
          <a:xfrm>
            <a:off x="184220" y="739903"/>
            <a:ext cx="11594568" cy="2273169"/>
          </a:xfrm>
        </p:spPr>
        <p:txBody>
          <a:bodyPr/>
          <a:lstStyle/>
          <a:p>
            <a:pPr marL="342900" lvl="1" indent="-342900">
              <a:defRPr/>
            </a:pPr>
            <a:r>
              <a:rPr lang="en-US" altLang="ja-JP" sz="2400" dirty="0"/>
              <a:t>Creating “master data“ for analysis from raw dataset by pretreatment.</a:t>
            </a:r>
            <a:endParaRPr lang="en-US" altLang="ja-JP" sz="2400" i="0" u="none" strike="noStrike" baseline="0" dirty="0">
              <a:solidFill>
                <a:srgbClr val="000000"/>
              </a:solidFill>
              <a:latin typeface="Arial" panose="020B0604020202020204" pitchFamily="34" charset="0"/>
            </a:endParaRPr>
          </a:p>
          <a:p>
            <a:pPr marL="342900" lvl="1" indent="-342900">
              <a:defRPr/>
            </a:pPr>
            <a:r>
              <a:rPr lang="en-US" altLang="ja-JP" sz="2400" i="0" u="none" strike="noStrike" baseline="0" dirty="0">
                <a:solidFill>
                  <a:srgbClr val="000000"/>
                </a:solidFill>
                <a:latin typeface="Arial" panose="020B0604020202020204" pitchFamily="34" charset="0"/>
              </a:rPr>
              <a:t>Step1: Local Rule </a:t>
            </a:r>
            <a:r>
              <a:rPr lang="en-US" altLang="ja-JP" sz="2400" dirty="0">
                <a:solidFill>
                  <a:srgbClr val="000000"/>
                </a:solidFill>
                <a:latin typeface="Arial" panose="020B0604020202020204" pitchFamily="34" charset="0"/>
              </a:rPr>
              <a:t>based </a:t>
            </a:r>
            <a:r>
              <a:rPr lang="en-US" altLang="ja-JP" sz="2400" i="0" u="none" strike="noStrike" baseline="0" dirty="0">
                <a:solidFill>
                  <a:srgbClr val="000000"/>
                </a:solidFill>
                <a:latin typeface="Arial" panose="020B0604020202020204" pitchFamily="34" charset="0"/>
              </a:rPr>
              <a:t>Filtering</a:t>
            </a:r>
            <a:endParaRPr lang="en-US" altLang="ja-JP" sz="2400" dirty="0">
              <a:solidFill>
                <a:srgbClr val="000000"/>
              </a:solidFill>
              <a:latin typeface="Arial" panose="020B0604020202020204" pitchFamily="34" charset="0"/>
            </a:endParaRPr>
          </a:p>
          <a:p>
            <a:pPr marL="1004887" lvl="2" indent="-342900">
              <a:defRPr/>
            </a:pPr>
            <a:r>
              <a:rPr lang="en-US" altLang="ja-JP" sz="2000" dirty="0">
                <a:solidFill>
                  <a:srgbClr val="000000"/>
                </a:solidFill>
                <a:latin typeface="Arial" panose="020B0604020202020204" pitchFamily="34" charset="0"/>
              </a:rPr>
              <a:t>Getting rid of the data during the period as the following three rules.</a:t>
            </a:r>
          </a:p>
          <a:p>
            <a:pPr marL="342900" lvl="1" indent="-342900">
              <a:defRPr/>
            </a:pPr>
            <a:r>
              <a:rPr lang="en-US" altLang="ja-JP" sz="2400" dirty="0">
                <a:solidFill>
                  <a:srgbClr val="000000"/>
                </a:solidFill>
                <a:latin typeface="Arial" panose="020B0604020202020204" pitchFamily="34" charset="0"/>
              </a:rPr>
              <a:t>Step2: Systematic Rule based Filtering</a:t>
            </a:r>
          </a:p>
          <a:p>
            <a:pPr marL="1004887" lvl="2" indent="-342900">
              <a:defRPr/>
            </a:pPr>
            <a:r>
              <a:rPr lang="en-US" altLang="ja-JP" sz="2000" dirty="0">
                <a:solidFill>
                  <a:srgbClr val="000000"/>
                </a:solidFill>
                <a:latin typeface="Arial" panose="020B0604020202020204" pitchFamily="34" charset="0"/>
                <a:ea typeface="Meiryo UI"/>
              </a:rPr>
              <a:t>“3</a:t>
            </a:r>
            <a:r>
              <a:rPr lang="en-US" altLang="ja-JP" sz="2000" dirty="0">
                <a:solidFill>
                  <a:srgbClr val="000000"/>
                </a:solidFill>
                <a:latin typeface="Arial" panose="020B0604020202020204" pitchFamily="34" charset="0"/>
              </a:rPr>
              <a:t>σ Variance</a:t>
            </a:r>
            <a:r>
              <a:rPr lang="en-US" altLang="ja-JP" sz="2000" dirty="0">
                <a:solidFill>
                  <a:srgbClr val="000000"/>
                </a:solidFill>
                <a:latin typeface="Arial" panose="020B0604020202020204" pitchFamily="34" charset="0"/>
                <a:ea typeface="Meiryo UI"/>
              </a:rPr>
              <a:t>” or “Kalman Filter”</a:t>
            </a:r>
            <a:r>
              <a:rPr lang="en-US" altLang="ja-JP" sz="2000" dirty="0">
                <a:solidFill>
                  <a:srgbClr val="000000"/>
                </a:solidFill>
                <a:latin typeface="Arial" panose="020B0604020202020204" pitchFamily="34" charset="0"/>
              </a:rPr>
              <a:t> is applied only when Step1 does not filter outliers enough.</a:t>
            </a:r>
          </a:p>
        </p:txBody>
      </p:sp>
      <p:sp>
        <p:nvSpPr>
          <p:cNvPr id="5" name="テキスト ボックス 4">
            <a:extLst>
              <a:ext uri="{FF2B5EF4-FFF2-40B4-BE49-F238E27FC236}">
                <a16:creationId xmlns:a16="http://schemas.microsoft.com/office/drawing/2014/main" id="{57C5CFB2-9F10-9EEA-B1F5-4DB80EF7DF81}"/>
              </a:ext>
            </a:extLst>
          </p:cNvPr>
          <p:cNvSpPr txBox="1"/>
          <p:nvPr/>
        </p:nvSpPr>
        <p:spPr>
          <a:xfrm>
            <a:off x="571984" y="-20412"/>
            <a:ext cx="5672264" cy="338554"/>
          </a:xfrm>
          <a:prstGeom prst="rect">
            <a:avLst/>
          </a:prstGeom>
          <a:noFill/>
        </p:spPr>
        <p:txBody>
          <a:bodyPr wrap="square" rtlCol="0">
            <a:spAutoFit/>
          </a:bodyPr>
          <a:lstStyle/>
          <a:p>
            <a:r>
              <a:rPr lang="en-US" altLang="ja-JP" sz="1600" b="1" dirty="0">
                <a:solidFill>
                  <a:schemeClr val="bg1"/>
                </a:solidFill>
              </a:rPr>
              <a:t>2.1 RO Permeate Water Quality Prediction &gt; Introduction</a:t>
            </a:r>
          </a:p>
        </p:txBody>
      </p:sp>
      <p:pic>
        <p:nvPicPr>
          <p:cNvPr id="7" name="Picture 2">
            <a:extLst>
              <a:ext uri="{FF2B5EF4-FFF2-40B4-BE49-F238E27FC236}">
                <a16:creationId xmlns:a16="http://schemas.microsoft.com/office/drawing/2014/main" id="{A38D7F99-F283-18F9-0D91-30B00A0402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072" y="3979229"/>
            <a:ext cx="4772789" cy="1632904"/>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69B0987F-A265-39E0-EE30-FEEE0578EDBB}"/>
              </a:ext>
            </a:extLst>
          </p:cNvPr>
          <p:cNvSpPr txBox="1"/>
          <p:nvPr/>
        </p:nvSpPr>
        <p:spPr>
          <a:xfrm>
            <a:off x="274697" y="3208861"/>
            <a:ext cx="4493538" cy="369332"/>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US" altLang="ja-JP" dirty="0"/>
              <a:t>Feed Flow Rate Raw Data (1minute span)</a:t>
            </a:r>
            <a:endParaRPr kumimoji="1" lang="ja-JP" altLang="en-US" dirty="0"/>
          </a:p>
        </p:txBody>
      </p:sp>
      <p:sp>
        <p:nvSpPr>
          <p:cNvPr id="20" name="テキスト ボックス 19">
            <a:extLst>
              <a:ext uri="{FF2B5EF4-FFF2-40B4-BE49-F238E27FC236}">
                <a16:creationId xmlns:a16="http://schemas.microsoft.com/office/drawing/2014/main" id="{C9A412D6-218E-D084-77DE-E2290C995374}"/>
              </a:ext>
            </a:extLst>
          </p:cNvPr>
          <p:cNvSpPr txBox="1"/>
          <p:nvPr/>
        </p:nvSpPr>
        <p:spPr>
          <a:xfrm>
            <a:off x="5122357" y="3589856"/>
            <a:ext cx="561372" cy="461665"/>
          </a:xfrm>
          <a:prstGeom prst="rect">
            <a:avLst/>
          </a:prstGeom>
          <a:noFill/>
        </p:spPr>
        <p:txBody>
          <a:bodyPr wrap="none" rtlCol="0">
            <a:spAutoFit/>
          </a:bodyPr>
          <a:lstStyle/>
          <a:p>
            <a:r>
              <a:rPr kumimoji="1" lang="en-US" altLang="ja-JP" sz="2400" dirty="0"/>
              <a:t>(1)</a:t>
            </a:r>
            <a:endParaRPr kumimoji="1" lang="ja-JP" altLang="en-US" sz="2400" dirty="0"/>
          </a:p>
        </p:txBody>
      </p:sp>
      <p:grpSp>
        <p:nvGrpSpPr>
          <p:cNvPr id="21" name="グループ化 20">
            <a:extLst>
              <a:ext uri="{FF2B5EF4-FFF2-40B4-BE49-F238E27FC236}">
                <a16:creationId xmlns:a16="http://schemas.microsoft.com/office/drawing/2014/main" id="{9CFFE59A-43F2-AECF-4190-88C5AD6D50F0}"/>
              </a:ext>
            </a:extLst>
          </p:cNvPr>
          <p:cNvGrpSpPr/>
          <p:nvPr/>
        </p:nvGrpSpPr>
        <p:grpSpPr>
          <a:xfrm>
            <a:off x="7667908" y="4125145"/>
            <a:ext cx="1947923" cy="1008000"/>
            <a:chOff x="1985917" y="2483519"/>
            <a:chExt cx="2767255" cy="2081393"/>
          </a:xfrm>
        </p:grpSpPr>
        <p:cxnSp>
          <p:nvCxnSpPr>
            <p:cNvPr id="1125" name="直線矢印コネクタ 1124">
              <a:extLst>
                <a:ext uri="{FF2B5EF4-FFF2-40B4-BE49-F238E27FC236}">
                  <a16:creationId xmlns:a16="http://schemas.microsoft.com/office/drawing/2014/main" id="{2137C56A-6BF6-1A9D-F92F-A4995921DFDC}"/>
                </a:ext>
              </a:extLst>
            </p:cNvPr>
            <p:cNvCxnSpPr>
              <a:cxnSpLocks/>
            </p:cNvCxnSpPr>
            <p:nvPr/>
          </p:nvCxnSpPr>
          <p:spPr>
            <a:xfrm>
              <a:off x="1985917" y="4551813"/>
              <a:ext cx="2767255" cy="7089"/>
            </a:xfrm>
            <a:prstGeom prst="straightConnector1">
              <a:avLst/>
            </a:prstGeom>
            <a:ln w="5715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26" name="直線矢印コネクタ 1125">
              <a:extLst>
                <a:ext uri="{FF2B5EF4-FFF2-40B4-BE49-F238E27FC236}">
                  <a16:creationId xmlns:a16="http://schemas.microsoft.com/office/drawing/2014/main" id="{53C4BA66-0486-6216-BFCE-2000DB2442BE}"/>
                </a:ext>
              </a:extLst>
            </p:cNvPr>
            <p:cNvCxnSpPr>
              <a:cxnSpLocks/>
            </p:cNvCxnSpPr>
            <p:nvPr/>
          </p:nvCxnSpPr>
          <p:spPr>
            <a:xfrm flipV="1">
              <a:off x="2027274" y="2483519"/>
              <a:ext cx="0" cy="2081393"/>
            </a:xfrm>
            <a:prstGeom prst="straightConnector1">
              <a:avLst/>
            </a:prstGeom>
            <a:ln w="57150">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1127" name="テキスト ボックス 1126">
            <a:extLst>
              <a:ext uri="{FF2B5EF4-FFF2-40B4-BE49-F238E27FC236}">
                <a16:creationId xmlns:a16="http://schemas.microsoft.com/office/drawing/2014/main" id="{DEF2F691-5AB0-8D78-D5E1-437F28B7F974}"/>
              </a:ext>
            </a:extLst>
          </p:cNvPr>
          <p:cNvSpPr txBox="1"/>
          <p:nvPr/>
        </p:nvSpPr>
        <p:spPr>
          <a:xfrm>
            <a:off x="7198413" y="3597621"/>
            <a:ext cx="561372" cy="461665"/>
          </a:xfrm>
          <a:prstGeom prst="rect">
            <a:avLst/>
          </a:prstGeom>
          <a:noFill/>
        </p:spPr>
        <p:txBody>
          <a:bodyPr wrap="none" rtlCol="0">
            <a:spAutoFit/>
          </a:bodyPr>
          <a:lstStyle/>
          <a:p>
            <a:r>
              <a:rPr kumimoji="1" lang="en-US" altLang="ja-JP" sz="2400" dirty="0"/>
              <a:t>(2)</a:t>
            </a:r>
            <a:endParaRPr kumimoji="1" lang="ja-JP" altLang="en-US" sz="2400" dirty="0"/>
          </a:p>
        </p:txBody>
      </p:sp>
      <p:grpSp>
        <p:nvGrpSpPr>
          <p:cNvPr id="1128" name="グループ化 1127">
            <a:extLst>
              <a:ext uri="{FF2B5EF4-FFF2-40B4-BE49-F238E27FC236}">
                <a16:creationId xmlns:a16="http://schemas.microsoft.com/office/drawing/2014/main" id="{32804CAA-8682-5873-9101-39463EACBD3F}"/>
              </a:ext>
            </a:extLst>
          </p:cNvPr>
          <p:cNvGrpSpPr/>
          <p:nvPr/>
        </p:nvGrpSpPr>
        <p:grpSpPr>
          <a:xfrm>
            <a:off x="10085397" y="4125145"/>
            <a:ext cx="1947923" cy="1008000"/>
            <a:chOff x="1985917" y="2483519"/>
            <a:chExt cx="2767255" cy="2081393"/>
          </a:xfrm>
        </p:grpSpPr>
        <p:cxnSp>
          <p:nvCxnSpPr>
            <p:cNvPr id="1155" name="直線矢印コネクタ 1154">
              <a:extLst>
                <a:ext uri="{FF2B5EF4-FFF2-40B4-BE49-F238E27FC236}">
                  <a16:creationId xmlns:a16="http://schemas.microsoft.com/office/drawing/2014/main" id="{35400176-5268-1F8F-811A-7249845E97C0}"/>
                </a:ext>
              </a:extLst>
            </p:cNvPr>
            <p:cNvCxnSpPr>
              <a:cxnSpLocks/>
            </p:cNvCxnSpPr>
            <p:nvPr/>
          </p:nvCxnSpPr>
          <p:spPr>
            <a:xfrm>
              <a:off x="1985917" y="4551121"/>
              <a:ext cx="2767255" cy="7090"/>
            </a:xfrm>
            <a:prstGeom prst="straightConnector1">
              <a:avLst/>
            </a:prstGeom>
            <a:ln w="5715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56" name="直線矢印コネクタ 1155">
              <a:extLst>
                <a:ext uri="{FF2B5EF4-FFF2-40B4-BE49-F238E27FC236}">
                  <a16:creationId xmlns:a16="http://schemas.microsoft.com/office/drawing/2014/main" id="{2904D6CB-D86C-EF2B-5FE4-6B1ADD8A59DD}"/>
                </a:ext>
              </a:extLst>
            </p:cNvPr>
            <p:cNvCxnSpPr>
              <a:cxnSpLocks/>
            </p:cNvCxnSpPr>
            <p:nvPr/>
          </p:nvCxnSpPr>
          <p:spPr>
            <a:xfrm flipV="1">
              <a:off x="2027274" y="2483519"/>
              <a:ext cx="0" cy="2081393"/>
            </a:xfrm>
            <a:prstGeom prst="straightConnector1">
              <a:avLst/>
            </a:prstGeom>
            <a:ln w="57150">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1160" name="テキスト ボックス 1159">
            <a:extLst>
              <a:ext uri="{FF2B5EF4-FFF2-40B4-BE49-F238E27FC236}">
                <a16:creationId xmlns:a16="http://schemas.microsoft.com/office/drawing/2014/main" id="{31282709-1B98-C72C-FD81-39220A4C74C4}"/>
              </a:ext>
            </a:extLst>
          </p:cNvPr>
          <p:cNvSpPr txBox="1"/>
          <p:nvPr/>
        </p:nvSpPr>
        <p:spPr>
          <a:xfrm>
            <a:off x="10746741" y="5100528"/>
            <a:ext cx="650627" cy="307777"/>
          </a:xfrm>
          <a:prstGeom prst="rect">
            <a:avLst/>
          </a:prstGeom>
          <a:noFill/>
        </p:spPr>
        <p:txBody>
          <a:bodyPr wrap="none" rtlCol="0">
            <a:spAutoFit/>
          </a:bodyPr>
          <a:lstStyle/>
          <a:p>
            <a:r>
              <a:rPr kumimoji="1" lang="en-US" altLang="ja-JP" sz="1400" dirty="0"/>
              <a:t>DATE</a:t>
            </a:r>
            <a:endParaRPr kumimoji="1" lang="ja-JP" altLang="en-US" sz="1400" dirty="0"/>
          </a:p>
        </p:txBody>
      </p:sp>
      <p:sp>
        <p:nvSpPr>
          <p:cNvPr id="1161" name="テキスト ボックス 1160">
            <a:extLst>
              <a:ext uri="{FF2B5EF4-FFF2-40B4-BE49-F238E27FC236}">
                <a16:creationId xmlns:a16="http://schemas.microsoft.com/office/drawing/2014/main" id="{FCCDD477-480A-D561-67F8-E4E9BD1B174E}"/>
              </a:ext>
            </a:extLst>
          </p:cNvPr>
          <p:cNvSpPr txBox="1"/>
          <p:nvPr/>
        </p:nvSpPr>
        <p:spPr>
          <a:xfrm>
            <a:off x="8321192" y="5101225"/>
            <a:ext cx="650627" cy="307777"/>
          </a:xfrm>
          <a:prstGeom prst="rect">
            <a:avLst/>
          </a:prstGeom>
          <a:noFill/>
        </p:spPr>
        <p:txBody>
          <a:bodyPr wrap="none" rtlCol="0">
            <a:spAutoFit/>
          </a:bodyPr>
          <a:lstStyle/>
          <a:p>
            <a:r>
              <a:rPr kumimoji="1" lang="en-US" altLang="ja-JP" sz="1400" dirty="0"/>
              <a:t>DATE</a:t>
            </a:r>
            <a:endParaRPr kumimoji="1" lang="ja-JP" altLang="en-US" sz="1400" dirty="0"/>
          </a:p>
        </p:txBody>
      </p:sp>
      <p:sp>
        <p:nvSpPr>
          <p:cNvPr id="1162" name="テキスト ボックス 1161">
            <a:extLst>
              <a:ext uri="{FF2B5EF4-FFF2-40B4-BE49-F238E27FC236}">
                <a16:creationId xmlns:a16="http://schemas.microsoft.com/office/drawing/2014/main" id="{4613342C-12A4-F9C9-84E1-69F4F373BA5A}"/>
              </a:ext>
            </a:extLst>
          </p:cNvPr>
          <p:cNvSpPr txBox="1"/>
          <p:nvPr/>
        </p:nvSpPr>
        <p:spPr>
          <a:xfrm>
            <a:off x="6067820" y="5094347"/>
            <a:ext cx="650627" cy="307777"/>
          </a:xfrm>
          <a:prstGeom prst="rect">
            <a:avLst/>
          </a:prstGeom>
          <a:noFill/>
        </p:spPr>
        <p:txBody>
          <a:bodyPr wrap="none" rtlCol="0">
            <a:spAutoFit/>
          </a:bodyPr>
          <a:lstStyle/>
          <a:p>
            <a:r>
              <a:rPr kumimoji="1" lang="en-US" altLang="ja-JP" sz="1400" dirty="0"/>
              <a:t>DATE</a:t>
            </a:r>
            <a:endParaRPr kumimoji="1" lang="ja-JP" altLang="en-US" sz="1400" dirty="0"/>
          </a:p>
        </p:txBody>
      </p:sp>
      <p:cxnSp>
        <p:nvCxnSpPr>
          <p:cNvPr id="1163" name="直線コネクタ 1162">
            <a:extLst>
              <a:ext uri="{FF2B5EF4-FFF2-40B4-BE49-F238E27FC236}">
                <a16:creationId xmlns:a16="http://schemas.microsoft.com/office/drawing/2014/main" id="{711B524E-8060-0C5E-0A35-5625117D34CB}"/>
              </a:ext>
            </a:extLst>
          </p:cNvPr>
          <p:cNvCxnSpPr>
            <a:cxnSpLocks/>
          </p:cNvCxnSpPr>
          <p:nvPr/>
        </p:nvCxnSpPr>
        <p:spPr>
          <a:xfrm>
            <a:off x="5457809" y="4493019"/>
            <a:ext cx="157246" cy="0"/>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4" name="直線コネクタ 1163">
            <a:extLst>
              <a:ext uri="{FF2B5EF4-FFF2-40B4-BE49-F238E27FC236}">
                <a16:creationId xmlns:a16="http://schemas.microsoft.com/office/drawing/2014/main" id="{226ABA3D-7CD4-FA7F-4F77-6A853F38264B}"/>
              </a:ext>
            </a:extLst>
          </p:cNvPr>
          <p:cNvCxnSpPr>
            <a:cxnSpLocks/>
          </p:cNvCxnSpPr>
          <p:nvPr/>
        </p:nvCxnSpPr>
        <p:spPr>
          <a:xfrm>
            <a:off x="5774517" y="4490638"/>
            <a:ext cx="172800" cy="0"/>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5" name="直線コネクタ 1164">
            <a:extLst>
              <a:ext uri="{FF2B5EF4-FFF2-40B4-BE49-F238E27FC236}">
                <a16:creationId xmlns:a16="http://schemas.microsoft.com/office/drawing/2014/main" id="{46E85C33-5319-6CE1-B07D-0FA07CEE58D5}"/>
              </a:ext>
            </a:extLst>
          </p:cNvPr>
          <p:cNvCxnSpPr>
            <a:cxnSpLocks/>
          </p:cNvCxnSpPr>
          <p:nvPr/>
        </p:nvCxnSpPr>
        <p:spPr>
          <a:xfrm>
            <a:off x="6150738" y="4435077"/>
            <a:ext cx="158400" cy="8405"/>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6" name="直線コネクタ 1165">
            <a:extLst>
              <a:ext uri="{FF2B5EF4-FFF2-40B4-BE49-F238E27FC236}">
                <a16:creationId xmlns:a16="http://schemas.microsoft.com/office/drawing/2014/main" id="{D23E2B47-62D9-B0CA-99B7-DEBEDC7D1DC1}"/>
              </a:ext>
            </a:extLst>
          </p:cNvPr>
          <p:cNvCxnSpPr>
            <a:cxnSpLocks/>
          </p:cNvCxnSpPr>
          <p:nvPr/>
        </p:nvCxnSpPr>
        <p:spPr>
          <a:xfrm>
            <a:off x="6488450" y="4443482"/>
            <a:ext cx="176400" cy="4109"/>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7" name="直線コネクタ 1166">
            <a:extLst>
              <a:ext uri="{FF2B5EF4-FFF2-40B4-BE49-F238E27FC236}">
                <a16:creationId xmlns:a16="http://schemas.microsoft.com/office/drawing/2014/main" id="{5AC0298E-DB9D-FCF9-D9D6-2A13197E2928}"/>
              </a:ext>
            </a:extLst>
          </p:cNvPr>
          <p:cNvCxnSpPr>
            <a:cxnSpLocks/>
          </p:cNvCxnSpPr>
          <p:nvPr/>
        </p:nvCxnSpPr>
        <p:spPr>
          <a:xfrm>
            <a:off x="6840168" y="4495513"/>
            <a:ext cx="138393" cy="8405"/>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8" name="直線コネクタ 1167">
            <a:extLst>
              <a:ext uri="{FF2B5EF4-FFF2-40B4-BE49-F238E27FC236}">
                <a16:creationId xmlns:a16="http://schemas.microsoft.com/office/drawing/2014/main" id="{EA19E768-8D66-4BD3-5629-EB18B199D5C4}"/>
              </a:ext>
            </a:extLst>
          </p:cNvPr>
          <p:cNvCxnSpPr/>
          <p:nvPr/>
        </p:nvCxnSpPr>
        <p:spPr>
          <a:xfrm>
            <a:off x="5605531" y="4485876"/>
            <a:ext cx="0" cy="620376"/>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9" name="直線コネクタ 1168">
            <a:extLst>
              <a:ext uri="{FF2B5EF4-FFF2-40B4-BE49-F238E27FC236}">
                <a16:creationId xmlns:a16="http://schemas.microsoft.com/office/drawing/2014/main" id="{6BBF3FEB-F3C5-0884-0973-BCFB3BBF7012}"/>
              </a:ext>
            </a:extLst>
          </p:cNvPr>
          <p:cNvCxnSpPr>
            <a:cxnSpLocks/>
          </p:cNvCxnSpPr>
          <p:nvPr/>
        </p:nvCxnSpPr>
        <p:spPr>
          <a:xfrm>
            <a:off x="5781660" y="4485876"/>
            <a:ext cx="0" cy="620165"/>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0" name="直線コネクタ 1169">
            <a:extLst>
              <a:ext uri="{FF2B5EF4-FFF2-40B4-BE49-F238E27FC236}">
                <a16:creationId xmlns:a16="http://schemas.microsoft.com/office/drawing/2014/main" id="{206970FB-1916-8C8C-FAC1-13E64F4FD91E}"/>
              </a:ext>
            </a:extLst>
          </p:cNvPr>
          <p:cNvCxnSpPr>
            <a:cxnSpLocks/>
          </p:cNvCxnSpPr>
          <p:nvPr/>
        </p:nvCxnSpPr>
        <p:spPr>
          <a:xfrm>
            <a:off x="5938906" y="4485875"/>
            <a:ext cx="0" cy="620165"/>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1" name="直線コネクタ 1170">
            <a:extLst>
              <a:ext uri="{FF2B5EF4-FFF2-40B4-BE49-F238E27FC236}">
                <a16:creationId xmlns:a16="http://schemas.microsoft.com/office/drawing/2014/main" id="{BE399DDC-DDDA-32DC-88B7-852D8B3CDC06}"/>
              </a:ext>
            </a:extLst>
          </p:cNvPr>
          <p:cNvCxnSpPr/>
          <p:nvPr/>
        </p:nvCxnSpPr>
        <p:spPr>
          <a:xfrm>
            <a:off x="6160263" y="4435077"/>
            <a:ext cx="0" cy="671175"/>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2" name="直線コネクタ 1171">
            <a:extLst>
              <a:ext uri="{FF2B5EF4-FFF2-40B4-BE49-F238E27FC236}">
                <a16:creationId xmlns:a16="http://schemas.microsoft.com/office/drawing/2014/main" id="{4A1CDFD3-5CCC-E6F7-C9D7-E74FFBE41D5D}"/>
              </a:ext>
            </a:extLst>
          </p:cNvPr>
          <p:cNvCxnSpPr/>
          <p:nvPr/>
        </p:nvCxnSpPr>
        <p:spPr>
          <a:xfrm>
            <a:off x="6298656" y="4443482"/>
            <a:ext cx="0" cy="684000"/>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3" name="直線コネクタ 1172">
            <a:extLst>
              <a:ext uri="{FF2B5EF4-FFF2-40B4-BE49-F238E27FC236}">
                <a16:creationId xmlns:a16="http://schemas.microsoft.com/office/drawing/2014/main" id="{B5476E76-4C69-7862-56AF-78F114DBFA10}"/>
              </a:ext>
            </a:extLst>
          </p:cNvPr>
          <p:cNvCxnSpPr>
            <a:cxnSpLocks/>
          </p:cNvCxnSpPr>
          <p:nvPr/>
        </p:nvCxnSpPr>
        <p:spPr>
          <a:xfrm>
            <a:off x="6497975" y="4443482"/>
            <a:ext cx="0" cy="662558"/>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4" name="直線コネクタ 1173">
            <a:extLst>
              <a:ext uri="{FF2B5EF4-FFF2-40B4-BE49-F238E27FC236}">
                <a16:creationId xmlns:a16="http://schemas.microsoft.com/office/drawing/2014/main" id="{E67ED71D-B818-195C-07C6-56A56638EBE0}"/>
              </a:ext>
            </a:extLst>
          </p:cNvPr>
          <p:cNvCxnSpPr/>
          <p:nvPr/>
        </p:nvCxnSpPr>
        <p:spPr>
          <a:xfrm>
            <a:off x="6655221" y="4443482"/>
            <a:ext cx="0" cy="662770"/>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5" name="直線コネクタ 1174">
            <a:extLst>
              <a:ext uri="{FF2B5EF4-FFF2-40B4-BE49-F238E27FC236}">
                <a16:creationId xmlns:a16="http://schemas.microsoft.com/office/drawing/2014/main" id="{CF999314-21D2-731F-A94F-162D906A232F}"/>
              </a:ext>
            </a:extLst>
          </p:cNvPr>
          <p:cNvCxnSpPr>
            <a:cxnSpLocks/>
          </p:cNvCxnSpPr>
          <p:nvPr/>
        </p:nvCxnSpPr>
        <p:spPr>
          <a:xfrm>
            <a:off x="6840168" y="4488257"/>
            <a:ext cx="0" cy="620164"/>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6" name="直線コネクタ 1175">
            <a:extLst>
              <a:ext uri="{FF2B5EF4-FFF2-40B4-BE49-F238E27FC236}">
                <a16:creationId xmlns:a16="http://schemas.microsoft.com/office/drawing/2014/main" id="{341A8125-02F4-7512-42D6-36D124B74B3C}"/>
              </a:ext>
            </a:extLst>
          </p:cNvPr>
          <p:cNvCxnSpPr>
            <a:cxnSpLocks/>
          </p:cNvCxnSpPr>
          <p:nvPr/>
        </p:nvCxnSpPr>
        <p:spPr>
          <a:xfrm>
            <a:off x="5605531" y="5076718"/>
            <a:ext cx="176129" cy="0"/>
          </a:xfrm>
          <a:prstGeom prst="line">
            <a:avLst/>
          </a:prstGeom>
          <a:ln w="28575">
            <a:solidFill>
              <a:srgbClr val="FF000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7" name="直線コネクタ 1176">
            <a:extLst>
              <a:ext uri="{FF2B5EF4-FFF2-40B4-BE49-F238E27FC236}">
                <a16:creationId xmlns:a16="http://schemas.microsoft.com/office/drawing/2014/main" id="{337121C4-CBFE-33B8-BBC1-D9021A6DCDF3}"/>
              </a:ext>
            </a:extLst>
          </p:cNvPr>
          <p:cNvCxnSpPr>
            <a:cxnSpLocks/>
          </p:cNvCxnSpPr>
          <p:nvPr/>
        </p:nvCxnSpPr>
        <p:spPr>
          <a:xfrm>
            <a:off x="5938906" y="5076717"/>
            <a:ext cx="221357" cy="0"/>
          </a:xfrm>
          <a:prstGeom prst="line">
            <a:avLst/>
          </a:prstGeom>
          <a:ln w="28575">
            <a:solidFill>
              <a:srgbClr val="FF000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8" name="直線コネクタ 1177">
            <a:extLst>
              <a:ext uri="{FF2B5EF4-FFF2-40B4-BE49-F238E27FC236}">
                <a16:creationId xmlns:a16="http://schemas.microsoft.com/office/drawing/2014/main" id="{0F0AB15C-F66F-EBD5-705D-578DAFA89815}"/>
              </a:ext>
            </a:extLst>
          </p:cNvPr>
          <p:cNvCxnSpPr>
            <a:cxnSpLocks/>
          </p:cNvCxnSpPr>
          <p:nvPr/>
        </p:nvCxnSpPr>
        <p:spPr>
          <a:xfrm>
            <a:off x="6295151" y="5076717"/>
            <a:ext cx="198000" cy="0"/>
          </a:xfrm>
          <a:prstGeom prst="line">
            <a:avLst/>
          </a:prstGeom>
          <a:ln w="28575">
            <a:solidFill>
              <a:srgbClr val="FF000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9" name="直線コネクタ 1178">
            <a:extLst>
              <a:ext uri="{FF2B5EF4-FFF2-40B4-BE49-F238E27FC236}">
                <a16:creationId xmlns:a16="http://schemas.microsoft.com/office/drawing/2014/main" id="{B964A979-EFD8-C071-72A9-54DED50FA0C6}"/>
              </a:ext>
            </a:extLst>
          </p:cNvPr>
          <p:cNvCxnSpPr>
            <a:cxnSpLocks/>
          </p:cNvCxnSpPr>
          <p:nvPr/>
        </p:nvCxnSpPr>
        <p:spPr>
          <a:xfrm>
            <a:off x="6656909" y="5076495"/>
            <a:ext cx="180000" cy="0"/>
          </a:xfrm>
          <a:prstGeom prst="line">
            <a:avLst/>
          </a:prstGeom>
          <a:ln w="28575">
            <a:solidFill>
              <a:srgbClr val="FF000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180" name="テキスト ボックス 1179">
            <a:extLst>
              <a:ext uri="{FF2B5EF4-FFF2-40B4-BE49-F238E27FC236}">
                <a16:creationId xmlns:a16="http://schemas.microsoft.com/office/drawing/2014/main" id="{A7DC4430-5AB2-2E50-B1FE-171D07D8CEE1}"/>
              </a:ext>
            </a:extLst>
          </p:cNvPr>
          <p:cNvSpPr txBox="1"/>
          <p:nvPr/>
        </p:nvSpPr>
        <p:spPr>
          <a:xfrm>
            <a:off x="5962760" y="3938362"/>
            <a:ext cx="562975" cy="369332"/>
          </a:xfrm>
          <a:prstGeom prst="rect">
            <a:avLst/>
          </a:prstGeom>
          <a:noFill/>
        </p:spPr>
        <p:txBody>
          <a:bodyPr wrap="none" rtlCol="0">
            <a:spAutoFit/>
          </a:bodyPr>
          <a:lstStyle/>
          <a:p>
            <a:r>
              <a:rPr kumimoji="1" lang="en-US" altLang="ja-JP" dirty="0"/>
              <a:t>y=0</a:t>
            </a:r>
            <a:endParaRPr kumimoji="1" lang="ja-JP" altLang="en-US" dirty="0"/>
          </a:p>
        </p:txBody>
      </p:sp>
      <p:grpSp>
        <p:nvGrpSpPr>
          <p:cNvPr id="1181" name="グループ化 1180">
            <a:extLst>
              <a:ext uri="{FF2B5EF4-FFF2-40B4-BE49-F238E27FC236}">
                <a16:creationId xmlns:a16="http://schemas.microsoft.com/office/drawing/2014/main" id="{C5E2B9B0-7448-AB08-513F-1FF67590AE5F}"/>
              </a:ext>
            </a:extLst>
          </p:cNvPr>
          <p:cNvGrpSpPr/>
          <p:nvPr/>
        </p:nvGrpSpPr>
        <p:grpSpPr>
          <a:xfrm>
            <a:off x="5420444" y="4134253"/>
            <a:ext cx="1947923" cy="1008000"/>
            <a:chOff x="1987723" y="2483519"/>
            <a:chExt cx="2767255" cy="2081393"/>
          </a:xfrm>
        </p:grpSpPr>
        <p:cxnSp>
          <p:nvCxnSpPr>
            <p:cNvPr id="1182" name="直線矢印コネクタ 1181">
              <a:extLst>
                <a:ext uri="{FF2B5EF4-FFF2-40B4-BE49-F238E27FC236}">
                  <a16:creationId xmlns:a16="http://schemas.microsoft.com/office/drawing/2014/main" id="{2DE9340D-66EC-17C5-DC68-2C8D6724AA04}"/>
                </a:ext>
              </a:extLst>
            </p:cNvPr>
            <p:cNvCxnSpPr>
              <a:cxnSpLocks/>
            </p:cNvCxnSpPr>
            <p:nvPr/>
          </p:nvCxnSpPr>
          <p:spPr>
            <a:xfrm>
              <a:off x="1987723" y="4533782"/>
              <a:ext cx="2767255" cy="7089"/>
            </a:xfrm>
            <a:prstGeom prst="straightConnector1">
              <a:avLst/>
            </a:prstGeom>
            <a:ln w="5715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83" name="直線矢印コネクタ 1182">
              <a:extLst>
                <a:ext uri="{FF2B5EF4-FFF2-40B4-BE49-F238E27FC236}">
                  <a16:creationId xmlns:a16="http://schemas.microsoft.com/office/drawing/2014/main" id="{32BF1D67-7B53-F975-FD18-8FC68FFD8B6C}"/>
                </a:ext>
              </a:extLst>
            </p:cNvPr>
            <p:cNvCxnSpPr>
              <a:cxnSpLocks/>
            </p:cNvCxnSpPr>
            <p:nvPr/>
          </p:nvCxnSpPr>
          <p:spPr>
            <a:xfrm flipV="1">
              <a:off x="2027274" y="2483519"/>
              <a:ext cx="0" cy="2081393"/>
            </a:xfrm>
            <a:prstGeom prst="straightConnector1">
              <a:avLst/>
            </a:prstGeom>
            <a:ln w="57150">
              <a:headEnd type="none" w="med" len="med"/>
              <a:tailEnd type="triangle"/>
            </a:ln>
          </p:spPr>
          <p:style>
            <a:lnRef idx="1">
              <a:schemeClr val="accent1"/>
            </a:lnRef>
            <a:fillRef idx="0">
              <a:schemeClr val="accent1"/>
            </a:fillRef>
            <a:effectRef idx="0">
              <a:schemeClr val="accent1"/>
            </a:effectRef>
            <a:fontRef idx="minor">
              <a:schemeClr val="tx1"/>
            </a:fontRef>
          </p:style>
        </p:cxnSp>
      </p:grpSp>
      <p:cxnSp>
        <p:nvCxnSpPr>
          <p:cNvPr id="1030" name="直線コネクタ 1029">
            <a:extLst>
              <a:ext uri="{FF2B5EF4-FFF2-40B4-BE49-F238E27FC236}">
                <a16:creationId xmlns:a16="http://schemas.microsoft.com/office/drawing/2014/main" id="{C5CCBE7C-398F-4D4D-C835-75221D83B075}"/>
              </a:ext>
            </a:extLst>
          </p:cNvPr>
          <p:cNvCxnSpPr>
            <a:cxnSpLocks/>
          </p:cNvCxnSpPr>
          <p:nvPr/>
        </p:nvCxnSpPr>
        <p:spPr>
          <a:xfrm rot="10800000">
            <a:off x="10500623" y="4326932"/>
            <a:ext cx="0" cy="620376"/>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4" name="直線コネクタ 1033">
            <a:extLst>
              <a:ext uri="{FF2B5EF4-FFF2-40B4-BE49-F238E27FC236}">
                <a16:creationId xmlns:a16="http://schemas.microsoft.com/office/drawing/2014/main" id="{02D59159-91FC-FF06-2D22-38DB1AF0943C}"/>
              </a:ext>
            </a:extLst>
          </p:cNvPr>
          <p:cNvCxnSpPr>
            <a:cxnSpLocks/>
          </p:cNvCxnSpPr>
          <p:nvPr/>
        </p:nvCxnSpPr>
        <p:spPr>
          <a:xfrm rot="10800000">
            <a:off x="10676752" y="4326932"/>
            <a:ext cx="0" cy="620165"/>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6" name="直線コネクタ 1035">
            <a:extLst>
              <a:ext uri="{FF2B5EF4-FFF2-40B4-BE49-F238E27FC236}">
                <a16:creationId xmlns:a16="http://schemas.microsoft.com/office/drawing/2014/main" id="{776A7B56-F0CB-EE92-0B5F-DB93E46420C0}"/>
              </a:ext>
            </a:extLst>
          </p:cNvPr>
          <p:cNvCxnSpPr>
            <a:cxnSpLocks/>
          </p:cNvCxnSpPr>
          <p:nvPr/>
        </p:nvCxnSpPr>
        <p:spPr>
          <a:xfrm rot="10800000">
            <a:off x="10493480" y="4330503"/>
            <a:ext cx="176129" cy="0"/>
          </a:xfrm>
          <a:prstGeom prst="line">
            <a:avLst/>
          </a:prstGeom>
          <a:ln w="28575">
            <a:solidFill>
              <a:srgbClr val="FF000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7" name="直線コネクタ 1036">
            <a:extLst>
              <a:ext uri="{FF2B5EF4-FFF2-40B4-BE49-F238E27FC236}">
                <a16:creationId xmlns:a16="http://schemas.microsoft.com/office/drawing/2014/main" id="{04FBF4CA-6462-1887-52DE-9983FD5A1401}"/>
              </a:ext>
            </a:extLst>
          </p:cNvPr>
          <p:cNvCxnSpPr/>
          <p:nvPr/>
        </p:nvCxnSpPr>
        <p:spPr>
          <a:xfrm flipV="1">
            <a:off x="10683896" y="4733839"/>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8" name="直線コネクタ 1037">
            <a:extLst>
              <a:ext uri="{FF2B5EF4-FFF2-40B4-BE49-F238E27FC236}">
                <a16:creationId xmlns:a16="http://schemas.microsoft.com/office/drawing/2014/main" id="{D9DF1435-90DC-20FD-77E5-4A9B0EB86C8F}"/>
              </a:ext>
            </a:extLst>
          </p:cNvPr>
          <p:cNvCxnSpPr>
            <a:cxnSpLocks/>
          </p:cNvCxnSpPr>
          <p:nvPr/>
        </p:nvCxnSpPr>
        <p:spPr>
          <a:xfrm flipH="1" flipV="1">
            <a:off x="10780588" y="4746277"/>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0" name="直線コネクタ 1039">
            <a:extLst>
              <a:ext uri="{FF2B5EF4-FFF2-40B4-BE49-F238E27FC236}">
                <a16:creationId xmlns:a16="http://schemas.microsoft.com/office/drawing/2014/main" id="{CEB23F1B-6DA5-1BC3-A21E-141E0B66F9EA}"/>
              </a:ext>
            </a:extLst>
          </p:cNvPr>
          <p:cNvCxnSpPr/>
          <p:nvPr/>
        </p:nvCxnSpPr>
        <p:spPr>
          <a:xfrm flipV="1">
            <a:off x="10862126" y="4718454"/>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1" name="直線コネクタ 1040">
            <a:extLst>
              <a:ext uri="{FF2B5EF4-FFF2-40B4-BE49-F238E27FC236}">
                <a16:creationId xmlns:a16="http://schemas.microsoft.com/office/drawing/2014/main" id="{38681B47-0D77-997F-E550-AA5AEC861888}"/>
              </a:ext>
            </a:extLst>
          </p:cNvPr>
          <p:cNvCxnSpPr>
            <a:cxnSpLocks/>
          </p:cNvCxnSpPr>
          <p:nvPr/>
        </p:nvCxnSpPr>
        <p:spPr>
          <a:xfrm flipH="1" flipV="1">
            <a:off x="10958818" y="4730892"/>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043" name="グループ化 1042">
            <a:extLst>
              <a:ext uri="{FF2B5EF4-FFF2-40B4-BE49-F238E27FC236}">
                <a16:creationId xmlns:a16="http://schemas.microsoft.com/office/drawing/2014/main" id="{A0C69FD9-2E6B-08BD-F24A-5C23BB621EDB}"/>
              </a:ext>
            </a:extLst>
          </p:cNvPr>
          <p:cNvGrpSpPr/>
          <p:nvPr/>
        </p:nvGrpSpPr>
        <p:grpSpPr>
          <a:xfrm flipV="1">
            <a:off x="11052184" y="4686732"/>
            <a:ext cx="184013" cy="201109"/>
            <a:chOff x="11169638" y="4550283"/>
            <a:chExt cx="184013" cy="201109"/>
          </a:xfrm>
        </p:grpSpPr>
        <p:cxnSp>
          <p:nvCxnSpPr>
            <p:cNvPr id="1045" name="直線コネクタ 1044">
              <a:extLst>
                <a:ext uri="{FF2B5EF4-FFF2-40B4-BE49-F238E27FC236}">
                  <a16:creationId xmlns:a16="http://schemas.microsoft.com/office/drawing/2014/main" id="{2EA13AEC-C00C-23B9-F047-10F478C82C8D}"/>
                </a:ext>
              </a:extLst>
            </p:cNvPr>
            <p:cNvCxnSpPr>
              <a:cxnSpLocks/>
            </p:cNvCxnSpPr>
            <p:nvPr/>
          </p:nvCxnSpPr>
          <p:spPr>
            <a:xfrm>
              <a:off x="11169638" y="4550283"/>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7" name="直線コネクタ 1046">
              <a:extLst>
                <a:ext uri="{FF2B5EF4-FFF2-40B4-BE49-F238E27FC236}">
                  <a16:creationId xmlns:a16="http://schemas.microsoft.com/office/drawing/2014/main" id="{A53A6244-88B1-A839-557B-D74FC50434EF}"/>
                </a:ext>
              </a:extLst>
            </p:cNvPr>
            <p:cNvCxnSpPr>
              <a:cxnSpLocks/>
            </p:cNvCxnSpPr>
            <p:nvPr/>
          </p:nvCxnSpPr>
          <p:spPr>
            <a:xfrm flipH="1">
              <a:off x="11266330" y="4562721"/>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49" name="グループ化 1048">
            <a:extLst>
              <a:ext uri="{FF2B5EF4-FFF2-40B4-BE49-F238E27FC236}">
                <a16:creationId xmlns:a16="http://schemas.microsoft.com/office/drawing/2014/main" id="{BE1D5BAF-F8A0-AF98-53D3-82302AC876A0}"/>
              </a:ext>
            </a:extLst>
          </p:cNvPr>
          <p:cNvGrpSpPr/>
          <p:nvPr/>
        </p:nvGrpSpPr>
        <p:grpSpPr>
          <a:xfrm flipH="1" flipV="1">
            <a:off x="11227541" y="4694444"/>
            <a:ext cx="184013" cy="201109"/>
            <a:chOff x="11169638" y="4550283"/>
            <a:chExt cx="184013" cy="201109"/>
          </a:xfrm>
        </p:grpSpPr>
        <p:cxnSp>
          <p:nvCxnSpPr>
            <p:cNvPr id="1052" name="直線コネクタ 1051">
              <a:extLst>
                <a:ext uri="{FF2B5EF4-FFF2-40B4-BE49-F238E27FC236}">
                  <a16:creationId xmlns:a16="http://schemas.microsoft.com/office/drawing/2014/main" id="{88A4A104-5DF3-6AC4-FBDB-D76E2D408775}"/>
                </a:ext>
              </a:extLst>
            </p:cNvPr>
            <p:cNvCxnSpPr>
              <a:cxnSpLocks/>
            </p:cNvCxnSpPr>
            <p:nvPr/>
          </p:nvCxnSpPr>
          <p:spPr>
            <a:xfrm>
              <a:off x="11169638" y="4550283"/>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3" name="直線コネクタ 1052">
              <a:extLst>
                <a:ext uri="{FF2B5EF4-FFF2-40B4-BE49-F238E27FC236}">
                  <a16:creationId xmlns:a16="http://schemas.microsoft.com/office/drawing/2014/main" id="{AB0EC835-87F5-62D7-FB17-4938C2BA1D97}"/>
                </a:ext>
              </a:extLst>
            </p:cNvPr>
            <p:cNvCxnSpPr>
              <a:cxnSpLocks/>
            </p:cNvCxnSpPr>
            <p:nvPr/>
          </p:nvCxnSpPr>
          <p:spPr>
            <a:xfrm flipH="1">
              <a:off x="11266330" y="4562721"/>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56" name="グループ化 1055">
            <a:extLst>
              <a:ext uri="{FF2B5EF4-FFF2-40B4-BE49-F238E27FC236}">
                <a16:creationId xmlns:a16="http://schemas.microsoft.com/office/drawing/2014/main" id="{4D5D3F2C-F77B-60AE-3357-9C29FAE5314C}"/>
              </a:ext>
            </a:extLst>
          </p:cNvPr>
          <p:cNvGrpSpPr/>
          <p:nvPr/>
        </p:nvGrpSpPr>
        <p:grpSpPr>
          <a:xfrm flipV="1">
            <a:off x="10133522" y="4730251"/>
            <a:ext cx="184013" cy="201109"/>
            <a:chOff x="11169638" y="4550283"/>
            <a:chExt cx="184013" cy="201109"/>
          </a:xfrm>
        </p:grpSpPr>
        <p:cxnSp>
          <p:nvCxnSpPr>
            <p:cNvPr id="1057" name="直線コネクタ 1056">
              <a:extLst>
                <a:ext uri="{FF2B5EF4-FFF2-40B4-BE49-F238E27FC236}">
                  <a16:creationId xmlns:a16="http://schemas.microsoft.com/office/drawing/2014/main" id="{AD72BCE3-D408-CF98-172A-A54CEE3EA92F}"/>
                </a:ext>
              </a:extLst>
            </p:cNvPr>
            <p:cNvCxnSpPr>
              <a:cxnSpLocks/>
            </p:cNvCxnSpPr>
            <p:nvPr/>
          </p:nvCxnSpPr>
          <p:spPr>
            <a:xfrm>
              <a:off x="11169638" y="4550283"/>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8" name="直線コネクタ 1057">
              <a:extLst>
                <a:ext uri="{FF2B5EF4-FFF2-40B4-BE49-F238E27FC236}">
                  <a16:creationId xmlns:a16="http://schemas.microsoft.com/office/drawing/2014/main" id="{B6E1E940-1F9D-05A7-6BF8-67E109F7A3B0}"/>
                </a:ext>
              </a:extLst>
            </p:cNvPr>
            <p:cNvCxnSpPr>
              <a:cxnSpLocks/>
            </p:cNvCxnSpPr>
            <p:nvPr/>
          </p:nvCxnSpPr>
          <p:spPr>
            <a:xfrm flipH="1">
              <a:off x="11266330" y="4562721"/>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60" name="グループ化 1059">
            <a:extLst>
              <a:ext uri="{FF2B5EF4-FFF2-40B4-BE49-F238E27FC236}">
                <a16:creationId xmlns:a16="http://schemas.microsoft.com/office/drawing/2014/main" id="{8D284E35-7CFD-5A0E-29BA-FCBCF7836EA9}"/>
              </a:ext>
            </a:extLst>
          </p:cNvPr>
          <p:cNvGrpSpPr/>
          <p:nvPr/>
        </p:nvGrpSpPr>
        <p:grpSpPr>
          <a:xfrm flipH="1" flipV="1">
            <a:off x="10308879" y="4737963"/>
            <a:ext cx="184013" cy="201109"/>
            <a:chOff x="11169638" y="4550283"/>
            <a:chExt cx="184013" cy="201109"/>
          </a:xfrm>
        </p:grpSpPr>
        <p:cxnSp>
          <p:nvCxnSpPr>
            <p:cNvPr id="1061" name="直線コネクタ 1060">
              <a:extLst>
                <a:ext uri="{FF2B5EF4-FFF2-40B4-BE49-F238E27FC236}">
                  <a16:creationId xmlns:a16="http://schemas.microsoft.com/office/drawing/2014/main" id="{4F3F0103-672B-4C8E-CB49-A392424CA2B1}"/>
                </a:ext>
              </a:extLst>
            </p:cNvPr>
            <p:cNvCxnSpPr>
              <a:cxnSpLocks/>
            </p:cNvCxnSpPr>
            <p:nvPr/>
          </p:nvCxnSpPr>
          <p:spPr>
            <a:xfrm>
              <a:off x="11169638" y="4550283"/>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2" name="直線コネクタ 1061">
              <a:extLst>
                <a:ext uri="{FF2B5EF4-FFF2-40B4-BE49-F238E27FC236}">
                  <a16:creationId xmlns:a16="http://schemas.microsoft.com/office/drawing/2014/main" id="{2E23663C-A0DF-7F40-2F23-83DF9EC34929}"/>
                </a:ext>
              </a:extLst>
            </p:cNvPr>
            <p:cNvCxnSpPr>
              <a:cxnSpLocks/>
            </p:cNvCxnSpPr>
            <p:nvPr/>
          </p:nvCxnSpPr>
          <p:spPr>
            <a:xfrm flipH="1">
              <a:off x="11266330" y="4562721"/>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63" name="グループ化 1062">
            <a:extLst>
              <a:ext uri="{FF2B5EF4-FFF2-40B4-BE49-F238E27FC236}">
                <a16:creationId xmlns:a16="http://schemas.microsoft.com/office/drawing/2014/main" id="{E6984739-4121-305C-5E58-B5A4AE5455F6}"/>
              </a:ext>
            </a:extLst>
          </p:cNvPr>
          <p:cNvGrpSpPr/>
          <p:nvPr/>
        </p:nvGrpSpPr>
        <p:grpSpPr>
          <a:xfrm flipV="1">
            <a:off x="9093482" y="4586860"/>
            <a:ext cx="184013" cy="201109"/>
            <a:chOff x="11169638" y="4550283"/>
            <a:chExt cx="184013" cy="201109"/>
          </a:xfrm>
        </p:grpSpPr>
        <p:cxnSp>
          <p:nvCxnSpPr>
            <p:cNvPr id="1064" name="直線コネクタ 1063">
              <a:extLst>
                <a:ext uri="{FF2B5EF4-FFF2-40B4-BE49-F238E27FC236}">
                  <a16:creationId xmlns:a16="http://schemas.microsoft.com/office/drawing/2014/main" id="{8CE48EAE-3509-EB35-F24F-8AC63AE506BB}"/>
                </a:ext>
              </a:extLst>
            </p:cNvPr>
            <p:cNvCxnSpPr>
              <a:cxnSpLocks/>
            </p:cNvCxnSpPr>
            <p:nvPr/>
          </p:nvCxnSpPr>
          <p:spPr>
            <a:xfrm>
              <a:off x="11169638" y="4550283"/>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6" name="直線コネクタ 1065">
              <a:extLst>
                <a:ext uri="{FF2B5EF4-FFF2-40B4-BE49-F238E27FC236}">
                  <a16:creationId xmlns:a16="http://schemas.microsoft.com/office/drawing/2014/main" id="{0B4C98EA-C573-B68D-29D3-34B6D04202B4}"/>
                </a:ext>
              </a:extLst>
            </p:cNvPr>
            <p:cNvCxnSpPr>
              <a:cxnSpLocks/>
            </p:cNvCxnSpPr>
            <p:nvPr/>
          </p:nvCxnSpPr>
          <p:spPr>
            <a:xfrm flipH="1">
              <a:off x="11266330" y="4562721"/>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68" name="グループ化 1067">
            <a:extLst>
              <a:ext uri="{FF2B5EF4-FFF2-40B4-BE49-F238E27FC236}">
                <a16:creationId xmlns:a16="http://schemas.microsoft.com/office/drawing/2014/main" id="{0DE30DE0-F982-5C7F-4EDF-8E98B27A76D9}"/>
              </a:ext>
            </a:extLst>
          </p:cNvPr>
          <p:cNvGrpSpPr/>
          <p:nvPr/>
        </p:nvGrpSpPr>
        <p:grpSpPr>
          <a:xfrm flipH="1" flipV="1">
            <a:off x="9268839" y="4594572"/>
            <a:ext cx="184013" cy="201109"/>
            <a:chOff x="11169638" y="4550283"/>
            <a:chExt cx="184013" cy="201109"/>
          </a:xfrm>
        </p:grpSpPr>
        <p:cxnSp>
          <p:nvCxnSpPr>
            <p:cNvPr id="1069" name="直線コネクタ 1068">
              <a:extLst>
                <a:ext uri="{FF2B5EF4-FFF2-40B4-BE49-F238E27FC236}">
                  <a16:creationId xmlns:a16="http://schemas.microsoft.com/office/drawing/2014/main" id="{369BAA04-BF90-1467-034C-905020AC0CD9}"/>
                </a:ext>
              </a:extLst>
            </p:cNvPr>
            <p:cNvCxnSpPr>
              <a:cxnSpLocks/>
            </p:cNvCxnSpPr>
            <p:nvPr/>
          </p:nvCxnSpPr>
          <p:spPr>
            <a:xfrm>
              <a:off x="11169638" y="4550283"/>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2" name="直線コネクタ 1071">
              <a:extLst>
                <a:ext uri="{FF2B5EF4-FFF2-40B4-BE49-F238E27FC236}">
                  <a16:creationId xmlns:a16="http://schemas.microsoft.com/office/drawing/2014/main" id="{D7E6B89E-C940-5F09-9474-63B97B9FB383}"/>
                </a:ext>
              </a:extLst>
            </p:cNvPr>
            <p:cNvCxnSpPr>
              <a:cxnSpLocks/>
            </p:cNvCxnSpPr>
            <p:nvPr/>
          </p:nvCxnSpPr>
          <p:spPr>
            <a:xfrm flipH="1">
              <a:off x="11266330" y="4562721"/>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73" name="グループ化 1072">
            <a:extLst>
              <a:ext uri="{FF2B5EF4-FFF2-40B4-BE49-F238E27FC236}">
                <a16:creationId xmlns:a16="http://schemas.microsoft.com/office/drawing/2014/main" id="{3C09EA60-CE52-87DE-500F-90F4E46175CF}"/>
              </a:ext>
            </a:extLst>
          </p:cNvPr>
          <p:cNvGrpSpPr/>
          <p:nvPr/>
        </p:nvGrpSpPr>
        <p:grpSpPr>
          <a:xfrm flipV="1">
            <a:off x="7693047" y="4576025"/>
            <a:ext cx="184013" cy="201109"/>
            <a:chOff x="11169638" y="4550283"/>
            <a:chExt cx="184013" cy="201109"/>
          </a:xfrm>
        </p:grpSpPr>
        <p:cxnSp>
          <p:nvCxnSpPr>
            <p:cNvPr id="1074" name="直線コネクタ 1073">
              <a:extLst>
                <a:ext uri="{FF2B5EF4-FFF2-40B4-BE49-F238E27FC236}">
                  <a16:creationId xmlns:a16="http://schemas.microsoft.com/office/drawing/2014/main" id="{FA862203-5AEE-B123-E644-A9B57940E28E}"/>
                </a:ext>
              </a:extLst>
            </p:cNvPr>
            <p:cNvCxnSpPr>
              <a:cxnSpLocks/>
            </p:cNvCxnSpPr>
            <p:nvPr/>
          </p:nvCxnSpPr>
          <p:spPr>
            <a:xfrm>
              <a:off x="11169638" y="4550283"/>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5" name="直線コネクタ 1074">
              <a:extLst>
                <a:ext uri="{FF2B5EF4-FFF2-40B4-BE49-F238E27FC236}">
                  <a16:creationId xmlns:a16="http://schemas.microsoft.com/office/drawing/2014/main" id="{6BF437C5-857E-8061-6182-404A6CCF57AD}"/>
                </a:ext>
              </a:extLst>
            </p:cNvPr>
            <p:cNvCxnSpPr>
              <a:cxnSpLocks/>
            </p:cNvCxnSpPr>
            <p:nvPr/>
          </p:nvCxnSpPr>
          <p:spPr>
            <a:xfrm flipH="1">
              <a:off x="11266330" y="4562721"/>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76" name="グループ化 1075">
            <a:extLst>
              <a:ext uri="{FF2B5EF4-FFF2-40B4-BE49-F238E27FC236}">
                <a16:creationId xmlns:a16="http://schemas.microsoft.com/office/drawing/2014/main" id="{82381BFB-2BA7-5375-F63C-DB4B5B1C60EB}"/>
              </a:ext>
            </a:extLst>
          </p:cNvPr>
          <p:cNvGrpSpPr/>
          <p:nvPr/>
        </p:nvGrpSpPr>
        <p:grpSpPr>
          <a:xfrm flipH="1" flipV="1">
            <a:off x="7868404" y="4583737"/>
            <a:ext cx="184013" cy="201109"/>
            <a:chOff x="11169638" y="4550283"/>
            <a:chExt cx="184013" cy="201109"/>
          </a:xfrm>
        </p:grpSpPr>
        <p:cxnSp>
          <p:nvCxnSpPr>
            <p:cNvPr id="1077" name="直線コネクタ 1076">
              <a:extLst>
                <a:ext uri="{FF2B5EF4-FFF2-40B4-BE49-F238E27FC236}">
                  <a16:creationId xmlns:a16="http://schemas.microsoft.com/office/drawing/2014/main" id="{4BB2D1C0-FA8E-3D3F-4756-0A99382B6A1A}"/>
                </a:ext>
              </a:extLst>
            </p:cNvPr>
            <p:cNvCxnSpPr>
              <a:cxnSpLocks/>
            </p:cNvCxnSpPr>
            <p:nvPr/>
          </p:nvCxnSpPr>
          <p:spPr>
            <a:xfrm>
              <a:off x="11169638" y="4550283"/>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8" name="直線コネクタ 1077">
              <a:extLst>
                <a:ext uri="{FF2B5EF4-FFF2-40B4-BE49-F238E27FC236}">
                  <a16:creationId xmlns:a16="http://schemas.microsoft.com/office/drawing/2014/main" id="{93409A0E-6E59-A9E6-4A8A-16E127082E47}"/>
                </a:ext>
              </a:extLst>
            </p:cNvPr>
            <p:cNvCxnSpPr>
              <a:cxnSpLocks/>
            </p:cNvCxnSpPr>
            <p:nvPr/>
          </p:nvCxnSpPr>
          <p:spPr>
            <a:xfrm flipH="1">
              <a:off x="11266330" y="4562721"/>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079" name="直線コネクタ 1078">
            <a:extLst>
              <a:ext uri="{FF2B5EF4-FFF2-40B4-BE49-F238E27FC236}">
                <a16:creationId xmlns:a16="http://schemas.microsoft.com/office/drawing/2014/main" id="{E05AAB53-8665-C379-C496-75639D792ECE}"/>
              </a:ext>
            </a:extLst>
          </p:cNvPr>
          <p:cNvCxnSpPr/>
          <p:nvPr/>
        </p:nvCxnSpPr>
        <p:spPr>
          <a:xfrm>
            <a:off x="8028054" y="4776323"/>
            <a:ext cx="1080000" cy="0"/>
          </a:xfrm>
          <a:prstGeom prst="line">
            <a:avLst/>
          </a:prstGeom>
          <a:ln w="28575">
            <a:solidFill>
              <a:srgbClr val="FF0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0" name="左中かっこ 1079">
            <a:extLst>
              <a:ext uri="{FF2B5EF4-FFF2-40B4-BE49-F238E27FC236}">
                <a16:creationId xmlns:a16="http://schemas.microsoft.com/office/drawing/2014/main" id="{22B32358-EB13-6FEB-562B-235E94253ACD}"/>
              </a:ext>
            </a:extLst>
          </p:cNvPr>
          <p:cNvSpPr/>
          <p:nvPr/>
        </p:nvSpPr>
        <p:spPr>
          <a:xfrm rot="5400000">
            <a:off x="8451869" y="4131876"/>
            <a:ext cx="227091" cy="1055637"/>
          </a:xfrm>
          <a:prstGeom prst="leftBrace">
            <a:avLst>
              <a:gd name="adj1" fmla="val 35455"/>
              <a:gd name="adj2" fmla="val 50000"/>
            </a:avLst>
          </a:prstGeom>
          <a:ln>
            <a:solidFill>
              <a:srgbClr val="FF0000"/>
            </a:solidFill>
            <a:headEnd type="none" w="med" len="med"/>
            <a:tailEnd type="none" w="med" len="med"/>
          </a:ln>
        </p:spPr>
        <p:style>
          <a:lnRef idx="1">
            <a:schemeClr val="accent4"/>
          </a:lnRef>
          <a:fillRef idx="0">
            <a:schemeClr val="accent4"/>
          </a:fillRef>
          <a:effectRef idx="0">
            <a:schemeClr val="accent4"/>
          </a:effectRef>
          <a:fontRef idx="minor">
            <a:schemeClr val="tx1"/>
          </a:fontRef>
        </p:style>
        <p:txBody>
          <a:bodyPr rtlCol="0" anchor="ctr"/>
          <a:lstStyle/>
          <a:p>
            <a:pPr algn="ctr"/>
            <a:endParaRPr kumimoji="1" lang="ja-JP" altLang="en-US"/>
          </a:p>
        </p:txBody>
      </p:sp>
      <p:sp>
        <p:nvSpPr>
          <p:cNvPr id="1081" name="テキスト ボックス 1080">
            <a:extLst>
              <a:ext uri="{FF2B5EF4-FFF2-40B4-BE49-F238E27FC236}">
                <a16:creationId xmlns:a16="http://schemas.microsoft.com/office/drawing/2014/main" id="{C1156226-6931-46EF-9425-94C301B58AD3}"/>
              </a:ext>
            </a:extLst>
          </p:cNvPr>
          <p:cNvSpPr txBox="1"/>
          <p:nvPr/>
        </p:nvSpPr>
        <p:spPr>
          <a:xfrm>
            <a:off x="7955725" y="4344348"/>
            <a:ext cx="1279517" cy="261610"/>
          </a:xfrm>
          <a:prstGeom prst="rect">
            <a:avLst/>
          </a:prstGeom>
          <a:noFill/>
        </p:spPr>
        <p:txBody>
          <a:bodyPr wrap="none" rtlCol="0">
            <a:spAutoFit/>
          </a:bodyPr>
          <a:lstStyle/>
          <a:p>
            <a:r>
              <a:rPr kumimoji="1" lang="en-US" altLang="ja-JP" sz="1100" dirty="0"/>
              <a:t>More than 10 min</a:t>
            </a:r>
            <a:endParaRPr kumimoji="1" lang="ja-JP" altLang="en-US" sz="1100" dirty="0"/>
          </a:p>
        </p:txBody>
      </p:sp>
      <p:sp>
        <p:nvSpPr>
          <p:cNvPr id="1082" name="左中かっこ 1081">
            <a:extLst>
              <a:ext uri="{FF2B5EF4-FFF2-40B4-BE49-F238E27FC236}">
                <a16:creationId xmlns:a16="http://schemas.microsoft.com/office/drawing/2014/main" id="{40F07D66-A4D2-2910-24A3-C94D4EEBF496}"/>
              </a:ext>
            </a:extLst>
          </p:cNvPr>
          <p:cNvSpPr/>
          <p:nvPr/>
        </p:nvSpPr>
        <p:spPr>
          <a:xfrm flipH="1">
            <a:off x="10667089" y="4318848"/>
            <a:ext cx="243383" cy="564267"/>
          </a:xfrm>
          <a:prstGeom prst="leftBrace">
            <a:avLst>
              <a:gd name="adj1" fmla="val 17726"/>
              <a:gd name="adj2" fmla="val 33795"/>
            </a:avLst>
          </a:prstGeom>
          <a:ln>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83" name="テキスト ボックス 1082">
            <a:extLst>
              <a:ext uri="{FF2B5EF4-FFF2-40B4-BE49-F238E27FC236}">
                <a16:creationId xmlns:a16="http://schemas.microsoft.com/office/drawing/2014/main" id="{E367D528-5735-6DE8-A5B9-B73B732FCC96}"/>
              </a:ext>
            </a:extLst>
          </p:cNvPr>
          <p:cNvSpPr txBox="1"/>
          <p:nvPr/>
        </p:nvSpPr>
        <p:spPr>
          <a:xfrm>
            <a:off x="10837210" y="4270932"/>
            <a:ext cx="1138453" cy="430887"/>
          </a:xfrm>
          <a:prstGeom prst="rect">
            <a:avLst/>
          </a:prstGeom>
          <a:noFill/>
        </p:spPr>
        <p:txBody>
          <a:bodyPr wrap="square" rtlCol="0">
            <a:spAutoFit/>
          </a:bodyPr>
          <a:lstStyle/>
          <a:p>
            <a:r>
              <a:rPr kumimoji="1" lang="en-US" altLang="ja-JP" sz="1100" dirty="0"/>
              <a:t>Changing rate</a:t>
            </a:r>
          </a:p>
          <a:p>
            <a:r>
              <a:rPr kumimoji="1" lang="en-US" altLang="ja-JP" sz="1100" dirty="0"/>
              <a:t>More than 20%</a:t>
            </a:r>
            <a:endParaRPr kumimoji="1" lang="ja-JP" altLang="en-US" sz="1100" dirty="0"/>
          </a:p>
        </p:txBody>
      </p:sp>
      <p:grpSp>
        <p:nvGrpSpPr>
          <p:cNvPr id="1084" name="グループ化 1083">
            <a:extLst>
              <a:ext uri="{FF2B5EF4-FFF2-40B4-BE49-F238E27FC236}">
                <a16:creationId xmlns:a16="http://schemas.microsoft.com/office/drawing/2014/main" id="{623485E0-63BF-4B93-B089-D011A22ACB9B}"/>
              </a:ext>
            </a:extLst>
          </p:cNvPr>
          <p:cNvGrpSpPr/>
          <p:nvPr/>
        </p:nvGrpSpPr>
        <p:grpSpPr>
          <a:xfrm flipH="1" flipV="1">
            <a:off x="11402841" y="4686731"/>
            <a:ext cx="184013" cy="201109"/>
            <a:chOff x="11169638" y="4550283"/>
            <a:chExt cx="184013" cy="201109"/>
          </a:xfrm>
        </p:grpSpPr>
        <p:cxnSp>
          <p:nvCxnSpPr>
            <p:cNvPr id="1085" name="直線コネクタ 1084">
              <a:extLst>
                <a:ext uri="{FF2B5EF4-FFF2-40B4-BE49-F238E27FC236}">
                  <a16:creationId xmlns:a16="http://schemas.microsoft.com/office/drawing/2014/main" id="{2C979D5C-686F-AAE1-8892-2D11360F081C}"/>
                </a:ext>
              </a:extLst>
            </p:cNvPr>
            <p:cNvCxnSpPr>
              <a:cxnSpLocks/>
            </p:cNvCxnSpPr>
            <p:nvPr/>
          </p:nvCxnSpPr>
          <p:spPr>
            <a:xfrm>
              <a:off x="11169638" y="4550283"/>
              <a:ext cx="96692" cy="20110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6" name="直線コネクタ 1085">
              <a:extLst>
                <a:ext uri="{FF2B5EF4-FFF2-40B4-BE49-F238E27FC236}">
                  <a16:creationId xmlns:a16="http://schemas.microsoft.com/office/drawing/2014/main" id="{BD098D57-2256-C04C-8FB5-E30C359C0683}"/>
                </a:ext>
              </a:extLst>
            </p:cNvPr>
            <p:cNvCxnSpPr>
              <a:cxnSpLocks/>
            </p:cNvCxnSpPr>
            <p:nvPr/>
          </p:nvCxnSpPr>
          <p:spPr>
            <a:xfrm flipH="1">
              <a:off x="11266330" y="4562721"/>
              <a:ext cx="87321" cy="16466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089" name="直線矢印コネクタ 1088">
            <a:extLst>
              <a:ext uri="{FF2B5EF4-FFF2-40B4-BE49-F238E27FC236}">
                <a16:creationId xmlns:a16="http://schemas.microsoft.com/office/drawing/2014/main" id="{E797CD8B-466A-3F0D-5718-BDA524AA7711}"/>
              </a:ext>
            </a:extLst>
          </p:cNvPr>
          <p:cNvCxnSpPr>
            <a:cxnSpLocks/>
            <a:stCxn id="1180" idx="2"/>
          </p:cNvCxnSpPr>
          <p:nvPr/>
        </p:nvCxnSpPr>
        <p:spPr>
          <a:xfrm flipH="1">
            <a:off x="6012346" y="4307694"/>
            <a:ext cx="231902" cy="698636"/>
          </a:xfrm>
          <a:prstGeom prst="straightConnector1">
            <a:avLst/>
          </a:prstGeom>
          <a:ln>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90" name="直線矢印コネクタ 1089">
            <a:extLst>
              <a:ext uri="{FF2B5EF4-FFF2-40B4-BE49-F238E27FC236}">
                <a16:creationId xmlns:a16="http://schemas.microsoft.com/office/drawing/2014/main" id="{43167117-4B36-D899-3AB5-51986D6E4AB6}"/>
              </a:ext>
            </a:extLst>
          </p:cNvPr>
          <p:cNvCxnSpPr>
            <a:cxnSpLocks/>
            <a:stCxn id="1180" idx="2"/>
          </p:cNvCxnSpPr>
          <p:nvPr/>
        </p:nvCxnSpPr>
        <p:spPr>
          <a:xfrm>
            <a:off x="6244248" y="4307694"/>
            <a:ext cx="172502" cy="692198"/>
          </a:xfrm>
          <a:prstGeom prst="straightConnector1">
            <a:avLst/>
          </a:prstGeom>
          <a:ln>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91" name="テキスト ボックス 1090">
            <a:extLst>
              <a:ext uri="{FF2B5EF4-FFF2-40B4-BE49-F238E27FC236}">
                <a16:creationId xmlns:a16="http://schemas.microsoft.com/office/drawing/2014/main" id="{17225D0A-8D6B-06F9-4A3A-7E8453313BE5}"/>
              </a:ext>
            </a:extLst>
          </p:cNvPr>
          <p:cNvSpPr txBox="1"/>
          <p:nvPr/>
        </p:nvSpPr>
        <p:spPr>
          <a:xfrm>
            <a:off x="5093826" y="4528071"/>
            <a:ext cx="338554" cy="369332"/>
          </a:xfrm>
          <a:prstGeom prst="rect">
            <a:avLst/>
          </a:prstGeom>
          <a:noFill/>
        </p:spPr>
        <p:txBody>
          <a:bodyPr wrap="none" rtlCol="0">
            <a:spAutoFit/>
          </a:bodyPr>
          <a:lstStyle/>
          <a:p>
            <a:r>
              <a:rPr kumimoji="1" lang="en-US" altLang="ja-JP" dirty="0"/>
              <a:t>Y</a:t>
            </a:r>
          </a:p>
        </p:txBody>
      </p:sp>
      <p:cxnSp>
        <p:nvCxnSpPr>
          <p:cNvPr id="1092" name="直線矢印コネクタ 1091">
            <a:extLst>
              <a:ext uri="{FF2B5EF4-FFF2-40B4-BE49-F238E27FC236}">
                <a16:creationId xmlns:a16="http://schemas.microsoft.com/office/drawing/2014/main" id="{4B18F108-439A-5017-69A9-810814A4194F}"/>
              </a:ext>
            </a:extLst>
          </p:cNvPr>
          <p:cNvCxnSpPr>
            <a:cxnSpLocks/>
            <a:stCxn id="1180" idx="2"/>
          </p:cNvCxnSpPr>
          <p:nvPr/>
        </p:nvCxnSpPr>
        <p:spPr>
          <a:xfrm flipH="1">
            <a:off x="5669463" y="4307694"/>
            <a:ext cx="574785" cy="691816"/>
          </a:xfrm>
          <a:prstGeom prst="straightConnector1">
            <a:avLst/>
          </a:prstGeom>
          <a:ln>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93" name="直線矢印コネクタ 1092">
            <a:extLst>
              <a:ext uri="{FF2B5EF4-FFF2-40B4-BE49-F238E27FC236}">
                <a16:creationId xmlns:a16="http://schemas.microsoft.com/office/drawing/2014/main" id="{838047F6-D0DF-FCEF-13E9-E3A98ACC8F7B}"/>
              </a:ext>
            </a:extLst>
          </p:cNvPr>
          <p:cNvCxnSpPr>
            <a:cxnSpLocks/>
            <a:stCxn id="1180" idx="2"/>
          </p:cNvCxnSpPr>
          <p:nvPr/>
        </p:nvCxnSpPr>
        <p:spPr>
          <a:xfrm>
            <a:off x="6244248" y="4307694"/>
            <a:ext cx="514474" cy="673060"/>
          </a:xfrm>
          <a:prstGeom prst="straightConnector1">
            <a:avLst/>
          </a:prstGeom>
          <a:ln>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94" name="テキスト ボックス 1093">
            <a:extLst>
              <a:ext uri="{FF2B5EF4-FFF2-40B4-BE49-F238E27FC236}">
                <a16:creationId xmlns:a16="http://schemas.microsoft.com/office/drawing/2014/main" id="{82CADCB2-C6EF-F8ED-0A1C-5014DAE29915}"/>
              </a:ext>
            </a:extLst>
          </p:cNvPr>
          <p:cNvSpPr txBox="1"/>
          <p:nvPr/>
        </p:nvSpPr>
        <p:spPr>
          <a:xfrm>
            <a:off x="7338245" y="4494225"/>
            <a:ext cx="338554" cy="369332"/>
          </a:xfrm>
          <a:prstGeom prst="rect">
            <a:avLst/>
          </a:prstGeom>
          <a:noFill/>
        </p:spPr>
        <p:txBody>
          <a:bodyPr wrap="none" rtlCol="0">
            <a:spAutoFit/>
          </a:bodyPr>
          <a:lstStyle/>
          <a:p>
            <a:r>
              <a:rPr kumimoji="1" lang="en-US" altLang="ja-JP" dirty="0"/>
              <a:t>Y</a:t>
            </a:r>
          </a:p>
        </p:txBody>
      </p:sp>
      <p:sp>
        <p:nvSpPr>
          <p:cNvPr id="1095" name="テキスト ボックス 1094">
            <a:extLst>
              <a:ext uri="{FF2B5EF4-FFF2-40B4-BE49-F238E27FC236}">
                <a16:creationId xmlns:a16="http://schemas.microsoft.com/office/drawing/2014/main" id="{70056BDC-EFD0-3B10-6125-446AE46E88CA}"/>
              </a:ext>
            </a:extLst>
          </p:cNvPr>
          <p:cNvSpPr txBox="1"/>
          <p:nvPr/>
        </p:nvSpPr>
        <p:spPr>
          <a:xfrm>
            <a:off x="9750735" y="4471819"/>
            <a:ext cx="338554" cy="369332"/>
          </a:xfrm>
          <a:prstGeom prst="rect">
            <a:avLst/>
          </a:prstGeom>
          <a:noFill/>
        </p:spPr>
        <p:txBody>
          <a:bodyPr wrap="none" rtlCol="0">
            <a:spAutoFit/>
          </a:bodyPr>
          <a:lstStyle/>
          <a:p>
            <a:r>
              <a:rPr kumimoji="1" lang="en-US" altLang="ja-JP" dirty="0"/>
              <a:t>Y</a:t>
            </a:r>
          </a:p>
        </p:txBody>
      </p:sp>
      <p:sp>
        <p:nvSpPr>
          <p:cNvPr id="1096" name="テキスト ボックス 1095">
            <a:extLst>
              <a:ext uri="{FF2B5EF4-FFF2-40B4-BE49-F238E27FC236}">
                <a16:creationId xmlns:a16="http://schemas.microsoft.com/office/drawing/2014/main" id="{6CCD081B-340A-81C3-6ECD-7D18EC7583EA}"/>
              </a:ext>
            </a:extLst>
          </p:cNvPr>
          <p:cNvSpPr txBox="1"/>
          <p:nvPr/>
        </p:nvSpPr>
        <p:spPr>
          <a:xfrm>
            <a:off x="9712502" y="3597621"/>
            <a:ext cx="561372" cy="461665"/>
          </a:xfrm>
          <a:prstGeom prst="rect">
            <a:avLst/>
          </a:prstGeom>
          <a:noFill/>
        </p:spPr>
        <p:txBody>
          <a:bodyPr wrap="none" rtlCol="0">
            <a:spAutoFit/>
          </a:bodyPr>
          <a:lstStyle/>
          <a:p>
            <a:r>
              <a:rPr kumimoji="1" lang="en-US" altLang="ja-JP" sz="2400" dirty="0"/>
              <a:t>(3)</a:t>
            </a:r>
            <a:endParaRPr kumimoji="1" lang="ja-JP" altLang="en-US" sz="2400" dirty="0"/>
          </a:p>
        </p:txBody>
      </p:sp>
      <p:sp>
        <p:nvSpPr>
          <p:cNvPr id="1097" name="テキスト ボックス 1096">
            <a:extLst>
              <a:ext uri="{FF2B5EF4-FFF2-40B4-BE49-F238E27FC236}">
                <a16:creationId xmlns:a16="http://schemas.microsoft.com/office/drawing/2014/main" id="{DFB0458D-583F-158C-CC0E-790C0F0EB90C}"/>
              </a:ext>
            </a:extLst>
          </p:cNvPr>
          <p:cNvSpPr txBox="1"/>
          <p:nvPr/>
        </p:nvSpPr>
        <p:spPr>
          <a:xfrm>
            <a:off x="7299295" y="5529791"/>
            <a:ext cx="2592376" cy="307777"/>
          </a:xfrm>
          <a:prstGeom prst="rect">
            <a:avLst/>
          </a:prstGeom>
          <a:noFill/>
        </p:spPr>
        <p:txBody>
          <a:bodyPr wrap="none" rtlCol="0">
            <a:spAutoFit/>
          </a:bodyPr>
          <a:lstStyle/>
          <a:p>
            <a:r>
              <a:rPr kumimoji="1" lang="en-US" altLang="ja-JP" sz="1400" dirty="0"/>
              <a:t>Constant value lasts long term</a:t>
            </a:r>
            <a:endParaRPr kumimoji="1" lang="ja-JP" altLang="en-US" sz="1400" dirty="0"/>
          </a:p>
        </p:txBody>
      </p:sp>
      <p:sp>
        <p:nvSpPr>
          <p:cNvPr id="1098" name="テキスト ボックス 1097">
            <a:extLst>
              <a:ext uri="{FF2B5EF4-FFF2-40B4-BE49-F238E27FC236}">
                <a16:creationId xmlns:a16="http://schemas.microsoft.com/office/drawing/2014/main" id="{99533132-E11A-CB7C-844C-42E0B05FC25E}"/>
              </a:ext>
            </a:extLst>
          </p:cNvPr>
          <p:cNvSpPr txBox="1"/>
          <p:nvPr/>
        </p:nvSpPr>
        <p:spPr>
          <a:xfrm>
            <a:off x="10124194" y="5520381"/>
            <a:ext cx="1946367" cy="307777"/>
          </a:xfrm>
          <a:prstGeom prst="rect">
            <a:avLst/>
          </a:prstGeom>
          <a:noFill/>
        </p:spPr>
        <p:txBody>
          <a:bodyPr wrap="none" rtlCol="0">
            <a:spAutoFit/>
          </a:bodyPr>
          <a:lstStyle/>
          <a:p>
            <a:r>
              <a:rPr kumimoji="1" lang="en-US" altLang="ja-JP" sz="1400" dirty="0"/>
              <a:t>Changing Rate is high</a:t>
            </a:r>
            <a:endParaRPr kumimoji="1" lang="ja-JP" altLang="en-US" sz="1400" dirty="0"/>
          </a:p>
        </p:txBody>
      </p:sp>
      <p:sp>
        <p:nvSpPr>
          <p:cNvPr id="1099" name="テキスト ボックス 1098">
            <a:extLst>
              <a:ext uri="{FF2B5EF4-FFF2-40B4-BE49-F238E27FC236}">
                <a16:creationId xmlns:a16="http://schemas.microsoft.com/office/drawing/2014/main" id="{9E6A4A20-85FC-0208-DE9A-2E357D34A648}"/>
              </a:ext>
            </a:extLst>
          </p:cNvPr>
          <p:cNvSpPr txBox="1"/>
          <p:nvPr/>
        </p:nvSpPr>
        <p:spPr>
          <a:xfrm>
            <a:off x="5815949" y="5529791"/>
            <a:ext cx="958404" cy="307777"/>
          </a:xfrm>
          <a:prstGeom prst="rect">
            <a:avLst/>
          </a:prstGeom>
          <a:noFill/>
        </p:spPr>
        <p:txBody>
          <a:bodyPr wrap="none" rtlCol="0">
            <a:spAutoFit/>
          </a:bodyPr>
          <a:lstStyle/>
          <a:p>
            <a:r>
              <a:rPr kumimoji="1" lang="en-US" altLang="ja-JP" sz="1400" dirty="0"/>
              <a:t>Value is 0</a:t>
            </a:r>
            <a:endParaRPr kumimoji="1" lang="ja-JP" altLang="en-US" sz="1400" dirty="0"/>
          </a:p>
        </p:txBody>
      </p:sp>
      <p:sp>
        <p:nvSpPr>
          <p:cNvPr id="1100" name="テキスト ボックス 1099">
            <a:extLst>
              <a:ext uri="{FF2B5EF4-FFF2-40B4-BE49-F238E27FC236}">
                <a16:creationId xmlns:a16="http://schemas.microsoft.com/office/drawing/2014/main" id="{E53E7CDC-9B1B-8D06-4D6A-CA9616FD3A46}"/>
              </a:ext>
            </a:extLst>
          </p:cNvPr>
          <p:cNvSpPr txBox="1"/>
          <p:nvPr/>
        </p:nvSpPr>
        <p:spPr>
          <a:xfrm>
            <a:off x="7479099" y="3162522"/>
            <a:ext cx="2364750" cy="369332"/>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US" altLang="ja-JP" dirty="0"/>
              <a:t>Local Rules in Step1 </a:t>
            </a:r>
            <a:endParaRPr kumimoji="1" lang="ja-JP" altLang="en-US" dirty="0"/>
          </a:p>
        </p:txBody>
      </p:sp>
    </p:spTree>
    <p:extLst>
      <p:ext uri="{BB962C8B-B14F-4D97-AF65-F5344CB8AC3E}">
        <p14:creationId xmlns:p14="http://schemas.microsoft.com/office/powerpoint/2010/main" val="1611553202"/>
      </p:ext>
    </p:extLst>
  </p:cSld>
  <p:clrMapOvr>
    <a:masterClrMapping/>
  </p:clrMapOvr>
</p:sld>
</file>

<file path=ppt/theme/theme1.xml><?xml version="1.0" encoding="utf-8"?>
<a:theme xmlns:a="http://schemas.openxmlformats.org/drawingml/2006/main" name="Yokogawa_Template_Standard">
  <a:themeElements>
    <a:clrScheme name="yokogawa theme 2021">
      <a:dk1>
        <a:sysClr val="windowText" lastClr="000000"/>
      </a:dk1>
      <a:lt1>
        <a:sysClr val="window" lastClr="FFFFFF"/>
      </a:lt1>
      <a:dk2>
        <a:srgbClr val="85699F"/>
      </a:dk2>
      <a:lt2>
        <a:srgbClr val="95A0A4"/>
      </a:lt2>
      <a:accent1>
        <a:srgbClr val="00316C"/>
      </a:accent1>
      <a:accent2>
        <a:srgbClr val="FDD000"/>
      </a:accent2>
      <a:accent3>
        <a:srgbClr val="76B059"/>
      </a:accent3>
      <a:accent4>
        <a:srgbClr val="C74643"/>
      </a:accent4>
      <a:accent5>
        <a:srgbClr val="3DAAB1"/>
      </a:accent5>
      <a:accent6>
        <a:srgbClr val="004F9B"/>
      </a:accent6>
      <a:hlink>
        <a:srgbClr val="EB8E42"/>
      </a:hlink>
      <a:folHlink>
        <a:srgbClr val="7F623A"/>
      </a:folHlink>
    </a:clrScheme>
    <a:fontScheme name="YOKOGAWA　2021">
      <a:majorFont>
        <a:latin typeface="Arial"/>
        <a:ea typeface="Meiryo UI"/>
        <a:cs typeface=""/>
      </a:majorFont>
      <a:minorFont>
        <a:latin typeface="Arial"/>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spPr>
      <a:bodyPr rtlCol="0" anchor="ctr"/>
      <a:lstStyle>
        <a:defPPr algn="ctr">
          <a:defRPr kumimoji="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1" id="{46224419-62D7-494C-A691-2866BDC51D17}" vid="{26AD0C44-5DF5-4F99-8FCF-3CB1A60450C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Yokogawa_Standard_PPTtemplate_2021N</Template>
  <TotalTime>9872</TotalTime>
  <Words>5876</Words>
  <Application>Microsoft Office PowerPoint</Application>
  <PresentationFormat>ワイド画面</PresentationFormat>
  <Paragraphs>1103</Paragraphs>
  <Slides>59</Slides>
  <Notes>15</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59</vt:i4>
      </vt:variant>
    </vt:vector>
  </HeadingPairs>
  <TitlesOfParts>
    <vt:vector size="67" baseType="lpstr">
      <vt:lpstr>Meiryo UI</vt:lpstr>
      <vt:lpstr>ヒラギノ角ゴ Pro W3</vt:lpstr>
      <vt:lpstr>游ゴシック</vt:lpstr>
      <vt:lpstr>Arial</vt:lpstr>
      <vt:lpstr>Cambria Math</vt:lpstr>
      <vt:lpstr>Times New Roman</vt:lpstr>
      <vt:lpstr>Wingdings</vt:lpstr>
      <vt:lpstr>Yokogawa_Template_Standard</vt:lpstr>
      <vt:lpstr>NAWI RO Analysis Progress Report</vt:lpstr>
      <vt:lpstr>Agenda</vt:lpstr>
      <vt:lpstr>Objective of RO Optimization</vt:lpstr>
      <vt:lpstr>PowerPoint プレゼンテーション</vt:lpstr>
      <vt:lpstr>Plant Scheduling Optimization</vt:lpstr>
      <vt:lpstr>Desktop Evaluation Flow Chart</vt:lpstr>
      <vt:lpstr>Agenda</vt:lpstr>
      <vt:lpstr>Today’s Topic Agenda</vt:lpstr>
      <vt:lpstr>Data Preprocessing</vt:lpstr>
      <vt:lpstr>Sequential Prediction (1 week Training and 1 week Prediction)</vt:lpstr>
      <vt:lpstr>Today’s Topic Agenda</vt:lpstr>
      <vt:lpstr>Today’s Topic Agenda</vt:lpstr>
      <vt:lpstr>PowerPoint プレゼンテーション</vt:lpstr>
      <vt:lpstr>PowerPoint プレゼンテーション</vt:lpstr>
      <vt:lpstr>PowerPoint プレゼンテーション</vt:lpstr>
      <vt:lpstr>PowerPoint プレゼンテーション</vt:lpstr>
      <vt:lpstr>Today’s Topic Agenda</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Agenda</vt:lpstr>
      <vt:lpstr>Summary</vt:lpstr>
      <vt:lpstr>Functional Configuration of RO Optimization Simulator</vt:lpstr>
      <vt:lpstr>Module Configuration</vt:lpstr>
      <vt:lpstr>Flow Chart for RO Optimization</vt:lpstr>
      <vt:lpstr>Optimization Problem</vt:lpstr>
      <vt:lpstr>Optimization Algorithm</vt:lpstr>
      <vt:lpstr>Metaheuristic Algorithm</vt:lpstr>
      <vt:lpstr>Constraint Handling Techniques</vt:lpstr>
      <vt:lpstr>Concept of Feasibility Rule</vt:lpstr>
      <vt:lpstr>Permeate Water Quality</vt:lpstr>
      <vt:lpstr>Search Solution Transition (during Generations)</vt:lpstr>
      <vt:lpstr>Chemical and Exogeneous Variables</vt:lpstr>
      <vt:lpstr>Water Quality Variable</vt:lpstr>
      <vt:lpstr>Optimization Effect Calculation</vt:lpstr>
      <vt:lpstr>Future Tasks</vt:lpstr>
      <vt:lpstr>Overview of Scaling Estimation</vt:lpstr>
      <vt:lpstr>Calculation Methods : Concentration Polarization</vt:lpstr>
      <vt:lpstr>Calculation Methods : Concentration Polarization</vt:lpstr>
      <vt:lpstr>Calculation Methods : Saturation Index</vt:lpstr>
      <vt:lpstr>Calculation Methods : Saturation Index</vt:lpstr>
      <vt:lpstr>Calculation Methods : Saturation Index</vt:lpstr>
      <vt:lpstr>Q&amp;A / Discussion</vt:lpstr>
      <vt:lpstr>PowerPoint プレゼンテーション</vt:lpstr>
      <vt:lpstr>[LVMWD] RO System Configuration and Measurement Points</vt:lpstr>
      <vt:lpstr>Data Preprocessing</vt:lpstr>
      <vt:lpstr>Overview of the water quality prediction model</vt:lpstr>
      <vt:lpstr>PowerPoint プレゼンテーション</vt:lpstr>
      <vt:lpstr>PowerPoint プレゼンテーション</vt:lpstr>
      <vt:lpstr>PowerPoint プレゼンテーション</vt:lpstr>
      <vt:lpstr>PowerPoint プレゼンテーション</vt:lpstr>
      <vt:lpstr>Variable List</vt:lpstr>
      <vt:lpstr>透過水質</vt:lpstr>
      <vt:lpstr>探索結果（最良解の推移）</vt:lpstr>
      <vt:lpstr>操作計画：コスト変数と固定変数</vt:lpstr>
      <vt:lpstr>操作計画：透過水質</vt:lpstr>
      <vt:lpstr>コスト換算</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Kumagai, Wataru (Wataru.Kumagai@jp.yokogawa.com)</dc:creator>
  <cp:lastModifiedBy>Kumagai, Wataru (Wataru.Kumagai@yokogawa.com)</cp:lastModifiedBy>
  <cp:revision>1583</cp:revision>
  <dcterms:created xsi:type="dcterms:W3CDTF">2022-01-26T00:23:42Z</dcterms:created>
  <dcterms:modified xsi:type="dcterms:W3CDTF">2023-08-28T09:10:44Z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9b5a962-1a7a-4bf8-819d-07a170110954_Enabled">
    <vt:lpwstr>true</vt:lpwstr>
  </property>
  <property fmtid="{D5CDD505-2E9C-101B-9397-08002B2CF9AE}" pid="3" name="MSIP_Label_69b5a962-1a7a-4bf8-819d-07a170110954_SetDate">
    <vt:lpwstr>2022-08-25T05:09:57Z</vt:lpwstr>
  </property>
  <property fmtid="{D5CDD505-2E9C-101B-9397-08002B2CF9AE}" pid="4" name="MSIP_Label_69b5a962-1a7a-4bf8-819d-07a170110954_Method">
    <vt:lpwstr>Standard</vt:lpwstr>
  </property>
  <property fmtid="{D5CDD505-2E9C-101B-9397-08002B2CF9AE}" pid="5" name="MSIP_Label_69b5a962-1a7a-4bf8-819d-07a170110954_Name">
    <vt:lpwstr>InternalUse</vt:lpwstr>
  </property>
  <property fmtid="{D5CDD505-2E9C-101B-9397-08002B2CF9AE}" pid="6" name="MSIP_Label_69b5a962-1a7a-4bf8-819d-07a170110954_SiteId">
    <vt:lpwstr>0da2a83b-13d9-4a35-965f-ec53a220ed9d</vt:lpwstr>
  </property>
  <property fmtid="{D5CDD505-2E9C-101B-9397-08002B2CF9AE}" pid="7" name="MSIP_Label_69b5a962-1a7a-4bf8-819d-07a170110954_ActionId">
    <vt:lpwstr>166f826b-dd36-49fe-896d-f501c2b1a726</vt:lpwstr>
  </property>
  <property fmtid="{D5CDD505-2E9C-101B-9397-08002B2CF9AE}" pid="8" name="MSIP_Label_69b5a962-1a7a-4bf8-819d-07a170110954_ContentBits">
    <vt:lpwstr>0</vt:lpwstr>
  </property>
</Properties>
</file>